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</p:sldIdLst>
  <p:sldSz cx="12192000" cy="6858000"/>
  <p:notesSz cx="6858000" cy="9144000"/>
  <p:embeddedFontLst>
    <p:embeddedFont>
      <p:font typeface="微软雅黑" panose="020B0503020204020204" pitchFamily="34" charset="-122"/>
      <p:regular r:id="rId46"/>
      <p:bold r:id="rId47"/>
    </p:embeddedFont>
    <p:embeddedFont>
      <p:font typeface="微软雅黑 Light" panose="020B0502040204020203" pitchFamily="34" charset="-122"/>
      <p:regular r:id="rId48"/>
    </p:embeddedFont>
    <p:embeddedFont>
      <p:font typeface="Cambria Math" panose="02040503050406030204" pitchFamily="18" charset="0"/>
      <p:regular r:id="rId49"/>
    </p:embeddedFont>
    <p:embeddedFont>
      <p:font typeface="等线" panose="02010600030101010101" pitchFamily="2" charset="-122"/>
      <p:regular r:id="rId50"/>
      <p:bold r:id="rId51"/>
    </p:embeddedFont>
    <p:embeddedFont>
      <p:font typeface="仿宋" panose="02010609060101010101" pitchFamily="49" charset="-122"/>
      <p:regular r:id="rId52"/>
    </p:embeddedFont>
    <p:embeddedFont>
      <p:font typeface="楷体" panose="02010609060101010101" pitchFamily="49" charset="-122"/>
      <p:regular r:id="rId53"/>
    </p:embeddedFont>
    <p:embeddedFont>
      <p:font typeface="等线 Light" panose="02010600030101010101" pitchFamily="2" charset="-122"/>
      <p:regular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5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6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6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1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6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6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7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0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A550-AEEC-42D0-A3D6-2B422FA9B813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92A0-A034-4FBD-AE45-48AA08206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6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4859" y="1396651"/>
            <a:ext cx="11327705" cy="189769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Real estate boom and misallocation of capital in 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china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6526" y="3896400"/>
            <a:ext cx="9144000" cy="1655762"/>
          </a:xfrm>
        </p:spPr>
        <p:txBody>
          <a:bodyPr/>
          <a:lstStyle/>
          <a:p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Ting Chen, Laura </a:t>
            </a:r>
            <a:r>
              <a:rPr lang="en-US" altLang="zh-CN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Xiaolei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Liu, Wei </a:t>
            </a:r>
            <a:r>
              <a:rPr lang="en-US" altLang="zh-CN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Xiong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Li-An Zhou</a:t>
            </a: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汇报人：陈卓君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23085" y="1427963"/>
                <a:ext cx="10300443" cy="4517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土地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价格指数</a:t>
                </a:r>
                <a:endParaRPr lang="en-US" altLang="zh-CN" sz="2800" b="1" dirty="0" smtClean="0">
                  <a:solidFill>
                    <a:srgbClr val="00B0F0"/>
                  </a:solidFill>
                </a:endParaRPr>
              </a:p>
              <a:p>
                <a:pPr indent="457200">
                  <a:lnSpc>
                    <a:spcPts val="3600"/>
                  </a:lnSpc>
                  <a:spcBef>
                    <a:spcPts val="1200"/>
                  </a:spcBef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为了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量化房地产迅速发展对企业投资的效果，衡量企业持有的土地是很有用的。与仅仅考虑总部城市持有的不同，我们利用特有的数据以及价格指数计算企业</a:t>
                </a:r>
                <a:r>
                  <a:rPr lang="en-US" altLang="zh-CN" sz="2400" dirty="0" err="1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t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年所持有的土地的价值总额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：</a:t>
                </a:r>
                <a:endParaRPr lang="en-US" altLang="zh-CN" sz="6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:endParaRPr lang="zh-CN" altLang="zh-CN" sz="7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𝐿𝑎𝑛𝑑𝑉𝑎𝑙𝑢𝑒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  <m:t>h</m:t>
                                  </m:r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  <m:t>𝑡</m:t>
                                  </m:r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𝐿𝑎𝑛𝑑𝑃𝑎𝑦𝑚𝑒𝑛𝑡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𝐿𝑎𝑛𝑑𝑃𝑟𝑖𝑐𝑒𝐼𝑛𝑑𝑒𝑥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𝐿𝑎𝑛𝑑𝑃𝑟𝑖𝑐𝑒𝐼𝑛𝑑𝑒𝑥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:endParaRPr lang="zh-CN" altLang="zh-CN" sz="6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𝐿𝑎𝑛𝑑𝑃𝑎𝑦𝑚𝑒𝑛𝑡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𝑗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𝑘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h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年公司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𝑖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𝑗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城市为取得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𝑘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类型的地块而付出的对价，该土地持有至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𝑡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年</a:t>
                </a:r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。</a:t>
                </a:r>
                <a:endParaRPr lang="zh-CN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5" y="1427963"/>
                <a:ext cx="10300443" cy="4517712"/>
              </a:xfrm>
              <a:prstGeom prst="rect">
                <a:avLst/>
              </a:prstGeom>
              <a:blipFill>
                <a:blip r:embed="rId2"/>
                <a:stretch>
                  <a:fillRect l="-1243" t="-1484" r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553362" y="300626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0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3004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</a:rPr>
              <a:t>企业投资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1000" b="1" dirty="0" smtClean="0">
              <a:solidFill>
                <a:srgbClr val="00B0F0"/>
              </a:solidFill>
            </a:endParaRPr>
          </a:p>
          <a:p>
            <a:pPr indent="457200">
              <a:lnSpc>
                <a:spcPts val="3600"/>
              </a:lnSpc>
            </a:pP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企业投资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来自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CSMAR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，从样本中剔除房地产业、采矿业、建筑业和金融行业等，只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留下制造业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与服务业的公司。共有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26214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条样本，来自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2687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家公司。</a:t>
            </a:r>
          </a:p>
          <a:p>
            <a:pPr indent="457200">
              <a:lnSpc>
                <a:spcPts val="3600"/>
              </a:lnSpc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将企业总投资分为四部分：非土地投资、三类用地投资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R&amp;D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费用和专利申请数来评测企业的创新活动。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5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95802" y="6068476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企业投资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-2015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98" y="668512"/>
            <a:ext cx="8153009" cy="53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3004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</a:rPr>
              <a:t>假设 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1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：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1000" b="1" dirty="0" smtClean="0">
              <a:solidFill>
                <a:srgbClr val="00B0F0"/>
              </a:solidFill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Collateral Channel</a:t>
            </a: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Greater land values allow land-holding firms to borrow more and invest 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more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规模效应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持有的土地价值越大，企业就越有可能借更多钱从而投资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</a:t>
            </a:r>
            <a:endParaRPr lang="zh-CN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二、经验假设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5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3004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</a:rPr>
              <a:t>假设 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2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：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1000" b="1" dirty="0" smtClean="0">
              <a:solidFill>
                <a:srgbClr val="00B0F0"/>
              </a:solidFill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Speculation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real estate boom not only gives land-holding firms more financing but may also induce them to pursue more housing speculation. When their speculation incentives are sufficiently strong, they may even reduce their non-land investments despite their improved access to financing during the 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boom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效应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房地产繁荣不仅会使持有土地的企业有更多融资机会，还会促使他们有更多的投机动机来从房价上涨中获得利润，甚至因此而减少非土地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投资</a:t>
            </a:r>
            <a:endParaRPr lang="zh-CN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二、经验假设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0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125079" cy="350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</a:rPr>
              <a:t>假设 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3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：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1000" b="1" dirty="0" smtClean="0">
              <a:solidFill>
                <a:srgbClr val="00B0F0"/>
              </a:solidFill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Crowding Out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</a:p>
          <a:p>
            <a:pPr indent="457200">
              <a:lnSpc>
                <a:spcPts val="3600"/>
              </a:lnSpc>
            </a:pP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real estate boom reduces bank financing to 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non-land-holding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firms and thus their investments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 indent="457200">
              <a:lnSpc>
                <a:spcPts val="3600"/>
              </a:lnSpc>
            </a:pP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挤出效应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房地产繁荣减少了银行对非土地持有企业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放贷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进而减少它们的投资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二、经验假设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3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3004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6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接下来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，我们将利用中国过去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考察这三个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不同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企业投资的影响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这三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房地产冲击可能会对整个经济体的资本配置效率产生深远影响。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</a:t>
            </a:r>
            <a:r>
              <a:rPr lang="zh-CN" altLang="en-US" sz="2400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规模效应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积极的房地产冲击可能缓解土地持有公司面临的财务约束，从而提高分配效率。然而，通过</a:t>
            </a:r>
            <a:r>
              <a:rPr lang="zh-CN" altLang="zh-CN" sz="2400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投机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zh-CN" altLang="zh-CN" sz="2400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挤出</a:t>
            </a:r>
            <a:r>
              <a:rPr lang="zh-CN" altLang="en-US" sz="2400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这种冲击可能会将有限的资本从实际生产转向房地产投机。因此，冲击对分配效率的净影响是不确定的。我们将在本文的最后讨论这个问题。</a:t>
            </a:r>
          </a:p>
          <a:p>
            <a:pPr indent="457200">
              <a:lnSpc>
                <a:spcPts val="3600"/>
              </a:lnSpc>
              <a:spcBef>
                <a:spcPts val="12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二、经验假设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4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5" y="1427963"/>
            <a:ext cx="10300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</a:rPr>
              <a:t>本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节逻辑结构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1000" b="1" dirty="0" smtClean="0">
              <a:solidFill>
                <a:srgbClr val="00B0F0"/>
              </a:solidFill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首先研究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企业的投资如何对三类土地的价格变动做出反应。</a:t>
            </a:r>
          </a:p>
          <a:p>
            <a:pPr indent="457200">
              <a:lnSpc>
                <a:spcPts val="3600"/>
              </a:lnSpc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然后讨论潜在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生性问题。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最后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通过一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政策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来探究内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性问题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9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23085" y="1427963"/>
                <a:ext cx="10300443" cy="453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A</a:t>
                </a:r>
                <a:r>
                  <a:rPr lang="zh-CN" altLang="zh-CN" sz="2800" b="1" dirty="0">
                    <a:solidFill>
                      <a:srgbClr val="00B0F0"/>
                    </a:solidFill>
                  </a:rPr>
                  <a:t>．</a:t>
                </a:r>
                <a:r>
                  <a:rPr lang="en-US" altLang="zh-CN" sz="2800" b="1" dirty="0">
                    <a:solidFill>
                      <a:srgbClr val="00B0F0"/>
                    </a:solidFill>
                  </a:rPr>
                  <a:t>The Collateral </a:t>
                </a:r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Channel 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规模效应</a:t>
                </a:r>
                <a:endParaRPr lang="en-US" altLang="zh-CN" sz="2800" b="1" dirty="0" smtClean="0">
                  <a:solidFill>
                    <a:srgbClr val="00B0F0"/>
                  </a:solidFill>
                </a:endParaRPr>
              </a:p>
              <a:p>
                <a:pPr indent="457200"/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根据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Chaney et al.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（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2012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），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用</a:t>
                </a:r>
                <a:r>
                  <a:rPr lang="zh-CN" altLang="en-US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以下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回归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模型来估计房地产价格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变动</a:t>
                </a:r>
                <a:r>
                  <a:rPr lang="zh-CN" altLang="en-US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对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企业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总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投资</a:t>
                </a: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的影响：</a:t>
                </a: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𝛼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𝛽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∙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𝐿𝑎𝑛𝑑𝑉𝑎𝑙𝑢𝑒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𝜃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𝑖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,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𝑖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,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𝑡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是用企业</a:t>
                </a:r>
                <a:r>
                  <a:rPr lang="zh-CN" altLang="zh-CN" sz="2000" dirty="0" smtClean="0">
                    <a:latin typeface="仿宋" panose="02010609060101010101" pitchFamily="49" charset="-122"/>
                    <a:ea typeface="仿宋" panose="02010609060101010101" pitchFamily="49" charset="-122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−1</m:t>
                    </m:r>
                  </m:oMath>
                </a14:m>
                <a:r>
                  <a:rPr lang="zh-CN" altLang="zh-CN" sz="2000" dirty="0" smtClean="0">
                    <a:latin typeface="仿宋" panose="02010609060101010101" pitchFamily="49" charset="-122"/>
                    <a:ea typeface="仿宋" panose="02010609060101010101" pitchFamily="49" charset="-122"/>
                  </a:rPr>
                  <a:t>年</a:t>
                </a:r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总资产标准化后的</a:t>
                </a:r>
                <a:r>
                  <a:rPr lang="zh-CN" altLang="zh-CN" sz="2000" dirty="0" smtClean="0">
                    <a:latin typeface="仿宋" panose="02010609060101010101" pitchFamily="49" charset="-122"/>
                    <a:ea typeface="仿宋" panose="02010609060101010101" pitchFamily="49" charset="-122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zh-CN" sz="2000" dirty="0" smtClean="0">
                    <a:latin typeface="仿宋" panose="02010609060101010101" pitchFamily="49" charset="-122"/>
                    <a:ea typeface="仿宋" panose="02010609060101010101" pitchFamily="49" charset="-122"/>
                  </a:rPr>
                  <a:t>年总</a:t>
                </a:r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投资</a:t>
                </a:r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系数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𝛽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衡量的是企业</a:t>
                </a:r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持有土地价格上涨对投资的影响</a:t>
                </a:r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包括托宾</a:t>
                </a:r>
                <a:r>
                  <a:rPr lang="en-US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Q</a:t>
                </a:r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、年末现金流量、企业总资产等</a:t>
                </a:r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模型还加入了企业固定效应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𝜇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和年份固定效应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𝛿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5" y="1427963"/>
                <a:ext cx="10300443" cy="4538678"/>
              </a:xfrm>
              <a:prstGeom prst="rect">
                <a:avLst/>
              </a:prstGeom>
              <a:blipFill>
                <a:blip r:embed="rId2"/>
                <a:stretch>
                  <a:fillRect l="-1243" t="-1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553362" y="300626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2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8234" y="299715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土地价值与总投资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59" y="699825"/>
            <a:ext cx="6670695" cy="5961517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6350696" y="1609595"/>
            <a:ext cx="2711885" cy="14843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94064" y="1754167"/>
            <a:ext cx="7532187" cy="370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二、经验假设</a:t>
            </a:r>
          </a:p>
          <a:p>
            <a:pPr>
              <a:lnSpc>
                <a:spcPct val="150000"/>
              </a:lnSpc>
            </a:pPr>
            <a:r>
              <a:rPr lang="zh-CN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投资</a:t>
            </a: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四、资源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错配</a:t>
            </a: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五、结论</a:t>
            </a:r>
            <a:endParaRPr lang="zh-CN" altLang="zh-CN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3610" y="770351"/>
            <a:ext cx="251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968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01667" y="901870"/>
                <a:ext cx="10903906" cy="615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A</a:t>
                </a:r>
                <a:r>
                  <a:rPr lang="zh-CN" altLang="zh-CN" sz="2800" b="1" dirty="0">
                    <a:solidFill>
                      <a:srgbClr val="00B0F0"/>
                    </a:solidFill>
                  </a:rPr>
                  <a:t>．</a:t>
                </a:r>
                <a:r>
                  <a:rPr lang="en-US" altLang="zh-CN" sz="2800" b="1" dirty="0">
                    <a:solidFill>
                      <a:srgbClr val="00B0F0"/>
                    </a:solidFill>
                  </a:rPr>
                  <a:t>The Collateral </a:t>
                </a:r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Channel 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规模效应</a:t>
                </a:r>
                <a:endParaRPr lang="en-US" altLang="zh-CN" sz="2800" b="1" dirty="0">
                  <a:solidFill>
                    <a:srgbClr val="00B0F0"/>
                  </a:solidFill>
                </a:endParaRPr>
              </a:p>
              <a:p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我们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使用</a:t>
                </a:r>
                <a:r>
                  <a:rPr lang="en-US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2002-2014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年间的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35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万条土地担保贷款数据进行研究，每条数据内包括土地价值、土地担保价值和土地位置等信息。并用如下模型进行回归</a:t>
                </a: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/>
                <a:endParaRPr lang="en-US" altLang="zh-CN" sz="1000" i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𝐿𝑇𝑉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𝑖𝑘𝑐𝑡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∙∆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∙∆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∙∆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𝑖𝑘𝑐𝑡</m:t>
                          </m:r>
                        </m:sub>
                      </m:sSub>
                    </m:oMath>
                  </m:oMathPara>
                </a14:m>
                <a:endParaRPr lang="en-US" altLang="zh-CN" sz="1000" dirty="0" smtClean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/>
                <a:endParaRPr lang="en-US" altLang="zh-CN" sz="1000" dirty="0" smtClean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600"/>
                  </a:lnSpc>
                </a:pP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𝐿𝑇𝑉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𝑖𝑘𝑐𝑡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是一笔贷款的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loan-to-value ratio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</a:p>
              <a:p>
                <a:pPr indent="457200"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是该用地是否为商业用地的一个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dummy</a:t>
                </a:r>
                <a:endParaRPr lang="zh-CN" altLang="zh-CN" sz="2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𝑅𝑒𝑠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是该用地是否为居住用地的一个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dummy</a:t>
                </a:r>
                <a:endParaRPr lang="zh-CN" altLang="zh-CN" sz="2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𝑃𝑟𝑖𝑐𝑒𝐼𝑛𝑑𝑒𝑥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是城市中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类土地价格指数的变化。</a:t>
                </a:r>
              </a:p>
              <a:p>
                <a:pPr indent="457200">
                  <a:lnSpc>
                    <a:spcPts val="36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同时模型还引入了时间和城市两个固定效应。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4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7" y="901870"/>
                <a:ext cx="10903906" cy="6155531"/>
              </a:xfrm>
              <a:prstGeom prst="rect">
                <a:avLst/>
              </a:prstGeom>
              <a:blipFill>
                <a:blip r:embed="rId2"/>
                <a:stretch>
                  <a:fillRect l="-1174" t="-1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34042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4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77792" y="40347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土地抵押贷款的土地价值变动与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TV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6" y="912879"/>
            <a:ext cx="11789623" cy="57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97825" y="830997"/>
            <a:ext cx="103004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B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投机效应和挤出效应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现在，我们通过分析各公司投资的不同组成部分，以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应对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企业总部所在城市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滞后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的地价波动，来检验假设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和假设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所提出的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投机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和拥挤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9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97825" y="830997"/>
                <a:ext cx="10413178" cy="556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B</a:t>
                </a:r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．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投机效应和挤出效应</a:t>
                </a:r>
                <a:endParaRPr lang="en-US" altLang="zh-CN" sz="2800" b="1" dirty="0" smtClean="0">
                  <a:solidFill>
                    <a:srgbClr val="00B0F0"/>
                  </a:solidFill>
                </a:endParaRPr>
              </a:p>
              <a:p>
                <a:pPr indent="457200"/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具体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来说，我们收集了样本中所有的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企业</a:t>
                </a:r>
                <a:r>
                  <a:rPr lang="en-US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-</a:t>
                </a: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年份（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 Light" panose="020B0502040204020203" pitchFamily="34" charset="-122"/>
                    <a:cs typeface="Times New Roman" panose="02020603050405020304" pitchFamily="18" charset="0"/>
                  </a:rPr>
                  <a:t>firm-year</a:t>
                </a: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）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观察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数据，并进行以下回归分析</a:t>
                </a:r>
                <a:r>
                  <a:rPr lang="en-US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:</a:t>
                </a:r>
              </a:p>
              <a:p>
                <a:pPr indent="457200"/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𝐿𝑎𝑛𝑑𝑉𝑎𝑙𝑢𝑒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𝐿𝑎𝑛𝑑𝑉𝑎𝑙𝑢𝑒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𝑜𝑤𝑛𝑒𝑟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𝑜𝑤𝑛𝑒𝑟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endParaRPr lang="zh-CN" altLang="zh-CN" dirty="0"/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是公司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年的五类投资（总投资、非土地投资、三类土地投资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en-US" altLang="zh-CN" sz="2000" dirty="0" smtClean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右侧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𝑃𝑟𝑖𝑐𝑒𝐼𝑛𝑑𝑒𝑥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是关键解释变量，它表示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类土地价格指数的百分比变化，这个变化正是持有土地的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公司</a:t>
                </a:r>
                <a:r>
                  <a:rPr lang="zh-CN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投机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（假设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）以及减少其他投资（假设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）的动机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indent="457200">
                  <a:lnSpc>
                    <a:spcPts val="3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𝐿𝑎𝑛𝑑𝑉𝑎𝑙𝑢𝑒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表示融资的可获得性，以及其与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𝑃𝑟𝑖𝑐𝑒𝐼𝑛𝑑𝑒𝑥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的交叉项，根据假设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，该可获得性可能是与土地投资正相关、与非土地投资负相关的。</a:t>
                </a: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虚拟变量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𝑜𝑤𝑛𝑒𝑟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，当某个企业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年份样本没有持有土地时，取值为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1.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830997"/>
                <a:ext cx="10413178" cy="5563254"/>
              </a:xfrm>
              <a:prstGeom prst="rect">
                <a:avLst/>
              </a:prstGeom>
              <a:blipFill>
                <a:blip r:embed="rId2"/>
                <a:stretch>
                  <a:fillRect l="-1171" t="-1205" r="-410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19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84888" y="92330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5.1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土地价格变化和企业投资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8" y="1549478"/>
            <a:ext cx="11909173" cy="42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84888" y="92330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5.2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土地价格变化和企业投资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" y="1635597"/>
            <a:ext cx="11914781" cy="1903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1" y="3539319"/>
            <a:ext cx="11901518" cy="22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84888" y="92330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5.3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土地价格变化和企业投资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1" y="1706760"/>
            <a:ext cx="12106709" cy="40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97825" y="830997"/>
            <a:ext cx="104131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B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投机效应和挤出效应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土地价格的大幅度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变动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使得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投机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性投资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是非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常有利可图的，然而这就导致了资本的无效率配置：无论是否持有土地，企业都倾向于将资本从实际生产中抽离出来。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为了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进一步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探究资本配置的问题，我们对企业的创新活动投入进行了分析。</a:t>
            </a: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58154" y="6457890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土地价格变化和企业创新投入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9" y="124205"/>
            <a:ext cx="6322931" cy="3430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9" y="3581572"/>
            <a:ext cx="6322931" cy="32764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20631" y="983294"/>
            <a:ext cx="4384109" cy="428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600"/>
              </a:lnSpc>
              <a:spcBef>
                <a:spcPts val="6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6A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可见，</a:t>
            </a:r>
            <a:r>
              <a:rPr lang="zh-CN" altLang="zh-CN" sz="2400" dirty="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商业用地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价格上升显著减少企业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R&amp;D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投入以及专利数量，非土地持有者与土地价格交叉项的系数也是负且显著的。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6B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显示的是</a:t>
            </a:r>
            <a:r>
              <a:rPr lang="zh-CN" altLang="zh-CN" sz="2400" dirty="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居住用地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的影响，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类似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无论企业是否持有土地，土地价格上升对创新活动投入都存在挤出效应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4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004296" y="2064683"/>
            <a:ext cx="10287917" cy="985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1958" y="860328"/>
                <a:ext cx="10413178" cy="490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B</a:t>
                </a:r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．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投机效应和挤出效应</a:t>
                </a:r>
                <a:endParaRPr lang="en-US" altLang="zh-CN" sz="2800" b="1" dirty="0" smtClean="0">
                  <a:solidFill>
                    <a:srgbClr val="00B0F0"/>
                  </a:solidFill>
                </a:endParaRPr>
              </a:p>
              <a:p>
                <a:pPr indent="457200"/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更进一步地，我们采用如下模型来从银行视角探究对资源配置的影响：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其中，因变量是银行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年放出的贷款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的抵押特征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关键解释变量是银行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所在城市这一年的土地价格变化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以及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公司固定效应、银行支行固定效应、银行所在城市的固定效应和其交互作用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" y="860328"/>
                <a:ext cx="10413178" cy="4909036"/>
              </a:xfrm>
              <a:prstGeom prst="rect">
                <a:avLst/>
              </a:prstGeom>
              <a:blipFill>
                <a:blip r:embed="rId3"/>
                <a:stretch>
                  <a:fillRect l="-1230" t="-1366" r="-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6" y="1427964"/>
            <a:ext cx="9505039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B0F0"/>
                </a:solidFill>
              </a:rPr>
              <a:t>土地交易</a:t>
            </a: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中国于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1998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年将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法律上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的土地所有权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授予地方政府，并允许它们出售土地使用权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政府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出售给个体买家的市场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称为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b="1" dirty="0" smtClean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土地一级市场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获得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土地使用权的个体再次转让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称为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土地二级市场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仅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占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3.75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），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本文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研究两个市场的土地公开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交易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关注三类土地：工业用地、商业用地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居住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用地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landchina.com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284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座城市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2000-2015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2,420,000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条原始数据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最终</a:t>
            </a:r>
            <a:r>
              <a:rPr lang="zh-CN" altLang="zh-CN" sz="24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只使用上市公司土地交易数据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2174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家公司的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72763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条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总交易额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3.42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万亿，占所有记录的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12.37%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91151" y="566315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土地价格和银行贷款可获得性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03"/>
            <a:ext cx="12235841" cy="53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860328"/>
            <a:ext cx="1041317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B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投机效应和挤出效应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总结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，支持了假设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和假设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但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通常存在两个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内生性问题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一是，房地产的冲击是潜在与企业投资机会相关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另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一个是，持有土地的企业往往可能本身就是更好的企业，从而更有机会获得融资、增加投资。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但这两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内生性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问题都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不能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解释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我们的实证结论。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第一个问题说明，在房地产繁荣时，所有企业都应该扩大非土地投资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以谋求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更好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发展。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而我们的发现表明，土地价格上升时，不论是否持有土地，企业都会减少非土地投资——矛盾。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第二个问题可能可以解释未持有土地的企业减少投资的现象，但它无法解释持有土地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企业也减少非土地投资的这种行为。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在下一节会继续讨论。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8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860328"/>
            <a:ext cx="1041317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C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持有土地的企业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(LHF)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和未持有土地的企业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(NLHF)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的比较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0416" y="50104"/>
            <a:ext cx="11348581" cy="6091273"/>
            <a:chOff x="200416" y="50104"/>
            <a:chExt cx="11348581" cy="6091273"/>
          </a:xfrm>
        </p:grpSpPr>
        <p:sp>
          <p:nvSpPr>
            <p:cNvPr id="3" name="矩形 2"/>
            <p:cNvSpPr/>
            <p:nvPr/>
          </p:nvSpPr>
          <p:spPr>
            <a:xfrm>
              <a:off x="200416" y="50104"/>
              <a:ext cx="11348581" cy="3739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540" y="50104"/>
              <a:ext cx="8834014" cy="6091273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665945" y="6306855"/>
            <a:ext cx="417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LHF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NLHF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860328"/>
            <a:ext cx="104131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C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持有土地的企业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(LHF)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和未持有土地的企业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(NLHF)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的比较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图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存在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一些现象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 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持有土地的企业在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2007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年以后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比未持有土地的企业有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更多的国有控股，两者差距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08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年以后逐渐扩大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年达到峰值。可能是因为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08-10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年的四万亿刺激，这个刺激项目产生了大量的银行贷款，且大多数流向了国有企业。而逐步扩大的差距可能表明，国有企业用这笔钱去大量购买了土地。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图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下面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个图显示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，持有土地的企业普遍比未持有土地的企业有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更低的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Tobin’s Q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TFP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，这说明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，持有土地的企业生产率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可能更低。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6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753857"/>
            <a:ext cx="104131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D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一个实验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尽管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前面提到的内生性问题与我们的结论不相关，但还有一个可能影响结论的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因素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2008-2010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年中国的四万亿计划。如前所述，四万亿中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有大量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资本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银行贷款给了国有企业，而国有企业缺少投资机会可能就会去买地，从而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进一步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夸大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了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房地产市场繁荣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为此，我们想以实验来研究该现象。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-7714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0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753857"/>
            <a:ext cx="104131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D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一个实验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年以来，中国各地房价持续快速上涨。北京市政府于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日首次采取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限购令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政策，即限制每户居民只能再购买一套住房。不久之后，全国更多的城市也纷纷效仿。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截至</a:t>
            </a:r>
            <a:r>
              <a:rPr lang="en-US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2011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年底，</a:t>
            </a:r>
            <a:r>
              <a:rPr lang="en-US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46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个城市实施限购政策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。这些城市往往是那些经历了更大的移民流入和房价上涨的大城市。在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2014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46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个城市中大部分城市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北京、上海、广州和深圳四个一线城市除外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取消了限购政策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 该政策没有直接影响我们样本中的制造和服务型企业，它提供了一个外生冲击对土地价格的影响，从而允许我们使用</a:t>
            </a:r>
            <a:r>
              <a:rPr lang="en-US" altLang="zh-CN" sz="24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difference-in-differences</a:t>
            </a:r>
            <a:r>
              <a:rPr lang="zh-CN" altLang="zh-CN" sz="24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双重差分法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检验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实施限购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城市的企业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（实验组）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未实施限购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城市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（控制组）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影响。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-7714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3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1958" y="753857"/>
                <a:ext cx="10413178" cy="519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D</a:t>
                </a:r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．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一个实验</a:t>
                </a: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endParaRPr lang="en-US" altLang="zh-CN" sz="2400" dirty="0">
                  <a:ea typeface="微软雅黑 Light" panose="020B0502040204020203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𝐿𝑎𝑛𝑑𝑃𝑟𝑖𝑐𝑒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𝑗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𝛼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∈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𝜖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∗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𝐸𝑣𝑒𝑛𝑡𝑇𝑖𝑚𝑒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𝑗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∗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e>
                      </m:nary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200"/>
                  </a:lnSpc>
                </a:pPr>
                <a:endParaRPr lang="en-US" altLang="zh-CN" sz="2000" dirty="0" smtClean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其中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，下标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∈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𝑡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取值范围为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-6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，取值为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时表示政策在当时宣布。</a:t>
                </a:r>
              </a:p>
              <a:p>
                <a:pPr indent="457200">
                  <a:lnSpc>
                    <a:spcPts val="3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𝐸𝑣𝑒𝑛𝑡𝑇𝑖𝑚𝑒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𝑗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为城市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宣布限购政策前后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个季度内时取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该模型加入了城市固定效应、时间固定效应和城市具体时间趋势（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∗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</m:e>
                    </m:nary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）。其中最后一项是消除因人口流动、经济增长等造成的城市间的异质性。</a:t>
                </a:r>
              </a:p>
              <a:p>
                <a:pPr indent="457200">
                  <a:lnSpc>
                    <a:spcPts val="3200"/>
                  </a:lnSpc>
                </a:pP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200"/>
                  </a:lnSpc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同样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地，在政策废除日期附近我们也做了同样的回归。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" y="753857"/>
                <a:ext cx="10413178" cy="5198090"/>
              </a:xfrm>
              <a:prstGeom prst="rect">
                <a:avLst/>
              </a:prstGeom>
              <a:blipFill>
                <a:blip r:embed="rId2"/>
                <a:stretch>
                  <a:fillRect l="-1230" t="-1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77790" y="-7714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7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88706" y="5905638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限购政策对土地价格的影响，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估计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04"/>
            <a:ext cx="6061228" cy="39764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52" y="1357259"/>
            <a:ext cx="5981048" cy="37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1957" y="753857"/>
                <a:ext cx="10786935" cy="605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B0F0"/>
                    </a:solidFill>
                  </a:rPr>
                  <a:t>D</a:t>
                </a:r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．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一个实验</a:t>
                </a: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endParaRPr lang="en-US" altLang="zh-CN" sz="1100" dirty="0"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400"/>
                  </a:lnSpc>
                </a:pPr>
                <a:r>
                  <a:rPr lang="en-US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宋体" panose="02010600030101010101" pitchFamily="2" charset="-122"/>
                  </a:rPr>
                  <a:t>①</a:t>
                </a:r>
                <a:r>
                  <a:rPr lang="zh-CN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限购政策的确使实验组的居住用地和商业用地价格下降</a:t>
                </a:r>
              </a:p>
              <a:p>
                <a:pPr indent="457200">
                  <a:lnSpc>
                    <a:spcPts val="3400"/>
                  </a:lnSpc>
                </a:pPr>
                <a:r>
                  <a:rPr lang="en-US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宋体" panose="02010600030101010101" pitchFamily="2" charset="-122"/>
                  </a:rPr>
                  <a:t>②</a:t>
                </a:r>
                <a:r>
                  <a:rPr lang="zh-CN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限购政策与银行贷款政策没有关联</a:t>
                </a:r>
              </a:p>
              <a:p>
                <a:pPr indent="457200">
                  <a:lnSpc>
                    <a:spcPts val="3400"/>
                  </a:lnSpc>
                </a:pPr>
                <a:r>
                  <a:rPr lang="zh-CN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我们可以采用</a:t>
                </a:r>
                <a:r>
                  <a:rPr lang="en-US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DID</a:t>
                </a:r>
                <a:r>
                  <a:rPr lang="zh-CN" altLang="zh-CN" sz="2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来检测土地价格下降是否影响企业投资了</a:t>
                </a:r>
                <a:r>
                  <a:rPr lang="zh-CN" altLang="zh-CN" sz="2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：</a:t>
                </a:r>
                <a:endParaRPr lang="en-US" altLang="zh-CN" sz="2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/>
                <a:endParaRPr lang="zh-CN" altLang="zh-CN" sz="6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𝐿𝑎𝑛𝑑𝑉𝑎𝑙𝑢𝑒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𝑃𝑜𝑙𝑖𝑐𝑦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𝐿𝑎𝑛𝑑𝑉𝑎𝑙𝑢𝑒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𝑃𝑜𝑙𝑖𝑐𝑦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𝑜𝑤𝑛𝑒𝑟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𝑜𝑤𝑛𝑒𝑟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𝑃𝑜𝑙𝑖𝑐𝑦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endParaRPr lang="zh-CN" altLang="zh-CN" sz="600" dirty="0"/>
              </a:p>
              <a:p>
                <a:pPr indent="457200">
                  <a:lnSpc>
                    <a:spcPts val="34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是企业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年的投资额，</a:t>
                </a:r>
              </a:p>
              <a:p>
                <a:pPr indent="457200">
                  <a:lnSpc>
                    <a:spcPts val="3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𝑃𝑜𝑙𝑖𝑐𝑦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是一个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dummy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，当企业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的总部所在城市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年有采取限购，就取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1.</a:t>
                </a:r>
                <a:endParaRPr lang="zh-CN" altLang="zh-CN" sz="2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4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描述的是持有土地企业的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DID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效果，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描述的是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DID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效果与企业持有土地的交互作用，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是未持有土地企业的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DID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效果。</a:t>
                </a: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7" y="753857"/>
                <a:ext cx="10786935" cy="6058453"/>
              </a:xfrm>
              <a:prstGeom prst="rect">
                <a:avLst/>
              </a:prstGeom>
              <a:blipFill>
                <a:blip r:embed="rId2"/>
                <a:stretch>
                  <a:fillRect l="-1187" t="-1107" r="-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77790" y="-7714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40839" y="1036041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房屋限购政策与企业投资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61" y="1752364"/>
            <a:ext cx="12297602" cy="39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577"/>
            <a:ext cx="5987441" cy="403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150" y="1320258"/>
            <a:ext cx="6613401" cy="36337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495" y="4993530"/>
            <a:ext cx="5032781" cy="4657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31675" y="5710023"/>
            <a:ext cx="555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中国一级土地市场规模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-2015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22050" y="841888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房屋限购政策与企业创新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32" y="1241998"/>
            <a:ext cx="8427297" cy="49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958" y="891643"/>
            <a:ext cx="104131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D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一个实验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indent="457200"/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尽管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前面提到的内生性问题与我们的结论不相关，但还有一个可能影响结论的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因素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2008-2010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年中国的四万亿计划。如前所述，四万亿中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有大量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资本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银行贷款给了国有企业，而国有企业缺少投资机会可能就会去买地，从而进一步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夸大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了房地产市场繁荣。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为此，我们想以实验来研究该现象。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DID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分析我们得出，实行了限购政策的城市出现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种效应的反转，这说明了这些效应并不是简单的由中国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2008-2010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的四万亿计划造成的。</a:t>
            </a: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790" y="-77140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三、企业投资分析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19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06527" y="1712098"/>
                <a:ext cx="10413178" cy="426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这一节我们分析房地产繁荣对资源配置效率的影响。</a:t>
                </a:r>
              </a:p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简单起见，假设城市间没有资本或劳动力的流动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。</a:t>
                </a:r>
                <a:endParaRPr lang="en-US" altLang="zh-CN" sz="2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:endParaRPr lang="zh-CN" altLang="zh-CN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𝑇𝐹𝑃𝐿𝑜𝑠𝑠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𝑝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𝛼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𝛽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∗∆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𝑃𝑟𝑖𝑐𝑒𝐼𝑛𝑑𝑒𝑥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𝑝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𝑝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:endParaRPr lang="en-US" altLang="zh-CN" sz="1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因变量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城市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TFP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损失</a:t>
                </a:r>
                <a:endParaRPr lang="zh-CN" altLang="zh-CN" sz="24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zh-CN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关键解释变量是城市土地价格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变化</a:t>
                </a:r>
                <a:endParaRPr lang="zh-CN" altLang="zh-CN" sz="24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3000"/>
                  </a:lnSpc>
                  <a:spcBef>
                    <a:spcPts val="1200"/>
                  </a:spcBef>
                </a:pP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lnSpc>
                    <a:spcPts val="3600"/>
                  </a:lnSpc>
                  <a:spcBef>
                    <a:spcPts val="600"/>
                  </a:spcBef>
                </a:pP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27" y="1712098"/>
                <a:ext cx="10413178" cy="4262705"/>
              </a:xfrm>
              <a:prstGeom prst="rect">
                <a:avLst/>
              </a:prstGeom>
              <a:blipFill>
                <a:blip r:embed="rId2"/>
                <a:stretch>
                  <a:fillRect t="-1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72359" y="463463"/>
            <a:ext cx="56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四、资源错配分析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40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52116" y="397214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土地价格与资源错配下的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TFP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损失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34" y="797324"/>
            <a:ext cx="10390510" cy="51336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5297" y="5930992"/>
            <a:ext cx="616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）至（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）使用的城市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年份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TFP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损失的平均值，</a:t>
            </a:r>
          </a:p>
          <a:p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）至（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）列使用的由工业产出加权的平均值。</a:t>
            </a:r>
          </a:p>
          <a:p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6318" y="1555522"/>
            <a:ext cx="1041317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本研究中，我们以中国为例，研究了房地产冲击对企业投资的影响。除了证实房地产正面冲击所带来的众所周知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规模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collateral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效应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允许持有土地的公司进行更多的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投资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以外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我们还发现了另外两个效应。具体来说，通过对企业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投资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组成部分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的研究，我们发现中国房地产繁荣导致了持有土地的公司购买更多的土地，特别是商业和住宅用地，并减少了其他投资，揭示了投机效应；银行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向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未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持有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土地的公司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提供融资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减少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导致了挤出效应。</a:t>
            </a: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由于投机和挤出效应导致的资源配置不当，我们进一步发现在不同城市，房地产冲击与资源配置效率低下呈正相关。具体来说，一个城市的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商业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价格指数增长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100%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，其总体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TFP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的简单平均损失估计为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9.0%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综上所述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，我们的研究结果对一个普遍的观点提出了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质疑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房地产繁荣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真的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有助于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减轻企业的融资约束，从而通过刺激企业投资来刺激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经济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吗？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000"/>
              </a:lnSpc>
              <a:spcBef>
                <a:spcPts val="12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457200">
              <a:lnSpc>
                <a:spcPts val="3600"/>
              </a:lnSpc>
              <a:spcBef>
                <a:spcPts val="600"/>
              </a:spcBef>
            </a:pP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2359" y="463463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五、结论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1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3086" y="1427964"/>
            <a:ext cx="9786876" cy="147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B0F0"/>
                </a:solidFill>
              </a:rPr>
              <a:t>土地价格指数</a:t>
            </a:r>
          </a:p>
          <a:p>
            <a:pPr indent="457200">
              <a:lnSpc>
                <a:spcPts val="31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为了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分别估计商业、住宅和工业用地的价格变动，使用</a:t>
            </a:r>
            <a:r>
              <a:rPr lang="en-US" altLang="zh-CN" sz="2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Hedonic</a:t>
            </a:r>
            <a:r>
              <a:rPr lang="zh-CN" altLang="zh-CN" sz="2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回归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建立了三组价格指数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3362" y="300626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23086" y="3040696"/>
                <a:ext cx="10043659" cy="291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Bef>
                    <a:spcPts val="1200"/>
                  </a:spcBef>
                </a:pP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用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如下模型对城市中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𝑘</m:t>
                    </m:r>
                  </m:oMath>
                </a14:m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类型（商用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、</a:t>
                </a: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居住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、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工业）地块的价值进行回归</a:t>
                </a:r>
              </a:p>
              <a:p>
                <a:pPr indent="45720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ln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𝑘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𝑐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𝑘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𝑐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,0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𝑠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𝑘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𝑐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,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∙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1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𝑠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=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𝑘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𝑖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下标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i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表示地块，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k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表示类型，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t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表示交易年份，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c</m:t>
                    </m:r>
                  </m:oMath>
                </a14:m>
                <a:r>
                  <a:rPr lang="zh-CN" altLang="zh-CN" sz="20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表示城市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ln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𝑘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𝑐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是价格取对数，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𝑘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𝑐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t</m:t>
                    </m:r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年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土地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价格上涨的时间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dummy</a:t>
                </a:r>
                <a:endParaRPr lang="zh-CN" altLang="zh-CN" sz="2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 Light" panose="020B0502040204020203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是土地的一系列特征，如大小、用途的细分类、交易方式等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6" y="3040696"/>
                <a:ext cx="10043659" cy="2912592"/>
              </a:xfrm>
              <a:prstGeom prst="rect">
                <a:avLst/>
              </a:prstGeom>
              <a:blipFill>
                <a:blip r:embed="rId2"/>
                <a:stretch>
                  <a:fillRect l="-668" t="-1674" r="-121" b="-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832982" y="1427964"/>
            <a:ext cx="8041709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real estate and property studies, the 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hedonic regression 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(P = f1, f2, f3, ..., </a:t>
            </a:r>
            <a:r>
              <a:rPr lang="en-US" altLang="zh-CN" sz="2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fn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 is often used to 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study the 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impact of a number of factors that 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affect housing prices. In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 economics, hedonic regression 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 hedonic 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demand theory is a 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revealed preference method of 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estimating demand or value. It breaks down the item being researched into its constituent characteristics, and obtains estimates of </a:t>
            </a: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contributory value 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each characteristic. </a:t>
            </a:r>
            <a:endParaRPr lang="zh-CN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2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23086" y="1427964"/>
                <a:ext cx="9505039" cy="4090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 smtClean="0">
                    <a:solidFill>
                      <a:srgbClr val="00B0F0"/>
                    </a:solidFill>
                  </a:rPr>
                  <a:t>土地</a:t>
                </a:r>
                <a:r>
                  <a:rPr lang="zh-CN" altLang="en-US" sz="2800" b="1" dirty="0" smtClean="0">
                    <a:solidFill>
                      <a:srgbClr val="00B0F0"/>
                    </a:solidFill>
                  </a:rPr>
                  <a:t>价格指数</a:t>
                </a:r>
                <a:endParaRPr lang="en-US" altLang="zh-CN" sz="2800" b="1" dirty="0" smtClean="0">
                  <a:solidFill>
                    <a:srgbClr val="00B0F0"/>
                  </a:solidFill>
                </a:endParaRPr>
              </a:p>
              <a:p>
                <a:pPr>
                  <a:lnSpc>
                    <a:spcPts val="3100"/>
                  </a:lnSpc>
                </a:pPr>
                <a:r>
                  <a:rPr lang="en-US" altLang="zh-CN" sz="2800" b="1" dirty="0">
                    <a:solidFill>
                      <a:srgbClr val="00B0F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</a:t>
                </a:r>
                <a:r>
                  <a:rPr lang="en-US" altLang="zh-CN" sz="2800" b="1" dirty="0" smtClean="0">
                    <a:solidFill>
                      <a:srgbClr val="00B0F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  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为了减少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outliners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的影响，将每个城市每年价格或面积排在前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5%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或末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5%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的土地交易记录去除</a:t>
                </a:r>
                <a:r>
                  <a:rPr lang="zh-CN" altLang="en-US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，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同时去除了当年样本数小于</a:t>
                </a:r>
                <a:r>
                  <a:rPr lang="en-US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15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的城市的记录。</a:t>
                </a:r>
              </a:p>
              <a:p>
                <a:pPr indent="457200">
                  <a:spcBef>
                    <a:spcPts val="1200"/>
                  </a:spcBef>
                </a:pP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每个城市的基年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=0</m:t>
                    </m:r>
                  </m:oMath>
                </a14:m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）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是有足够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样本</a:t>
                </a: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</a:rPr>
                      <m:t>15</m:t>
                    </m:r>
                  </m:oMath>
                </a14:m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）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那一年，于是价格指数</a:t>
                </a:r>
              </a:p>
              <a:p>
                <a:pPr indent="45720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LandPriceIndex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𝑘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𝑐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ea typeface="微软雅黑 Light" panose="020B0502040204020203" pitchFamily="34" charset="-12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1          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𝑖𝑓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微软雅黑 Light" panose="020B0502040204020203" pitchFamily="34" charset="-122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  <a:ea typeface="微软雅黑 Light" panose="020B0502040204020203" pitchFamily="34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𝑐</m:t>
                                          </m:r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>
                                              <a:latin typeface="Cambria Math" panose="02040503050406030204" pitchFamily="18" charset="0"/>
                                              <a:ea typeface="微软雅黑 Light" panose="020B0502040204020203" pitchFamily="34" charset="-122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    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𝑖𝑓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𝑡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</a:rPr>
                                <m:t>=1,2,…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indent="457200">
                  <a:spcBef>
                    <a:spcPts val="1200"/>
                  </a:spcBef>
                </a:pPr>
                <a:r>
                  <a:rPr lang="zh-CN" altLang="en-US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再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用</a:t>
                </a:r>
                <a:r>
                  <a:rPr lang="zh-CN" altLang="zh-CN" sz="2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线性插值法和推断法补充所有空白的数据</a:t>
                </a:r>
                <a:r>
                  <a:rPr lang="zh-CN" altLang="zh-CN" sz="24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。</a:t>
                </a:r>
                <a:endParaRPr lang="zh-CN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6" y="1427964"/>
                <a:ext cx="9505039" cy="4090863"/>
              </a:xfrm>
              <a:prstGeom prst="rect">
                <a:avLst/>
              </a:prstGeom>
              <a:blipFill>
                <a:blip r:embed="rId2"/>
                <a:stretch>
                  <a:fillRect l="-1347" t="-1639" r="-192" b="-2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553362" y="300626"/>
            <a:ext cx="5640757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</a:t>
            </a:r>
            <a:r>
              <a:rPr lang="zh-CN" altLang="zh-CN" sz="3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制度背景和数据描述</a:t>
            </a:r>
            <a:endParaRPr lang="en-US" altLang="zh-CN" sz="3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6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0020" y="5697497"/>
            <a:ext cx="555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-2015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99" y="765866"/>
            <a:ext cx="6342502" cy="45586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3"/>
            <a:ext cx="5999967" cy="47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12717" y="621732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中国三类城市的土地价格指数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2004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-2015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7" y="416205"/>
            <a:ext cx="11951823" cy="58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01375" y="712137"/>
            <a:ext cx="62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土地价格指数变化的描述性统计和相关系数矩阵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31" y="1280899"/>
            <a:ext cx="11198268" cy="45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2490</Words>
  <Application>Microsoft Office PowerPoint</Application>
  <PresentationFormat>宽屏</PresentationFormat>
  <Paragraphs>211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微软雅黑</vt:lpstr>
      <vt:lpstr>微软雅黑 Light</vt:lpstr>
      <vt:lpstr>Cambria Math</vt:lpstr>
      <vt:lpstr>等线</vt:lpstr>
      <vt:lpstr>Arial</vt:lpstr>
      <vt:lpstr>仿宋</vt:lpstr>
      <vt:lpstr>Times New Roman</vt:lpstr>
      <vt:lpstr>宋体</vt:lpstr>
      <vt:lpstr>楷体</vt:lpstr>
      <vt:lpstr>等线 Light</vt:lpstr>
      <vt:lpstr>Office 主题​​</vt:lpstr>
      <vt:lpstr>Real estate boom and misallocation of capital in china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boom and misallocation of capital in china</dc:title>
  <dc:creator>Chen Zhuojun</dc:creator>
  <cp:lastModifiedBy>Chen Zhuojun</cp:lastModifiedBy>
  <cp:revision>16</cp:revision>
  <dcterms:created xsi:type="dcterms:W3CDTF">2018-11-15T16:41:32Z</dcterms:created>
  <dcterms:modified xsi:type="dcterms:W3CDTF">2018-11-16T01:48:22Z</dcterms:modified>
</cp:coreProperties>
</file>