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9" r:id="rId3"/>
    <p:sldId id="271" r:id="rId4"/>
    <p:sldId id="258" r:id="rId5"/>
    <p:sldId id="273" r:id="rId6"/>
    <p:sldId id="272" r:id="rId7"/>
    <p:sldId id="275" r:id="rId8"/>
    <p:sldId id="276" r:id="rId9"/>
    <p:sldId id="278" r:id="rId10"/>
    <p:sldId id="277" r:id="rId11"/>
    <p:sldId id="27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97057789-2FB0-42B7-A804-9C6B4273AC2A}">
          <p14:sldIdLst>
            <p14:sldId id="256"/>
            <p14:sldId id="269"/>
            <p14:sldId id="271"/>
            <p14:sldId id="258"/>
            <p14:sldId id="273"/>
            <p14:sldId id="272"/>
            <p14:sldId id="275"/>
            <p14:sldId id="276"/>
            <p14:sldId id="278"/>
            <p14:sldId id="277"/>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39A92-F9F8-4FDD-9E3E-88E7F83AD9C9}" type="datetimeFigureOut">
              <a:rPr lang="zh-CN" altLang="en-US" smtClean="0"/>
              <a:t>2019/3/23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89DE1-2430-40F3-A35A-3061462416C4}" type="slidenum">
              <a:rPr lang="zh-CN" altLang="en-US" smtClean="0"/>
              <a:t>‹#›</a:t>
            </a:fld>
            <a:endParaRPr lang="zh-CN" altLang="en-US"/>
          </a:p>
        </p:txBody>
      </p:sp>
    </p:spTree>
    <p:extLst>
      <p:ext uri="{BB962C8B-B14F-4D97-AF65-F5344CB8AC3E}">
        <p14:creationId xmlns:p14="http://schemas.microsoft.com/office/powerpoint/2010/main" val="236970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zh-CN" altLang="en-US"/>
              <a:t>单击此处编辑母版标题样式</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48286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428939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2427412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7433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416885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1327516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617092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1899517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zh-CN" altLang="en-US"/>
              <a:t>单击此处编辑母版标题样式</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332192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151303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zh-CN" altLang="en-US"/>
              <a:t>单击此处编辑母版标题样式</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27391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248434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2" name="Content Placeholder 3"/>
          <p:cNvSpPr>
            <a:spLocks noGrp="1"/>
          </p:cNvSpPr>
          <p:nvPr>
            <p:ph sz="quarter" idx="13"/>
          </p:nvPr>
        </p:nvSpPr>
        <p:spPr>
          <a:xfrm>
            <a:off x="913774" y="3051012"/>
            <a:ext cx="5106027"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13" name="Content Placeholder 5"/>
          <p:cNvSpPr>
            <a:spLocks noGrp="1"/>
          </p:cNvSpPr>
          <p:nvPr>
            <p:ph sz="quarter" idx="14"/>
          </p:nvPr>
        </p:nvSpPr>
        <p:spPr>
          <a:xfrm>
            <a:off x="6172200" y="3051012"/>
            <a:ext cx="5105401" cy="274018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10719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3664242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284729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zh-CN" altLang="en-US"/>
              <a:t>单击此处编辑母版标题样式</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331579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7D49B70-8FD4-4CB1-856A-5721F635E094}" type="datetimeFigureOut">
              <a:rPr lang="zh-CN" altLang="en-US" smtClean="0"/>
              <a:t>2019/3/23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1815793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7D49B70-8FD4-4CB1-856A-5721F635E094}" type="datetimeFigureOut">
              <a:rPr lang="zh-CN" altLang="en-US" smtClean="0"/>
              <a:t>2019/3/23</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0B18A04-7C82-4246-B87B-0CD58B0A714C}" type="slidenum">
              <a:rPr lang="zh-CN" altLang="en-US" smtClean="0"/>
              <a:t>‹#›</a:t>
            </a:fld>
            <a:endParaRPr lang="zh-CN" altLang="en-US"/>
          </a:p>
        </p:txBody>
      </p:sp>
    </p:spTree>
    <p:extLst>
      <p:ext uri="{BB962C8B-B14F-4D97-AF65-F5344CB8AC3E}">
        <p14:creationId xmlns:p14="http://schemas.microsoft.com/office/powerpoint/2010/main" val="3946722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9D4D84-4D7A-4892-9E7D-C42E8D10656D}"/>
              </a:ext>
            </a:extLst>
          </p:cNvPr>
          <p:cNvSpPr>
            <a:spLocks noGrp="1"/>
          </p:cNvSpPr>
          <p:nvPr>
            <p:ph type="ctrTitle"/>
          </p:nvPr>
        </p:nvSpPr>
        <p:spPr/>
        <p:txBody>
          <a:bodyPr/>
          <a:lstStyle/>
          <a:p>
            <a:r>
              <a:rPr lang="en-US" altLang="zh-CN" dirty="0"/>
              <a:t>Monetary and Financial Market intervention around the World</a:t>
            </a:r>
            <a:endParaRPr lang="zh-CN" altLang="en-US" dirty="0"/>
          </a:p>
        </p:txBody>
      </p:sp>
      <p:sp>
        <p:nvSpPr>
          <p:cNvPr id="3" name="副标题 2">
            <a:extLst>
              <a:ext uri="{FF2B5EF4-FFF2-40B4-BE49-F238E27FC236}">
                <a16:creationId xmlns:a16="http://schemas.microsoft.com/office/drawing/2014/main" id="{F787F1B1-63D9-41A2-AAA7-95886CFEF6C2}"/>
              </a:ext>
            </a:extLst>
          </p:cNvPr>
          <p:cNvSpPr>
            <a:spLocks noGrp="1"/>
          </p:cNvSpPr>
          <p:nvPr>
            <p:ph type="subTitle" idx="1"/>
          </p:nvPr>
        </p:nvSpPr>
        <p:spPr/>
        <p:txBody>
          <a:bodyPr/>
          <a:lstStyle/>
          <a:p>
            <a:r>
              <a:rPr lang="en-US" altLang="zh-CN" dirty="0"/>
              <a:t>China’s </a:t>
            </a:r>
            <a:r>
              <a:rPr lang="en-US" altLang="zh-CN" dirty="0" err="1"/>
              <a:t>Gradualistic</a:t>
            </a:r>
            <a:r>
              <a:rPr lang="en-US" altLang="zh-CN" dirty="0"/>
              <a:t> Economic Approach and Financial Markets</a:t>
            </a:r>
            <a:endParaRPr lang="zh-CN" altLang="en-US" dirty="0"/>
          </a:p>
        </p:txBody>
      </p:sp>
    </p:spTree>
    <p:extLst>
      <p:ext uri="{BB962C8B-B14F-4D97-AF65-F5344CB8AC3E}">
        <p14:creationId xmlns:p14="http://schemas.microsoft.com/office/powerpoint/2010/main" val="3210125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374677"/>
            <a:ext cx="10364451" cy="793723"/>
          </a:xfrm>
        </p:spPr>
        <p:txBody>
          <a:bodyPr/>
          <a:lstStyle/>
          <a:p>
            <a:pPr algn="l"/>
            <a:r>
              <a:rPr lang="en-US" altLang="zh-CN" dirty="0"/>
              <a:t>Time Inconsistency with Financial Market</a:t>
            </a:r>
            <a:endParaRPr lang="zh-CN" altLang="en-US" dirty="0"/>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676400"/>
            <a:ext cx="10668000" cy="3816429"/>
          </a:xfrm>
          <a:prstGeom prst="rect">
            <a:avLst/>
          </a:prstGeom>
          <a:noFill/>
        </p:spPr>
        <p:txBody>
          <a:bodyPr wrap="square" rtlCol="0">
            <a:spAutoFit/>
          </a:bodyPr>
          <a:lstStyle/>
          <a:p>
            <a:r>
              <a:rPr lang="en-US" altLang="zh-CN" dirty="0"/>
              <a:t> </a:t>
            </a:r>
            <a:r>
              <a:rPr lang="en-US" altLang="zh-CN" sz="2800" dirty="0"/>
              <a:t>A. “Principled Approach” with Commitment</a:t>
            </a:r>
          </a:p>
          <a:p>
            <a:r>
              <a:rPr lang="en-US" altLang="zh-CN" sz="2800" dirty="0">
                <a:solidFill>
                  <a:schemeClr val="bg2">
                    <a:lumMod val="75000"/>
                  </a:schemeClr>
                </a:solidFill>
              </a:rPr>
              <a:t>the government has a commitment technology that allows it to credibly set policies ex ante that may not necessarily be optimal ex post</a:t>
            </a:r>
          </a:p>
          <a:p>
            <a:r>
              <a:rPr lang="en-US" altLang="zh-CN" sz="2800" dirty="0">
                <a:solidFill>
                  <a:schemeClr val="bg2">
                    <a:lumMod val="75000"/>
                  </a:schemeClr>
                </a:solidFill>
              </a:rPr>
              <a:t> The policymaker </a:t>
            </a:r>
            <a:r>
              <a:rPr lang="en-US" altLang="zh-CN" sz="2800" dirty="0" err="1">
                <a:solidFill>
                  <a:schemeClr val="bg2">
                    <a:lumMod val="75000"/>
                  </a:schemeClr>
                </a:solidFill>
              </a:rPr>
              <a:t>precommits</a:t>
            </a:r>
            <a:r>
              <a:rPr lang="en-US" altLang="zh-CN" sz="2800" dirty="0">
                <a:solidFill>
                  <a:schemeClr val="bg2">
                    <a:lumMod val="75000"/>
                  </a:schemeClr>
                </a:solidFill>
              </a:rPr>
              <a:t> to choosing a1 </a:t>
            </a:r>
          </a:p>
          <a:p>
            <a:r>
              <a:rPr lang="en-US" altLang="zh-CN" sz="2800" dirty="0"/>
              <a:t>B. “Pragmatic Approach” without Commitment</a:t>
            </a:r>
          </a:p>
          <a:p>
            <a:r>
              <a:rPr lang="en-US" altLang="zh-CN" sz="2800" dirty="0">
                <a:solidFill>
                  <a:schemeClr val="bg2">
                    <a:lumMod val="75000"/>
                  </a:schemeClr>
                </a:solidFill>
              </a:rPr>
              <a:t> private agents must form rational expectations about what policy   a 1    the policymaker will choose. In this case only policies that are optimal ex post can arise in equilibrium</a:t>
            </a:r>
            <a:endParaRPr lang="en-US" altLang="zh-CN" sz="2800" dirty="0"/>
          </a:p>
          <a:p>
            <a:endParaRPr lang="zh-CN" altLang="en-US" dirty="0"/>
          </a:p>
        </p:txBody>
      </p:sp>
    </p:spTree>
    <p:extLst>
      <p:ext uri="{BB962C8B-B14F-4D97-AF65-F5344CB8AC3E}">
        <p14:creationId xmlns:p14="http://schemas.microsoft.com/office/powerpoint/2010/main" val="1637709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9D3E8537-D430-4926-95D5-1F44458149E1}"/>
              </a:ext>
            </a:extLst>
          </p:cNvPr>
          <p:cNvSpPr/>
          <p:nvPr/>
        </p:nvSpPr>
        <p:spPr>
          <a:xfrm>
            <a:off x="3401748" y="2378055"/>
            <a:ext cx="4614492" cy="1569660"/>
          </a:xfrm>
          <a:prstGeom prst="rect">
            <a:avLst/>
          </a:prstGeom>
          <a:noFill/>
        </p:spPr>
        <p:txBody>
          <a:bodyPr wrap="square" lIns="91440" tIns="45720" rIns="91440" bIns="45720">
            <a:spAutoFit/>
          </a:bodyPr>
          <a:lstStyle/>
          <a:p>
            <a:pPr algn="ctr"/>
            <a:r>
              <a:rPr lang="en-US" altLang="zh-CN"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thanks</a:t>
            </a:r>
            <a:endParaRPr lang="zh-CN" alt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79933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486437"/>
            <a:ext cx="10364451" cy="793723"/>
          </a:xfrm>
        </p:spPr>
        <p:txBody>
          <a:bodyPr/>
          <a:lstStyle/>
          <a:p>
            <a:pPr algn="l"/>
            <a:r>
              <a:rPr lang="en-US" altLang="zh-CN" dirty="0"/>
              <a:t>background</a:t>
            </a:r>
            <a:endParaRPr lang="zh-CN" altLang="en-US" dirty="0"/>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524000"/>
            <a:ext cx="10668000" cy="5109091"/>
          </a:xfrm>
          <a:prstGeom prst="rect">
            <a:avLst/>
          </a:prstGeom>
          <a:noFill/>
        </p:spPr>
        <p:txBody>
          <a:bodyPr wrap="square" rtlCol="0">
            <a:spAutoFit/>
          </a:bodyPr>
          <a:lstStyle/>
          <a:p>
            <a:r>
              <a:rPr lang="en-US" altLang="zh-CN" dirty="0"/>
              <a:t> </a:t>
            </a:r>
            <a:r>
              <a:rPr lang="en-US" altLang="zh-CN" sz="2800" dirty="0"/>
              <a:t>1. “crossing the river by touching the stones”</a:t>
            </a:r>
          </a:p>
          <a:p>
            <a:r>
              <a:rPr lang="en-US" altLang="zh-CN" sz="2800" dirty="0"/>
              <a:t> </a:t>
            </a:r>
            <a:r>
              <a:rPr lang="en-US" altLang="zh-CN" sz="2800" dirty="0">
                <a:solidFill>
                  <a:schemeClr val="bg2">
                    <a:lumMod val="75000"/>
                  </a:schemeClr>
                </a:solidFill>
              </a:rPr>
              <a:t>it typically takes months, and even quarters, for the economy to react to a change in policy. </a:t>
            </a:r>
          </a:p>
          <a:p>
            <a:r>
              <a:rPr lang="en-US" altLang="zh-CN" sz="2800" dirty="0">
                <a:solidFill>
                  <a:schemeClr val="bg2">
                    <a:lumMod val="75000"/>
                  </a:schemeClr>
                </a:solidFill>
              </a:rPr>
              <a:t>the government continues to play a central role in many aspects of the economy.</a:t>
            </a:r>
          </a:p>
          <a:p>
            <a:r>
              <a:rPr lang="en-US" altLang="zh-CN" sz="2800" dirty="0"/>
              <a:t>2. After 30 years of rapid growth, however, its economy has become increasingly complex.</a:t>
            </a:r>
          </a:p>
          <a:p>
            <a:r>
              <a:rPr lang="en-US" altLang="zh-CN" sz="2800" dirty="0">
                <a:solidFill>
                  <a:schemeClr val="bg2">
                    <a:lumMod val="75000"/>
                  </a:schemeClr>
                </a:solidFill>
              </a:rPr>
              <a:t>Can China continue to use its </a:t>
            </a:r>
            <a:r>
              <a:rPr lang="en-US" altLang="zh-CN" sz="2800" dirty="0" err="1">
                <a:solidFill>
                  <a:schemeClr val="bg2">
                    <a:lumMod val="75000"/>
                  </a:schemeClr>
                </a:solidFill>
              </a:rPr>
              <a:t>gradualistic</a:t>
            </a:r>
            <a:r>
              <a:rPr lang="en-US" altLang="zh-CN" sz="2800" dirty="0">
                <a:solidFill>
                  <a:schemeClr val="bg2">
                    <a:lumMod val="75000"/>
                  </a:schemeClr>
                </a:solidFill>
              </a:rPr>
              <a:t> approach in the presence of active financial markets?  </a:t>
            </a:r>
          </a:p>
          <a:p>
            <a:endParaRPr lang="en-US" altLang="zh-CN" sz="2800" dirty="0">
              <a:solidFill>
                <a:schemeClr val="bg2">
                  <a:lumMod val="75000"/>
                </a:schemeClr>
              </a:solidFill>
            </a:endParaRPr>
          </a:p>
          <a:p>
            <a:endParaRPr lang="en-US" altLang="zh-CN" sz="2800" dirty="0"/>
          </a:p>
          <a:p>
            <a:endParaRPr lang="zh-CN" altLang="en-US" dirty="0"/>
          </a:p>
        </p:txBody>
      </p:sp>
    </p:spTree>
    <p:extLst>
      <p:ext uri="{BB962C8B-B14F-4D97-AF65-F5344CB8AC3E}">
        <p14:creationId xmlns:p14="http://schemas.microsoft.com/office/powerpoint/2010/main" val="198734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374677"/>
            <a:ext cx="10364451" cy="793723"/>
          </a:xfrm>
        </p:spPr>
        <p:txBody>
          <a:bodyPr/>
          <a:lstStyle/>
          <a:p>
            <a:pPr algn="l"/>
            <a:r>
              <a:rPr lang="en-US" altLang="zh-CN" dirty="0"/>
              <a:t>example</a:t>
            </a:r>
            <a:endParaRPr lang="zh-CN" altLang="en-US" dirty="0"/>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168400"/>
            <a:ext cx="10668000" cy="5970865"/>
          </a:xfrm>
          <a:prstGeom prst="rect">
            <a:avLst/>
          </a:prstGeom>
          <a:noFill/>
        </p:spPr>
        <p:txBody>
          <a:bodyPr wrap="square" rtlCol="0">
            <a:spAutoFit/>
          </a:bodyPr>
          <a:lstStyle/>
          <a:p>
            <a:r>
              <a:rPr lang="en-US" altLang="zh-CN" dirty="0"/>
              <a:t> </a:t>
            </a:r>
            <a:r>
              <a:rPr lang="en-US" altLang="zh-CN" sz="2800" dirty="0"/>
              <a:t>1. China’s post 2008 stimulus program </a:t>
            </a:r>
          </a:p>
          <a:p>
            <a:r>
              <a:rPr lang="en-US" altLang="zh-CN" sz="2800" dirty="0">
                <a:solidFill>
                  <a:schemeClr val="bg2">
                    <a:lumMod val="75000"/>
                  </a:schemeClr>
                </a:solidFill>
              </a:rPr>
              <a:t>financial markets may cause a temporary policy initiative to have a larger and more permanent impact on the economy than the government intended.</a:t>
            </a:r>
          </a:p>
          <a:p>
            <a:r>
              <a:rPr lang="en-US" altLang="zh-CN" sz="2800" dirty="0">
                <a:solidFill>
                  <a:schemeClr val="bg2">
                    <a:lumMod val="75000"/>
                  </a:schemeClr>
                </a:solidFill>
              </a:rPr>
              <a:t>The liberated financial system did not allow the government to experiment with a temporary stimulus that could be reversed easily soon after its inception. </a:t>
            </a:r>
          </a:p>
          <a:p>
            <a:r>
              <a:rPr lang="en-US" altLang="zh-CN" sz="2800" dirty="0"/>
              <a:t>2. The breakdown of the new installed circuit breakers in China’s stock market in January 2016 </a:t>
            </a:r>
          </a:p>
          <a:p>
            <a:r>
              <a:rPr lang="en-US" altLang="zh-CN" sz="2800" dirty="0">
                <a:solidFill>
                  <a:schemeClr val="bg2">
                    <a:lumMod val="75000"/>
                  </a:schemeClr>
                </a:solidFill>
              </a:rPr>
              <a:t>This fast reaction demonstrates that policymakers may not have adequate time to gradually adjust underdeveloped policy schemes in reforming the financial system. </a:t>
            </a:r>
          </a:p>
          <a:p>
            <a:endParaRPr lang="en-US" altLang="zh-CN" sz="2800" dirty="0"/>
          </a:p>
          <a:p>
            <a:endParaRPr lang="zh-CN" altLang="en-US" dirty="0"/>
          </a:p>
        </p:txBody>
      </p:sp>
    </p:spTree>
    <p:extLst>
      <p:ext uri="{BB962C8B-B14F-4D97-AF65-F5344CB8AC3E}">
        <p14:creationId xmlns:p14="http://schemas.microsoft.com/office/powerpoint/2010/main" val="164519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D4126C2D-CFA6-4FDF-A7CF-A36636C9A2A3}"/>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654800" y="1575726"/>
            <a:ext cx="4745523" cy="3713018"/>
          </a:xfrm>
        </p:spPr>
      </p:pic>
      <p:pic>
        <p:nvPicPr>
          <p:cNvPr id="7" name="图片 6">
            <a:extLst>
              <a:ext uri="{FF2B5EF4-FFF2-40B4-BE49-F238E27FC236}">
                <a16:creationId xmlns:a16="http://schemas.microsoft.com/office/drawing/2014/main" id="{9EF3CFE3-2551-470A-998F-422E46A7F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070" y="1631142"/>
            <a:ext cx="5154930" cy="3713018"/>
          </a:xfrm>
          <a:prstGeom prst="rect">
            <a:avLst/>
          </a:prstGeom>
        </p:spPr>
      </p:pic>
    </p:spTree>
    <p:extLst>
      <p:ext uri="{BB962C8B-B14F-4D97-AF65-F5344CB8AC3E}">
        <p14:creationId xmlns:p14="http://schemas.microsoft.com/office/powerpoint/2010/main" val="359777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374677"/>
            <a:ext cx="10364451" cy="793723"/>
          </a:xfrm>
        </p:spPr>
        <p:txBody>
          <a:bodyPr/>
          <a:lstStyle/>
          <a:p>
            <a:pPr algn="l"/>
            <a:r>
              <a:rPr lang="en-US" altLang="zh-CN" dirty="0"/>
              <a:t> several key ingredients</a:t>
            </a:r>
            <a:endParaRPr lang="zh-CN" altLang="en-US" dirty="0"/>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513840"/>
            <a:ext cx="10668000" cy="4678204"/>
          </a:xfrm>
          <a:prstGeom prst="rect">
            <a:avLst/>
          </a:prstGeom>
          <a:noFill/>
        </p:spPr>
        <p:txBody>
          <a:bodyPr wrap="square" rtlCol="0">
            <a:spAutoFit/>
          </a:bodyPr>
          <a:lstStyle/>
          <a:p>
            <a:r>
              <a:rPr lang="en-US" altLang="zh-CN" sz="2800" dirty="0"/>
              <a:t>First, a policymaker uses private agents’ investment decisions as a signal to infer their information about economic fundamentals. This feature motivates the policymaker to adopt gradual policy changes, even though they are inefficient ex post after the private agents make their investment decisions. </a:t>
            </a:r>
          </a:p>
          <a:p>
            <a:r>
              <a:rPr lang="en-US" altLang="zh-CN" sz="2800" dirty="0"/>
              <a:t>Second, </a:t>
            </a:r>
          </a:p>
          <a:p>
            <a:r>
              <a:rPr lang="en-US" altLang="zh-CN" sz="2800" dirty="0"/>
              <a:t>Without financial market</a:t>
            </a:r>
          </a:p>
          <a:p>
            <a:r>
              <a:rPr lang="en-US" altLang="zh-CN" sz="2800" dirty="0"/>
              <a:t>With financial </a:t>
            </a:r>
            <a:r>
              <a:rPr lang="en-US" altLang="zh-CN" sz="2800" dirty="0" err="1"/>
              <a:t>market,policymaker</a:t>
            </a:r>
            <a:r>
              <a:rPr lang="en-US" altLang="zh-CN" sz="2800" dirty="0"/>
              <a:t> can make commitment</a:t>
            </a:r>
          </a:p>
          <a:p>
            <a:r>
              <a:rPr lang="en-US" altLang="zh-CN" sz="2800" dirty="0"/>
              <a:t>With financial </a:t>
            </a:r>
            <a:r>
              <a:rPr lang="en-US" altLang="zh-CN" sz="2800" dirty="0" err="1"/>
              <a:t>market,policymaker</a:t>
            </a:r>
            <a:r>
              <a:rPr lang="en-US" altLang="zh-CN" sz="2800" dirty="0"/>
              <a:t> can not make commitment-China</a:t>
            </a:r>
          </a:p>
          <a:p>
            <a:endParaRPr lang="en-US" altLang="zh-CN" sz="2800" dirty="0"/>
          </a:p>
          <a:p>
            <a:endParaRPr lang="zh-CN" altLang="en-US" dirty="0"/>
          </a:p>
        </p:txBody>
      </p:sp>
    </p:spTree>
    <p:extLst>
      <p:ext uri="{BB962C8B-B14F-4D97-AF65-F5344CB8AC3E}">
        <p14:creationId xmlns:p14="http://schemas.microsoft.com/office/powerpoint/2010/main" val="772218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374677"/>
            <a:ext cx="10364451" cy="793723"/>
          </a:xfrm>
        </p:spPr>
        <p:txBody>
          <a:bodyPr/>
          <a:lstStyle/>
          <a:p>
            <a:pPr algn="l"/>
            <a:r>
              <a:rPr lang="en-US" altLang="zh-CN" dirty="0"/>
              <a:t>The Model Setup</a:t>
            </a:r>
            <a:endParaRPr lang="zh-CN" altLang="en-US" dirty="0"/>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168400"/>
            <a:ext cx="10668000" cy="5109091"/>
          </a:xfrm>
          <a:prstGeom prst="rect">
            <a:avLst/>
          </a:prstGeom>
          <a:noFill/>
        </p:spPr>
        <p:txBody>
          <a:bodyPr wrap="square" rtlCol="0">
            <a:spAutoFit/>
          </a:bodyPr>
          <a:lstStyle/>
          <a:p>
            <a:r>
              <a:rPr lang="en-US" altLang="zh-CN" sz="2800" dirty="0"/>
              <a:t>1. t = 0, 1, 2 </a:t>
            </a:r>
          </a:p>
          <a:p>
            <a:r>
              <a:rPr lang="en-US" altLang="zh-CN" sz="2800" dirty="0"/>
              <a:t>2. policymaker and a continuum of identical private firms</a:t>
            </a:r>
          </a:p>
          <a:p>
            <a:r>
              <a:rPr lang="en-US" altLang="zh-CN" sz="2800" dirty="0"/>
              <a:t>3. The economy is subject to two fundamental shocks,  θ  and  ε</a:t>
            </a:r>
          </a:p>
          <a:p>
            <a:r>
              <a:rPr lang="en-US" altLang="zh-CN" sz="2800" dirty="0"/>
              <a:t>    </a:t>
            </a:r>
          </a:p>
          <a:p>
            <a:r>
              <a:rPr lang="en-US" altLang="zh-CN" sz="2800" dirty="0"/>
              <a:t>4. The policymaker makes to maximize a quadratic objective function (a1,t=1;a2,t=2)</a:t>
            </a:r>
          </a:p>
          <a:p>
            <a:r>
              <a:rPr lang="en-US" altLang="zh-CN" sz="2800" dirty="0"/>
              <a:t>    </a:t>
            </a:r>
          </a:p>
          <a:p>
            <a:endParaRPr lang="en-US" altLang="zh-CN" sz="2800" dirty="0"/>
          </a:p>
          <a:p>
            <a:r>
              <a:rPr lang="en-US" altLang="zh-CN" sz="2800" dirty="0"/>
              <a:t>5. Private agents choose  k  to maximize the profit  Π = y (k)  − c (k) (t=1) </a:t>
            </a:r>
          </a:p>
          <a:p>
            <a:r>
              <a:rPr lang="en-US" altLang="zh-CN" sz="2800" dirty="0"/>
              <a:t>   </a:t>
            </a:r>
          </a:p>
          <a:p>
            <a:endParaRPr lang="en-US" altLang="zh-CN" sz="2800" dirty="0"/>
          </a:p>
          <a:p>
            <a:endParaRPr lang="zh-CN" altLang="en-US" dirty="0"/>
          </a:p>
        </p:txBody>
      </p:sp>
      <p:pic>
        <p:nvPicPr>
          <p:cNvPr id="4" name="图片 3">
            <a:extLst>
              <a:ext uri="{FF2B5EF4-FFF2-40B4-BE49-F238E27FC236}">
                <a16:creationId xmlns:a16="http://schemas.microsoft.com/office/drawing/2014/main" id="{BAFCFCFF-D0C5-441D-B51A-D8DBDF938D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4022" y="3652439"/>
            <a:ext cx="4883956" cy="654733"/>
          </a:xfrm>
          <a:prstGeom prst="rect">
            <a:avLst/>
          </a:prstGeom>
        </p:spPr>
      </p:pic>
      <p:pic>
        <p:nvPicPr>
          <p:cNvPr id="7" name="图片 6">
            <a:extLst>
              <a:ext uri="{FF2B5EF4-FFF2-40B4-BE49-F238E27FC236}">
                <a16:creationId xmlns:a16="http://schemas.microsoft.com/office/drawing/2014/main" id="{79ED5D9A-99B0-4155-A25C-7F68E3F117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4253" y="2636883"/>
            <a:ext cx="1219263" cy="241312"/>
          </a:xfrm>
          <a:prstGeom prst="rect">
            <a:avLst/>
          </a:prstGeom>
        </p:spPr>
      </p:pic>
      <p:pic>
        <p:nvPicPr>
          <p:cNvPr id="9" name="图片 8">
            <a:extLst>
              <a:ext uri="{FF2B5EF4-FFF2-40B4-BE49-F238E27FC236}">
                <a16:creationId xmlns:a16="http://schemas.microsoft.com/office/drawing/2014/main" id="{3390CA5B-F198-4DEA-8498-1D23D475E6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4545" y="2662284"/>
            <a:ext cx="1174810" cy="215911"/>
          </a:xfrm>
          <a:prstGeom prst="rect">
            <a:avLst/>
          </a:prstGeom>
        </p:spPr>
      </p:pic>
      <p:pic>
        <p:nvPicPr>
          <p:cNvPr id="11" name="图片 10">
            <a:extLst>
              <a:ext uri="{FF2B5EF4-FFF2-40B4-BE49-F238E27FC236}">
                <a16:creationId xmlns:a16="http://schemas.microsoft.com/office/drawing/2014/main" id="{00233054-722B-4C8B-B615-055B3E9C48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7186" y="5362233"/>
            <a:ext cx="4693671" cy="654733"/>
          </a:xfrm>
          <a:prstGeom prst="rect">
            <a:avLst/>
          </a:prstGeom>
        </p:spPr>
      </p:pic>
      <p:pic>
        <p:nvPicPr>
          <p:cNvPr id="5" name="图片 4">
            <a:extLst>
              <a:ext uri="{FF2B5EF4-FFF2-40B4-BE49-F238E27FC236}">
                <a16:creationId xmlns:a16="http://schemas.microsoft.com/office/drawing/2014/main" id="{47688511-3332-4D72-99BC-CA0DA092D2A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45046" y="5228875"/>
            <a:ext cx="2325562" cy="460725"/>
          </a:xfrm>
          <a:prstGeom prst="rect">
            <a:avLst/>
          </a:prstGeom>
        </p:spPr>
      </p:pic>
      <p:pic>
        <p:nvPicPr>
          <p:cNvPr id="10" name="图片 9">
            <a:extLst>
              <a:ext uri="{FF2B5EF4-FFF2-40B4-BE49-F238E27FC236}">
                <a16:creationId xmlns:a16="http://schemas.microsoft.com/office/drawing/2014/main" id="{18D367A3-3F52-4018-A2AD-ED5A033DA15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45046" y="5831482"/>
            <a:ext cx="2325561" cy="471060"/>
          </a:xfrm>
          <a:prstGeom prst="rect">
            <a:avLst/>
          </a:prstGeom>
        </p:spPr>
      </p:pic>
    </p:spTree>
    <p:extLst>
      <p:ext uri="{BB962C8B-B14F-4D97-AF65-F5344CB8AC3E}">
        <p14:creationId xmlns:p14="http://schemas.microsoft.com/office/powerpoint/2010/main" val="382450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95978813-C6DB-42A3-B3D3-D5C4DC7F3F63}"/>
              </a:ext>
            </a:extLst>
          </p:cNvPr>
          <p:cNvSpPr txBox="1"/>
          <p:nvPr/>
        </p:nvSpPr>
        <p:spPr>
          <a:xfrm>
            <a:off x="1045854" y="1503681"/>
            <a:ext cx="10668000" cy="3539430"/>
          </a:xfrm>
          <a:prstGeom prst="rect">
            <a:avLst/>
          </a:prstGeom>
          <a:noFill/>
        </p:spPr>
        <p:txBody>
          <a:bodyPr wrap="square" rtlCol="0">
            <a:spAutoFit/>
          </a:bodyPr>
          <a:lstStyle/>
          <a:p>
            <a:r>
              <a:rPr lang="en-US" altLang="zh-CN" sz="2800" dirty="0">
                <a:solidFill>
                  <a:schemeClr val="bg2">
                    <a:lumMod val="75000"/>
                  </a:schemeClr>
                </a:solidFill>
              </a:rPr>
              <a:t>A. Defining Gradualism</a:t>
            </a:r>
          </a:p>
          <a:p>
            <a:r>
              <a:rPr lang="en-US" altLang="zh-CN" sz="2800" dirty="0"/>
              <a:t>Under the </a:t>
            </a:r>
            <a:r>
              <a:rPr lang="en-US" altLang="zh-CN" sz="2800" dirty="0" err="1"/>
              <a:t>gradualistic</a:t>
            </a:r>
            <a:r>
              <a:rPr lang="en-US" altLang="zh-CN" sz="2800" dirty="0"/>
              <a:t> policy approach, the policymaker’s action at </a:t>
            </a:r>
          </a:p>
          <a:p>
            <a:r>
              <a:rPr lang="en-US" altLang="zh-CN" sz="2800" dirty="0"/>
              <a:t> t = 1  is below the best prediction of  θ . That is,   a1   &lt;  θ(</a:t>
            </a:r>
            <a:r>
              <a:rPr lang="zh-CN" altLang="en-US" sz="2800" dirty="0"/>
              <a:t>均值</a:t>
            </a:r>
            <a:r>
              <a:rPr lang="en-US" altLang="zh-CN" sz="2800" dirty="0"/>
              <a:t>) </a:t>
            </a:r>
          </a:p>
          <a:p>
            <a:endParaRPr lang="en-US" altLang="zh-CN" sz="2800" dirty="0"/>
          </a:p>
          <a:p>
            <a:r>
              <a:rPr lang="en-US" altLang="zh-CN" sz="2800" dirty="0">
                <a:solidFill>
                  <a:schemeClr val="bg2">
                    <a:lumMod val="75000"/>
                  </a:schemeClr>
                </a:solidFill>
              </a:rPr>
              <a:t>B. The Perfect-Information Benchmark</a:t>
            </a:r>
          </a:p>
          <a:p>
            <a:r>
              <a:rPr lang="en-US" altLang="zh-CN" sz="2800" dirty="0"/>
              <a:t>In development economics, it is straightforward from the government’s objective that the policymaker chooses   a1   =  a2   = θ  , and private agents choose log k = θ + 2θε</a:t>
            </a:r>
            <a:endParaRPr lang="zh-CN" altLang="en-US" dirty="0"/>
          </a:p>
        </p:txBody>
      </p:sp>
    </p:spTree>
    <p:extLst>
      <p:ext uri="{BB962C8B-B14F-4D97-AF65-F5344CB8AC3E}">
        <p14:creationId xmlns:p14="http://schemas.microsoft.com/office/powerpoint/2010/main" val="413081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0A25E9-B006-4C46-BD6F-3A20B416CACB}"/>
              </a:ext>
            </a:extLst>
          </p:cNvPr>
          <p:cNvSpPr>
            <a:spLocks noGrp="1"/>
          </p:cNvSpPr>
          <p:nvPr>
            <p:ph type="title"/>
          </p:nvPr>
        </p:nvSpPr>
        <p:spPr>
          <a:xfrm>
            <a:off x="913775" y="374677"/>
            <a:ext cx="10364451" cy="793723"/>
          </a:xfrm>
        </p:spPr>
        <p:txBody>
          <a:bodyPr>
            <a:normAutofit fontScale="90000"/>
          </a:bodyPr>
          <a:lstStyle/>
          <a:p>
            <a:pPr algn="l"/>
            <a:r>
              <a:rPr lang="en-US" altLang="zh-CN" dirty="0"/>
              <a:t> Government Gradualism Absent Financial Markets</a:t>
            </a:r>
          </a:p>
        </p:txBody>
      </p:sp>
      <p:sp>
        <p:nvSpPr>
          <p:cNvPr id="6" name="文本框 5">
            <a:extLst>
              <a:ext uri="{FF2B5EF4-FFF2-40B4-BE49-F238E27FC236}">
                <a16:creationId xmlns:a16="http://schemas.microsoft.com/office/drawing/2014/main" id="{95978813-C6DB-42A3-B3D3-D5C4DC7F3F63}"/>
              </a:ext>
            </a:extLst>
          </p:cNvPr>
          <p:cNvSpPr txBox="1"/>
          <p:nvPr/>
        </p:nvSpPr>
        <p:spPr>
          <a:xfrm>
            <a:off x="913775" y="1168400"/>
            <a:ext cx="10668000" cy="5262979"/>
          </a:xfrm>
          <a:prstGeom prst="rect">
            <a:avLst/>
          </a:prstGeom>
          <a:noFill/>
        </p:spPr>
        <p:txBody>
          <a:bodyPr wrap="square" rtlCol="0">
            <a:spAutoFit/>
          </a:bodyPr>
          <a:lstStyle/>
          <a:p>
            <a:pPr marL="514350" indent="-514350">
              <a:buAutoNum type="arabicPeriod"/>
            </a:pPr>
            <a:r>
              <a:rPr lang="en-US" altLang="zh-CN" sz="2800" dirty="0"/>
              <a:t>In the absence of fully developed financial markets</a:t>
            </a:r>
          </a:p>
          <a:p>
            <a:r>
              <a:rPr lang="en-US" altLang="zh-CN" sz="2800" dirty="0">
                <a:solidFill>
                  <a:schemeClr val="bg2">
                    <a:lumMod val="75000"/>
                  </a:schemeClr>
                </a:solidFill>
              </a:rPr>
              <a:t>private agents must receive financing from state-controlled banks</a:t>
            </a:r>
          </a:p>
          <a:p>
            <a:r>
              <a:rPr lang="en-US" altLang="zh-CN" sz="2800" dirty="0">
                <a:solidFill>
                  <a:schemeClr val="bg2">
                    <a:lumMod val="75000"/>
                  </a:schemeClr>
                </a:solidFill>
              </a:rPr>
              <a:t>the policymaker has chosen his policy a1 at  t = 1</a:t>
            </a:r>
          </a:p>
          <a:p>
            <a:r>
              <a:rPr lang="en-US" altLang="zh-CN" sz="2800" dirty="0">
                <a:solidFill>
                  <a:schemeClr val="bg2">
                    <a:lumMod val="75000"/>
                  </a:schemeClr>
                </a:solidFill>
              </a:rPr>
              <a:t>private agents output  y (k) at the end of  t </a:t>
            </a:r>
          </a:p>
          <a:p>
            <a:r>
              <a:rPr lang="en-US" altLang="zh-CN" sz="2800" dirty="0"/>
              <a:t>2. At the beginning of  t = 2</a:t>
            </a:r>
          </a:p>
          <a:p>
            <a:endParaRPr lang="en-US" altLang="zh-CN" sz="2800" dirty="0"/>
          </a:p>
          <a:p>
            <a:endParaRPr lang="en-US" altLang="zh-CN" sz="2800" dirty="0"/>
          </a:p>
          <a:p>
            <a:endParaRPr lang="en-US" altLang="zh-CN" sz="2800" dirty="0"/>
          </a:p>
          <a:p>
            <a:endParaRPr lang="en-US" altLang="zh-CN" sz="2800" dirty="0"/>
          </a:p>
          <a:p>
            <a:r>
              <a:rPr lang="en-US" altLang="zh-CN" sz="2800" dirty="0"/>
              <a:t>the policymaker chooses a2 at  t = 2  to maximize the continuation problem:</a:t>
            </a:r>
          </a:p>
          <a:p>
            <a:r>
              <a:rPr lang="en-US" altLang="zh-CN" sz="2800" dirty="0"/>
              <a:t> </a:t>
            </a:r>
            <a:endParaRPr lang="zh-CN" altLang="en-US" dirty="0"/>
          </a:p>
        </p:txBody>
      </p:sp>
      <p:pic>
        <p:nvPicPr>
          <p:cNvPr id="4" name="图片 3">
            <a:extLst>
              <a:ext uri="{FF2B5EF4-FFF2-40B4-BE49-F238E27FC236}">
                <a16:creationId xmlns:a16="http://schemas.microsoft.com/office/drawing/2014/main" id="{A02AB48A-FA27-4688-8878-91D85E0871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1" y="3602980"/>
            <a:ext cx="3086541" cy="633739"/>
          </a:xfrm>
          <a:prstGeom prst="rect">
            <a:avLst/>
          </a:prstGeom>
        </p:spPr>
      </p:pic>
      <p:pic>
        <p:nvPicPr>
          <p:cNvPr id="7" name="图片 6">
            <a:extLst>
              <a:ext uri="{FF2B5EF4-FFF2-40B4-BE49-F238E27FC236}">
                <a16:creationId xmlns:a16="http://schemas.microsoft.com/office/drawing/2014/main" id="{6710A1C7-60E3-40D5-A8B7-A7F89F2AAD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9247" y="3602981"/>
            <a:ext cx="3592269" cy="1263715"/>
          </a:xfrm>
          <a:prstGeom prst="rect">
            <a:avLst/>
          </a:prstGeom>
        </p:spPr>
      </p:pic>
      <p:pic>
        <p:nvPicPr>
          <p:cNvPr id="9" name="图片 8">
            <a:extLst>
              <a:ext uri="{FF2B5EF4-FFF2-40B4-BE49-F238E27FC236}">
                <a16:creationId xmlns:a16="http://schemas.microsoft.com/office/drawing/2014/main" id="{B6C01349-E354-46D7-B9EB-0CEDE15B79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1762" y="5689600"/>
            <a:ext cx="4299339" cy="558800"/>
          </a:xfrm>
          <a:prstGeom prst="rect">
            <a:avLst/>
          </a:prstGeom>
        </p:spPr>
      </p:pic>
      <p:pic>
        <p:nvPicPr>
          <p:cNvPr id="5" name="图片 4">
            <a:extLst>
              <a:ext uri="{FF2B5EF4-FFF2-40B4-BE49-F238E27FC236}">
                <a16:creationId xmlns:a16="http://schemas.microsoft.com/office/drawing/2014/main" id="{7AFE15C4-C483-43BB-B907-D46CFDC657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8926" y="5660418"/>
            <a:ext cx="2103753" cy="405001"/>
          </a:xfrm>
          <a:prstGeom prst="rect">
            <a:avLst/>
          </a:prstGeom>
        </p:spPr>
      </p:pic>
      <p:pic>
        <p:nvPicPr>
          <p:cNvPr id="10" name="图片 9">
            <a:extLst>
              <a:ext uri="{FF2B5EF4-FFF2-40B4-BE49-F238E27FC236}">
                <a16:creationId xmlns:a16="http://schemas.microsoft.com/office/drawing/2014/main" id="{7144DEB9-709E-446E-B4DA-F5E101A7E3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5072" y="6248400"/>
            <a:ext cx="1141365" cy="405001"/>
          </a:xfrm>
          <a:prstGeom prst="rect">
            <a:avLst/>
          </a:prstGeom>
        </p:spPr>
      </p:pic>
    </p:spTree>
    <p:extLst>
      <p:ext uri="{BB962C8B-B14F-4D97-AF65-F5344CB8AC3E}">
        <p14:creationId xmlns:p14="http://schemas.microsoft.com/office/powerpoint/2010/main" val="249136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E79FFDA7-D6DD-47DC-A22D-77B2266F68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141" y="902902"/>
            <a:ext cx="5294859" cy="2654436"/>
          </a:xfrm>
          <a:prstGeom prst="rect">
            <a:avLst/>
          </a:prstGeom>
        </p:spPr>
      </p:pic>
      <p:pic>
        <p:nvPicPr>
          <p:cNvPr id="7" name="图片 6">
            <a:extLst>
              <a:ext uri="{FF2B5EF4-FFF2-40B4-BE49-F238E27FC236}">
                <a16:creationId xmlns:a16="http://schemas.microsoft.com/office/drawing/2014/main" id="{8C32F7A6-7E08-4F22-A4B9-720719C3C5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3325" y="3512684"/>
            <a:ext cx="5161395" cy="2654436"/>
          </a:xfrm>
          <a:prstGeom prst="rect">
            <a:avLst/>
          </a:prstGeom>
        </p:spPr>
      </p:pic>
    </p:spTree>
    <p:extLst>
      <p:ext uri="{BB962C8B-B14F-4D97-AF65-F5344CB8AC3E}">
        <p14:creationId xmlns:p14="http://schemas.microsoft.com/office/powerpoint/2010/main" val="1703290433"/>
      </p:ext>
    </p:extLst>
  </p:cSld>
  <p:clrMapOvr>
    <a:masterClrMapping/>
  </p:clrMapOvr>
</p:sld>
</file>

<file path=ppt/theme/theme1.xml><?xml version="1.0" encoding="utf-8"?>
<a:theme xmlns:a="http://schemas.openxmlformats.org/drawingml/2006/main" name="水滴">
  <a:themeElements>
    <a:clrScheme name="水滴">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水滴">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水滴">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水滴</Template>
  <TotalTime>0</TotalTime>
  <Words>583</Words>
  <Application>Microsoft Office PowerPoint</Application>
  <PresentationFormat>宽屏</PresentationFormat>
  <Paragraphs>56</Paragraphs>
  <Slides>11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11</vt:i4>
      </vt:variant>
    </vt:vector>
  </HeadingPairs>
  <TitlesOfParts>
    <vt:vector size="15" baseType="lpstr">
      <vt:lpstr>等线</vt:lpstr>
      <vt:lpstr>Arial</vt:lpstr>
      <vt:lpstr>Tw Cen MT</vt:lpstr>
      <vt:lpstr>水滴</vt:lpstr>
      <vt:lpstr>Monetary and Financial Market intervention around the World</vt:lpstr>
      <vt:lpstr>background</vt:lpstr>
      <vt:lpstr>example</vt:lpstr>
      <vt:lpstr>PowerPoint 演示文稿</vt:lpstr>
      <vt:lpstr> several key ingredients</vt:lpstr>
      <vt:lpstr>The Model Setup</vt:lpstr>
      <vt:lpstr>PowerPoint 演示文稿</vt:lpstr>
      <vt:lpstr> Government Gradualism Absent Financial Markets</vt:lpstr>
      <vt:lpstr>PowerPoint 演示文稿</vt:lpstr>
      <vt:lpstr>Time Inconsistency with Financial Market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旭娇 丁</dc:creator>
  <cp:lastModifiedBy>旭娇 丁</cp:lastModifiedBy>
  <cp:revision>34</cp:revision>
  <dcterms:created xsi:type="dcterms:W3CDTF">2019-03-22T10:47:30Z</dcterms:created>
  <dcterms:modified xsi:type="dcterms:W3CDTF">2019-03-23T04:31:12Z</dcterms:modified>
</cp:coreProperties>
</file>