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25" r:id="rId2"/>
    <p:sldId id="257" r:id="rId3"/>
    <p:sldId id="322" r:id="rId4"/>
    <p:sldId id="259" r:id="rId5"/>
    <p:sldId id="326" r:id="rId6"/>
    <p:sldId id="317" r:id="rId7"/>
    <p:sldId id="330" r:id="rId8"/>
    <p:sldId id="331" r:id="rId9"/>
    <p:sldId id="279" r:id="rId10"/>
    <p:sldId id="334" r:id="rId11"/>
    <p:sldId id="269" r:id="rId12"/>
    <p:sldId id="332" r:id="rId13"/>
    <p:sldId id="327" r:id="rId14"/>
    <p:sldId id="328" r:id="rId15"/>
    <p:sldId id="329" r:id="rId16"/>
    <p:sldId id="335" r:id="rId17"/>
    <p:sldId id="280" r:id="rId18"/>
    <p:sldId id="333" r:id="rId19"/>
    <p:sldId id="336" r:id="rId20"/>
    <p:sldId id="315" r:id="rId21"/>
    <p:sldId id="271" r:id="rId22"/>
    <p:sldId id="318" r:id="rId23"/>
  </p:sldIdLst>
  <p:sldSz cx="12192000" cy="6858000"/>
  <p:notesSz cx="6858000" cy="9144000"/>
  <p:custDataLst>
    <p:tags r:id="rId2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049" userDrawn="1">
          <p15:clr>
            <a:srgbClr val="A4A3A4"/>
          </p15:clr>
        </p15:guide>
        <p15:guide id="2" pos="554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8D11"/>
    <a:srgbClr val="85AD32"/>
    <a:srgbClr val="4AA44A"/>
    <a:srgbClr val="0062AC"/>
    <a:srgbClr val="0F8FEF"/>
    <a:srgbClr val="407434"/>
    <a:srgbClr val="0F97C7"/>
    <a:srgbClr val="019DD5"/>
    <a:srgbClr val="009D8C"/>
    <a:srgbClr val="0094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主题样式 1 - 强调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3895" autoAdjust="0"/>
  </p:normalViewPr>
  <p:slideViewPr>
    <p:cSldViewPr snapToGrid="0">
      <p:cViewPr varScale="1">
        <p:scale>
          <a:sx n="66" d="100"/>
          <a:sy n="66" d="100"/>
        </p:scale>
        <p:origin x="-876" y="-108"/>
      </p:cViewPr>
      <p:guideLst>
        <p:guide orient="horz" pos="1049"/>
        <p:guide pos="5541"/>
      </p:guideLst>
    </p:cSldViewPr>
  </p:slideViewPr>
  <p:notesTextViewPr>
    <p:cViewPr>
      <p:scale>
        <a:sx n="66" d="100"/>
        <a:sy n="66" d="100"/>
      </p:scale>
      <p:origin x="0" y="0"/>
    </p:cViewPr>
  </p:notesTextViewPr>
  <p:sorterViewPr>
    <p:cViewPr>
      <p:scale>
        <a:sx n="60" d="100"/>
        <a:sy n="60" d="100"/>
      </p:scale>
      <p:origin x="0" y="3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image" Target="../media/image14.wmf"/><Relationship Id="rId7" Type="http://schemas.openxmlformats.org/officeDocument/2006/relationships/image" Target="../media/image18.wmf"/><Relationship Id="rId12" Type="http://schemas.openxmlformats.org/officeDocument/2006/relationships/image" Target="../media/image23.wmf"/><Relationship Id="rId2" Type="http://schemas.openxmlformats.org/officeDocument/2006/relationships/image" Target="../media/image13.wmf"/><Relationship Id="rId1" Type="http://schemas.openxmlformats.org/officeDocument/2006/relationships/image" Target="../media/image8.wmf"/><Relationship Id="rId6" Type="http://schemas.openxmlformats.org/officeDocument/2006/relationships/image" Target="../media/image17.wmf"/><Relationship Id="rId11" Type="http://schemas.openxmlformats.org/officeDocument/2006/relationships/image" Target="../media/image22.wmf"/><Relationship Id="rId5" Type="http://schemas.openxmlformats.org/officeDocument/2006/relationships/image" Target="../media/image16.wmf"/><Relationship Id="rId10" Type="http://schemas.openxmlformats.org/officeDocument/2006/relationships/image" Target="../media/image21.wmf"/><Relationship Id="rId4" Type="http://schemas.openxmlformats.org/officeDocument/2006/relationships/image" Target="../media/image15.wmf"/><Relationship Id="rId9"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D3007C-0BBF-4CAD-B02F-7664B804665F}" type="datetimeFigureOut">
              <a:rPr lang="zh-CN" altLang="en-US" smtClean="0"/>
              <a:t>2018/3/31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27DC7C-EA85-41EA-BE8E-3BC04B9579CE}" type="slidenum">
              <a:rPr lang="zh-CN" altLang="en-US" smtClean="0"/>
              <a:t>‹#›</a:t>
            </a:fld>
            <a:endParaRPr lang="zh-CN" altLang="en-US"/>
          </a:p>
        </p:txBody>
      </p:sp>
    </p:spTree>
    <p:extLst>
      <p:ext uri="{BB962C8B-B14F-4D97-AF65-F5344CB8AC3E}">
        <p14:creationId xmlns:p14="http://schemas.microsoft.com/office/powerpoint/2010/main" val="2573099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0E0E2-7263-44C4-AAA9-733DBA7BD205}" type="slidenum">
              <a:rPr lang="zh-CN" altLang="en-US" smtClean="0"/>
              <a:t>1</a:t>
            </a:fld>
            <a:endParaRPr lang="zh-CN" altLang="en-US"/>
          </a:p>
        </p:txBody>
      </p:sp>
    </p:spTree>
    <p:extLst>
      <p:ext uri="{BB962C8B-B14F-4D97-AF65-F5344CB8AC3E}">
        <p14:creationId xmlns:p14="http://schemas.microsoft.com/office/powerpoint/2010/main" val="1238075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10</a:t>
            </a:fld>
            <a:endParaRPr lang="zh-CN" altLang="en-US"/>
          </a:p>
        </p:txBody>
      </p:sp>
    </p:spTree>
    <p:extLst>
      <p:ext uri="{BB962C8B-B14F-4D97-AF65-F5344CB8AC3E}">
        <p14:creationId xmlns:p14="http://schemas.microsoft.com/office/powerpoint/2010/main" val="35622121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11</a:t>
            </a:fld>
            <a:endParaRPr lang="zh-CN" altLang="en-US"/>
          </a:p>
        </p:txBody>
      </p:sp>
    </p:spTree>
    <p:extLst>
      <p:ext uri="{BB962C8B-B14F-4D97-AF65-F5344CB8AC3E}">
        <p14:creationId xmlns:p14="http://schemas.microsoft.com/office/powerpoint/2010/main" val="25953452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12</a:t>
            </a:fld>
            <a:endParaRPr lang="zh-CN" altLang="en-US"/>
          </a:p>
        </p:txBody>
      </p:sp>
    </p:spTree>
    <p:extLst>
      <p:ext uri="{BB962C8B-B14F-4D97-AF65-F5344CB8AC3E}">
        <p14:creationId xmlns:p14="http://schemas.microsoft.com/office/powerpoint/2010/main" val="35622121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13</a:t>
            </a:fld>
            <a:endParaRPr lang="zh-CN" altLang="en-US"/>
          </a:p>
        </p:txBody>
      </p:sp>
    </p:spTree>
    <p:extLst>
      <p:ext uri="{BB962C8B-B14F-4D97-AF65-F5344CB8AC3E}">
        <p14:creationId xmlns:p14="http://schemas.microsoft.com/office/powerpoint/2010/main" val="13546501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14</a:t>
            </a:fld>
            <a:endParaRPr lang="zh-CN" altLang="en-US"/>
          </a:p>
        </p:txBody>
      </p:sp>
    </p:spTree>
    <p:extLst>
      <p:ext uri="{BB962C8B-B14F-4D97-AF65-F5344CB8AC3E}">
        <p14:creationId xmlns:p14="http://schemas.microsoft.com/office/powerpoint/2010/main" val="13546501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15</a:t>
            </a:fld>
            <a:endParaRPr lang="zh-CN" altLang="en-US"/>
          </a:p>
        </p:txBody>
      </p:sp>
    </p:spTree>
    <p:extLst>
      <p:ext uri="{BB962C8B-B14F-4D97-AF65-F5344CB8AC3E}">
        <p14:creationId xmlns:p14="http://schemas.microsoft.com/office/powerpoint/2010/main" val="13546501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16</a:t>
            </a:fld>
            <a:endParaRPr lang="zh-CN" altLang="en-US"/>
          </a:p>
        </p:txBody>
      </p:sp>
    </p:spTree>
    <p:extLst>
      <p:ext uri="{BB962C8B-B14F-4D97-AF65-F5344CB8AC3E}">
        <p14:creationId xmlns:p14="http://schemas.microsoft.com/office/powerpoint/2010/main" val="35622121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17</a:t>
            </a:fld>
            <a:endParaRPr lang="zh-CN" altLang="en-US"/>
          </a:p>
        </p:txBody>
      </p:sp>
    </p:spTree>
    <p:extLst>
      <p:ext uri="{BB962C8B-B14F-4D97-AF65-F5344CB8AC3E}">
        <p14:creationId xmlns:p14="http://schemas.microsoft.com/office/powerpoint/2010/main" val="33060610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18</a:t>
            </a:fld>
            <a:endParaRPr lang="zh-CN" altLang="en-US"/>
          </a:p>
        </p:txBody>
      </p:sp>
    </p:spTree>
    <p:extLst>
      <p:ext uri="{BB962C8B-B14F-4D97-AF65-F5344CB8AC3E}">
        <p14:creationId xmlns:p14="http://schemas.microsoft.com/office/powerpoint/2010/main" val="35622121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19</a:t>
            </a:fld>
            <a:endParaRPr lang="zh-CN" altLang="en-US"/>
          </a:p>
        </p:txBody>
      </p:sp>
    </p:spTree>
    <p:extLst>
      <p:ext uri="{BB962C8B-B14F-4D97-AF65-F5344CB8AC3E}">
        <p14:creationId xmlns:p14="http://schemas.microsoft.com/office/powerpoint/2010/main" val="3562212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2</a:t>
            </a:fld>
            <a:endParaRPr lang="zh-CN" altLang="en-US"/>
          </a:p>
        </p:txBody>
      </p:sp>
    </p:spTree>
    <p:extLst>
      <p:ext uri="{BB962C8B-B14F-4D97-AF65-F5344CB8AC3E}">
        <p14:creationId xmlns:p14="http://schemas.microsoft.com/office/powerpoint/2010/main" val="14873578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20</a:t>
            </a:fld>
            <a:endParaRPr lang="zh-CN" altLang="en-US"/>
          </a:p>
        </p:txBody>
      </p:sp>
    </p:spTree>
    <p:extLst>
      <p:ext uri="{BB962C8B-B14F-4D97-AF65-F5344CB8AC3E}">
        <p14:creationId xmlns:p14="http://schemas.microsoft.com/office/powerpoint/2010/main" val="32039261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21</a:t>
            </a:fld>
            <a:endParaRPr lang="zh-CN" altLang="en-US"/>
          </a:p>
        </p:txBody>
      </p:sp>
    </p:spTree>
    <p:extLst>
      <p:ext uri="{BB962C8B-B14F-4D97-AF65-F5344CB8AC3E}">
        <p14:creationId xmlns:p14="http://schemas.microsoft.com/office/powerpoint/2010/main" val="13546501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0E0E2-7263-44C4-AAA9-733DBA7BD205}" type="slidenum">
              <a:rPr lang="zh-CN" altLang="en-US" smtClean="0"/>
              <a:t>22</a:t>
            </a:fld>
            <a:endParaRPr lang="zh-CN" altLang="en-US"/>
          </a:p>
        </p:txBody>
      </p:sp>
    </p:spTree>
    <p:extLst>
      <p:ext uri="{BB962C8B-B14F-4D97-AF65-F5344CB8AC3E}">
        <p14:creationId xmlns:p14="http://schemas.microsoft.com/office/powerpoint/2010/main" val="1373287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3</a:t>
            </a:fld>
            <a:endParaRPr lang="zh-CN" altLang="en-US"/>
          </a:p>
        </p:txBody>
      </p:sp>
    </p:spTree>
    <p:extLst>
      <p:ext uri="{BB962C8B-B14F-4D97-AF65-F5344CB8AC3E}">
        <p14:creationId xmlns:p14="http://schemas.microsoft.com/office/powerpoint/2010/main" val="317132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4</a:t>
            </a:fld>
            <a:endParaRPr lang="zh-CN" altLang="en-US"/>
          </a:p>
        </p:txBody>
      </p:sp>
    </p:spTree>
    <p:extLst>
      <p:ext uri="{BB962C8B-B14F-4D97-AF65-F5344CB8AC3E}">
        <p14:creationId xmlns:p14="http://schemas.microsoft.com/office/powerpoint/2010/main" val="1476156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5</a:t>
            </a:fld>
            <a:endParaRPr lang="zh-CN" altLang="en-US"/>
          </a:p>
        </p:txBody>
      </p:sp>
    </p:spTree>
    <p:extLst>
      <p:ext uri="{BB962C8B-B14F-4D97-AF65-F5344CB8AC3E}">
        <p14:creationId xmlns:p14="http://schemas.microsoft.com/office/powerpoint/2010/main" val="1476156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6</a:t>
            </a:fld>
            <a:endParaRPr lang="zh-CN" altLang="en-US"/>
          </a:p>
        </p:txBody>
      </p:sp>
    </p:spTree>
    <p:extLst>
      <p:ext uri="{BB962C8B-B14F-4D97-AF65-F5344CB8AC3E}">
        <p14:creationId xmlns:p14="http://schemas.microsoft.com/office/powerpoint/2010/main" val="921912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7</a:t>
            </a:fld>
            <a:endParaRPr lang="zh-CN" altLang="en-US"/>
          </a:p>
        </p:txBody>
      </p:sp>
    </p:spTree>
    <p:extLst>
      <p:ext uri="{BB962C8B-B14F-4D97-AF65-F5344CB8AC3E}">
        <p14:creationId xmlns:p14="http://schemas.microsoft.com/office/powerpoint/2010/main" val="1354650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8</a:t>
            </a:fld>
            <a:endParaRPr lang="zh-CN" altLang="en-US"/>
          </a:p>
        </p:txBody>
      </p:sp>
    </p:spTree>
    <p:extLst>
      <p:ext uri="{BB962C8B-B14F-4D97-AF65-F5344CB8AC3E}">
        <p14:creationId xmlns:p14="http://schemas.microsoft.com/office/powerpoint/2010/main" val="1354650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9</a:t>
            </a:fld>
            <a:endParaRPr lang="zh-CN" altLang="en-US"/>
          </a:p>
        </p:txBody>
      </p:sp>
    </p:spTree>
    <p:extLst>
      <p:ext uri="{BB962C8B-B14F-4D97-AF65-F5344CB8AC3E}">
        <p14:creationId xmlns:p14="http://schemas.microsoft.com/office/powerpoint/2010/main" val="3562212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主要内容">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日期占位符 1"/>
          <p:cNvSpPr txBox="1">
            <a:spLocks/>
          </p:cNvSpPr>
          <p:nvPr userDrawn="1"/>
        </p:nvSpPr>
        <p:spPr>
          <a:xfrm>
            <a:off x="457200" y="6356350"/>
            <a:ext cx="2133600" cy="365125"/>
          </a:xfrm>
          <a:prstGeom prst="rect">
            <a:avLst/>
          </a:prstGeom>
        </p:spPr>
        <p:txBody>
          <a:bodyPr vert="horz" lIns="91440" tIns="45720" rIns="91440" bIns="45720" rtlCol="0" anchor="ct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0820CF-B880-4189-942D-D702A7CBA730}" type="datetimeFigureOut">
              <a:rPr lang="zh-CN" altLang="en-US" smtClean="0"/>
              <a:pPr/>
              <a:t>2018/3/31</a:t>
            </a:fld>
            <a:endParaRPr lang="zh-CN" altLang="en-US" dirty="0"/>
          </a:p>
        </p:txBody>
      </p:sp>
      <p:graphicFrame>
        <p:nvGraphicFramePr>
          <p:cNvPr id="10" name="表格 9"/>
          <p:cNvGraphicFramePr>
            <a:graphicFrameLocks noGrp="1"/>
          </p:cNvGraphicFramePr>
          <p:nvPr userDrawn="1">
            <p:extLst>
              <p:ext uri="{D42A27DB-BD31-4B8C-83A1-F6EECF244321}">
                <p14:modId xmlns:p14="http://schemas.microsoft.com/office/powerpoint/2010/main" val="581299220"/>
              </p:ext>
            </p:extLst>
          </p:nvPr>
        </p:nvGraphicFramePr>
        <p:xfrm>
          <a:off x="0" y="1355463"/>
          <a:ext cx="1691680" cy="3873296"/>
        </p:xfrm>
        <a:graphic>
          <a:graphicData uri="http://schemas.openxmlformats.org/drawingml/2006/table">
            <a:tbl>
              <a:tblPr>
                <a:tableStyleId>{2D5ABB26-0587-4C30-8999-92F81FD0307C}</a:tableStyleId>
              </a:tblPr>
              <a:tblGrid>
                <a:gridCol w="1691680"/>
              </a:tblGrid>
              <a:tr h="705296">
                <a:tc>
                  <a:txBody>
                    <a:bodyPr/>
                    <a:lstStyle/>
                    <a:p>
                      <a:pPr algn="ctr"/>
                      <a:endParaRPr lang="zh-CN" alt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633600">
                <a:tc>
                  <a:txBody>
                    <a:bodyPr/>
                    <a:lstStyle/>
                    <a:p>
                      <a:pPr algn="ct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绪论</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633600">
                <a:tc>
                  <a:txBody>
                    <a:bodyPr/>
                    <a:lstStyle/>
                    <a:p>
                      <a:pPr algn="ct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界定与表征</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633600">
                <a:tc>
                  <a:txBody>
                    <a:bodyPr/>
                    <a:lstStyle/>
                    <a:p>
                      <a:pPr algn="ct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合理交通结构</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633600">
                <a:tc>
                  <a:txBody>
                    <a:bodyPr/>
                    <a:lstStyle/>
                    <a:p>
                      <a:pPr algn="ct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影响因素辨识</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633600">
                <a:tc>
                  <a:txBody>
                    <a:bodyPr/>
                    <a:lstStyle/>
                    <a:p>
                      <a:pPr algn="ct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干预对策</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cxnSp>
        <p:nvCxnSpPr>
          <p:cNvPr id="11" name="直接连接符 10"/>
          <p:cNvCxnSpPr/>
          <p:nvPr userDrawn="1"/>
        </p:nvCxnSpPr>
        <p:spPr>
          <a:xfrm>
            <a:off x="1907704" y="1268760"/>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2" name="组合 11"/>
          <p:cNvGrpSpPr/>
          <p:nvPr userDrawn="1"/>
        </p:nvGrpSpPr>
        <p:grpSpPr>
          <a:xfrm>
            <a:off x="0" y="1358722"/>
            <a:ext cx="1691680" cy="728261"/>
            <a:chOff x="0" y="1272662"/>
            <a:chExt cx="1691680" cy="788186"/>
          </a:xfrm>
        </p:grpSpPr>
        <p:sp>
          <p:nvSpPr>
            <p:cNvPr id="13" name="矩形 12"/>
            <p:cNvSpPr/>
            <p:nvPr userDrawn="1"/>
          </p:nvSpPr>
          <p:spPr>
            <a:xfrm>
              <a:off x="0" y="1272662"/>
              <a:ext cx="1691680" cy="788186"/>
            </a:xfrm>
            <a:prstGeom prst="rect">
              <a:avLst/>
            </a:prstGeom>
            <a:solidFill>
              <a:srgbClr val="414455">
                <a:alpha val="89804"/>
              </a:srgb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t>主要内容</a:t>
              </a:r>
              <a:endParaRPr lang="zh-CN" altLang="en-US" sz="2400" dirty="0"/>
            </a:p>
          </p:txBody>
        </p:sp>
        <p:sp>
          <p:nvSpPr>
            <p:cNvPr id="14" name="等腰三角形 13"/>
            <p:cNvSpPr/>
            <p:nvPr userDrawn="1"/>
          </p:nvSpPr>
          <p:spPr>
            <a:xfrm rot="16200000">
              <a:off x="1547664" y="1594748"/>
              <a:ext cx="144016" cy="144016"/>
            </a:xfrm>
            <a:prstGeom prst="triangle">
              <a:avLst/>
            </a:prstGeom>
            <a:solidFill>
              <a:srgbClr val="F2F2F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6" name="文本框 15"/>
          <p:cNvSpPr txBox="1"/>
          <p:nvPr userDrawn="1"/>
        </p:nvSpPr>
        <p:spPr>
          <a:xfrm>
            <a:off x="2210764" y="509286"/>
            <a:ext cx="2236510" cy="707886"/>
          </a:xfrm>
          <a:prstGeom prst="rect">
            <a:avLst/>
          </a:prstGeom>
          <a:noFill/>
        </p:spPr>
        <p:txBody>
          <a:bodyPr wrap="none" rtlCol="0">
            <a:spAutoFit/>
          </a:bodyPr>
          <a:lstStyle/>
          <a:p>
            <a:r>
              <a:rPr lang="zh-CN" altLang="en-US" sz="4000" dirty="0" smtClean="0">
                <a:latin typeface="黑体" panose="02010609060101010101" pitchFamily="49" charset="-122"/>
                <a:ea typeface="黑体" panose="02010609060101010101" pitchFamily="49" charset="-122"/>
              </a:rPr>
              <a:t>主要内容</a:t>
            </a:r>
            <a:endParaRPr lang="zh-CN" altLang="en-US" sz="40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602551340"/>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160" userDrawn="1">
          <p15:clr>
            <a:srgbClr val="FBAE40"/>
          </p15:clr>
        </p15:guide>
        <p15:guide id="2" pos="114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9280873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1" y="1122363"/>
            <a:ext cx="9144000" cy="2387600"/>
          </a:xfrm>
          <a:prstGeom prst="rect">
            <a:avLst/>
          </a:prstGeom>
        </p:spPr>
        <p:txBody>
          <a:bodyPr anchor="b"/>
          <a:lstStyle>
            <a:lvl1pPr algn="ctr">
              <a:defRPr sz="61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1" y="3602038"/>
            <a:ext cx="9144000" cy="1655762"/>
          </a:xfrm>
          <a:prstGeom prst="rect">
            <a:avLst/>
          </a:prstGeom>
        </p:spPr>
        <p:txBody>
          <a:bodyPr/>
          <a:lstStyle>
            <a:lvl1pPr marL="0" indent="0" algn="ctr">
              <a:buNone/>
              <a:defRPr sz="2400"/>
            </a:lvl1pPr>
            <a:lvl2pPr marL="457162" indent="0" algn="ctr">
              <a:buNone/>
              <a:defRPr sz="2100"/>
            </a:lvl2pPr>
            <a:lvl3pPr marL="914324" indent="0" algn="ctr">
              <a:buNone/>
              <a:defRPr sz="1800"/>
            </a:lvl3pPr>
            <a:lvl4pPr marL="1371486" indent="0" algn="ctr">
              <a:buNone/>
              <a:defRPr sz="1600"/>
            </a:lvl4pPr>
            <a:lvl5pPr marL="1828649" indent="0" algn="ctr">
              <a:buNone/>
              <a:defRPr sz="1600"/>
            </a:lvl5pPr>
            <a:lvl6pPr marL="2285810" indent="0" algn="ctr">
              <a:buNone/>
              <a:defRPr sz="1600"/>
            </a:lvl6pPr>
            <a:lvl7pPr marL="2742973" indent="0" algn="ctr">
              <a:buNone/>
              <a:defRPr sz="1600"/>
            </a:lvl7pPr>
            <a:lvl8pPr marL="3200134" indent="0" algn="ctr">
              <a:buNone/>
              <a:defRPr sz="1600"/>
            </a:lvl8pPr>
            <a:lvl9pPr marL="3657297"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735682A8-D6B6-4FDA-A495-4D437BAFBB60}" type="datetimeFigureOut">
              <a:rPr lang="zh-CN" altLang="en-US" smtClean="0"/>
              <a:t>2018/3/31</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0ABDD927-E55F-4D12-BD2D-8ABE6C912713}" type="slidenum">
              <a:rPr lang="zh-CN" altLang="en-US" smtClean="0"/>
              <a:t>‹#›</a:t>
            </a:fld>
            <a:endParaRPr lang="zh-CN" altLang="en-US"/>
          </a:p>
        </p:txBody>
      </p:sp>
    </p:spTree>
    <p:extLst>
      <p:ext uri="{BB962C8B-B14F-4D97-AF65-F5344CB8AC3E}">
        <p14:creationId xmlns:p14="http://schemas.microsoft.com/office/powerpoint/2010/main" val="239329623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530820CF-B880-4189-942D-D702A7CBA730}" type="datetimeFigureOut">
              <a:rPr lang="zh-CN" altLang="en-US" smtClean="0"/>
              <a:t>2018/3/31</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108409579"/>
      </p:ext>
    </p:extLst>
  </p:cSld>
  <p:clrMapOvr>
    <a:masterClrMapping/>
  </p:clrMapOvr>
  <p:transition spd="slow">
    <p:push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绪论1">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8" name="表格 7"/>
          <p:cNvGraphicFramePr>
            <a:graphicFrameLocks noGrp="1"/>
          </p:cNvGraphicFramePr>
          <p:nvPr userDrawn="1">
            <p:extLst>
              <p:ext uri="{D42A27DB-BD31-4B8C-83A1-F6EECF244321}">
                <p14:modId xmlns:p14="http://schemas.microsoft.com/office/powerpoint/2010/main" val="2704617518"/>
              </p:ext>
            </p:extLst>
          </p:nvPr>
        </p:nvGraphicFramePr>
        <p:xfrm>
          <a:off x="0" y="1268760"/>
          <a:ext cx="1691680" cy="3960000"/>
        </p:xfrm>
        <a:graphic>
          <a:graphicData uri="http://schemas.openxmlformats.org/drawingml/2006/table">
            <a:tbl>
              <a:tblPr>
                <a:tableStyleId>{2D5ABB26-0587-4C30-8999-92F81FD0307C}</a:tableStyleId>
              </a:tblPr>
              <a:tblGrid>
                <a:gridCol w="1691680"/>
              </a:tblGrid>
              <a:tr h="792000">
                <a:tc>
                  <a:txBody>
                    <a:bodyPr/>
                    <a:lstStyle/>
                    <a:p>
                      <a:pPr algn="ctr"/>
                      <a:endParaRPr lang="zh-CN" alt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solidFill>
                          <a:latin typeface="微软雅黑" panose="020B0503020204020204" pitchFamily="34" charset="-122"/>
                          <a:ea typeface="微软雅黑" panose="020B0503020204020204" pitchFamily="34" charset="-122"/>
                        </a:rPr>
                        <a:t>研究方法与思路</a:t>
                      </a:r>
                      <a:endParaRPr lang="zh-CN" altLang="en-US" sz="1600"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solidFill>
                          <a:latin typeface="微软雅黑" panose="020B0503020204020204" pitchFamily="34" charset="-122"/>
                          <a:ea typeface="微软雅黑" panose="020B0503020204020204" pitchFamily="34" charset="-122"/>
                        </a:rPr>
                        <a:t>关键技术与难点</a:t>
                      </a:r>
                      <a:endParaRPr lang="zh-CN" altLang="en-US" sz="1600"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solidFill>
                          <a:latin typeface="微软雅黑" panose="020B0503020204020204" pitchFamily="34" charset="-122"/>
                          <a:ea typeface="微软雅黑" panose="020B0503020204020204" pitchFamily="34" charset="-122"/>
                        </a:rPr>
                        <a:t>研究成果与应用</a:t>
                      </a:r>
                      <a:endParaRPr lang="zh-CN" altLang="en-US" sz="1600"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solidFill>
                          <a:latin typeface="微软雅黑" panose="020B0503020204020204" pitchFamily="34" charset="-122"/>
                          <a:ea typeface="微软雅黑" panose="020B0503020204020204" pitchFamily="34" charset="-122"/>
                        </a:rPr>
                        <a:t>论文总结</a:t>
                      </a:r>
                      <a:endParaRPr lang="zh-CN" altLang="en-US" sz="1600"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grpSp>
        <p:nvGrpSpPr>
          <p:cNvPr id="10" name="组合 9"/>
          <p:cNvGrpSpPr/>
          <p:nvPr userDrawn="1"/>
        </p:nvGrpSpPr>
        <p:grpSpPr>
          <a:xfrm>
            <a:off x="0" y="1272662"/>
            <a:ext cx="1691680" cy="788186"/>
            <a:chOff x="0" y="1272662"/>
            <a:chExt cx="1691680" cy="788186"/>
          </a:xfrm>
        </p:grpSpPr>
        <p:sp>
          <p:nvSpPr>
            <p:cNvPr id="11" name="矩形 10"/>
            <p:cNvSpPr/>
            <p:nvPr userDrawn="1"/>
          </p:nvSpPr>
          <p:spPr>
            <a:xfrm>
              <a:off x="0" y="1272662"/>
              <a:ext cx="1691680" cy="788186"/>
            </a:xfrm>
            <a:prstGeom prst="rect">
              <a:avLst/>
            </a:prstGeom>
            <a:solidFill>
              <a:srgbClr val="568D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smtClean="0">
                  <a:latin typeface="微软雅黑" panose="020B0503020204020204" pitchFamily="34" charset="-122"/>
                  <a:ea typeface="微软雅黑" panose="020B0503020204020204" pitchFamily="34" charset="-122"/>
                </a:rPr>
                <a:t>绪论</a:t>
              </a:r>
              <a:endParaRPr lang="zh-CN" altLang="en-US" sz="1800" dirty="0">
                <a:latin typeface="微软雅黑" panose="020B0503020204020204" pitchFamily="34" charset="-122"/>
                <a:ea typeface="微软雅黑" panose="020B0503020204020204" pitchFamily="34" charset="-122"/>
              </a:endParaRPr>
            </a:p>
          </p:txBody>
        </p:sp>
        <p:sp>
          <p:nvSpPr>
            <p:cNvPr id="12" name="等腰三角形 11"/>
            <p:cNvSpPr/>
            <p:nvPr userDrawn="1"/>
          </p:nvSpPr>
          <p:spPr>
            <a:xfrm rot="16200000">
              <a:off x="1547664" y="1594748"/>
              <a:ext cx="144016" cy="1440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13" name="直接连接符 12"/>
          <p:cNvCxnSpPr/>
          <p:nvPr userDrawn="1"/>
        </p:nvCxnSpPr>
        <p:spPr>
          <a:xfrm>
            <a:off x="1907704" y="1268760"/>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userDrawn="1"/>
        </p:nvSpPr>
        <p:spPr>
          <a:xfrm>
            <a:off x="2210764" y="509286"/>
            <a:ext cx="1467068" cy="707886"/>
          </a:xfrm>
          <a:prstGeom prst="rect">
            <a:avLst/>
          </a:prstGeom>
          <a:noFill/>
        </p:spPr>
        <p:txBody>
          <a:bodyPr wrap="none" rtlCol="0">
            <a:spAutoFit/>
          </a:bodyPr>
          <a:lstStyle/>
          <a:p>
            <a:r>
              <a:rPr lang="zh-CN" altLang="en-US" sz="4000" dirty="0" smtClean="0">
                <a:latin typeface="黑体" panose="02010609060101010101" pitchFamily="49" charset="-122"/>
                <a:ea typeface="黑体" panose="02010609060101010101" pitchFamily="49" charset="-122"/>
              </a:rPr>
              <a:t>绪 论</a:t>
            </a:r>
            <a:endParaRPr lang="zh-CN" altLang="en-US" sz="4000" dirty="0">
              <a:latin typeface="黑体" panose="02010609060101010101" pitchFamily="49" charset="-122"/>
              <a:ea typeface="黑体" panose="02010609060101010101" pitchFamily="49" charset="-122"/>
            </a:endParaRPr>
          </a:p>
        </p:txBody>
      </p:sp>
      <p:sp>
        <p:nvSpPr>
          <p:cNvPr id="16" name="五边形 15"/>
          <p:cNvSpPr/>
          <p:nvPr userDrawn="1"/>
        </p:nvSpPr>
        <p:spPr>
          <a:xfrm flipH="1">
            <a:off x="11211743" y="5950072"/>
            <a:ext cx="986607" cy="504056"/>
          </a:xfrm>
          <a:prstGeom prst="homePlate">
            <a:avLst/>
          </a:prstGeom>
          <a:solidFill>
            <a:schemeClr val="bg1">
              <a:lumMod val="50000"/>
            </a:schemeClr>
          </a:solidFill>
          <a:ln w="25400" cap="flat" cmpd="sng" algn="ctr">
            <a:noFill/>
            <a:prstDash val="solid"/>
          </a:ln>
          <a:effectLst>
            <a:outerShdw blurRad="50800" dist="381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a:t>
            </a:fld>
            <a:endParaRPr lang="zh-CN" altLang="en-US" kern="0" dirty="0">
              <a:solidFill>
                <a:sysClr val="window" lastClr="FFFFFF"/>
              </a:solidFill>
              <a:latin typeface="Calibri"/>
              <a:ea typeface="宋体"/>
            </a:endParaRPr>
          </a:p>
        </p:txBody>
      </p:sp>
      <p:sp>
        <p:nvSpPr>
          <p:cNvPr id="20" name="文本框 19"/>
          <p:cNvSpPr txBox="1"/>
          <p:nvPr userDrawn="1"/>
        </p:nvSpPr>
        <p:spPr>
          <a:xfrm>
            <a:off x="8605894" y="139954"/>
            <a:ext cx="1107996" cy="369332"/>
          </a:xfrm>
          <a:prstGeom prst="rect">
            <a:avLst/>
          </a:prstGeom>
          <a:noFill/>
        </p:spPr>
        <p:txBody>
          <a:bodyPr wrap="none" rtlCol="0">
            <a:spAutoFit/>
          </a:bodyPr>
          <a:lstStyle/>
          <a:p>
            <a:r>
              <a:rPr lang="zh-CN" altLang="en-US" dirty="0" smtClean="0">
                <a:solidFill>
                  <a:schemeClr val="tx1"/>
                </a:solidFill>
                <a:latin typeface="微软雅黑" pitchFamily="34" charset="-122"/>
                <a:ea typeface="微软雅黑" pitchFamily="34" charset="-122"/>
              </a:rPr>
              <a:t>选题背景</a:t>
            </a:r>
            <a:endParaRPr lang="zh-CN" altLang="en-US" dirty="0">
              <a:solidFill>
                <a:schemeClr val="tx1"/>
              </a:solidFill>
              <a:latin typeface="微软雅黑" pitchFamily="34" charset="-122"/>
              <a:ea typeface="微软雅黑" pitchFamily="34" charset="-122"/>
            </a:endParaRPr>
          </a:p>
        </p:txBody>
      </p:sp>
      <p:cxnSp>
        <p:nvCxnSpPr>
          <p:cNvPr id="21" name="直接连接符 20"/>
          <p:cNvCxnSpPr/>
          <p:nvPr userDrawn="1"/>
        </p:nvCxnSpPr>
        <p:spPr>
          <a:xfrm>
            <a:off x="9713890" y="116016"/>
            <a:ext cx="0" cy="382032"/>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userDrawn="1"/>
        </p:nvSpPr>
        <p:spPr>
          <a:xfrm>
            <a:off x="9713890" y="139954"/>
            <a:ext cx="1107996" cy="369332"/>
          </a:xfrm>
          <a:prstGeom prst="rect">
            <a:avLst/>
          </a:prstGeom>
          <a:noFill/>
        </p:spPr>
        <p:txBody>
          <a:bodyPr wrap="none" rtlCol="0">
            <a:spAutoFit/>
          </a:bodyPr>
          <a:lstStyle/>
          <a:p>
            <a:r>
              <a:rPr lang="zh-CN" altLang="en-US" dirty="0" smtClean="0">
                <a:solidFill>
                  <a:schemeClr val="bg1">
                    <a:lumMod val="50000"/>
                  </a:schemeClr>
                </a:solidFill>
                <a:latin typeface="微软雅黑" pitchFamily="34" charset="-122"/>
                <a:ea typeface="微软雅黑" pitchFamily="34" charset="-122"/>
              </a:rPr>
              <a:t>研究意义</a:t>
            </a:r>
            <a:endParaRPr lang="zh-CN" altLang="en-US" dirty="0">
              <a:solidFill>
                <a:schemeClr val="bg1">
                  <a:lumMod val="50000"/>
                </a:schemeClr>
              </a:solidFill>
              <a:latin typeface="微软雅黑" pitchFamily="34" charset="-122"/>
              <a:ea typeface="微软雅黑" pitchFamily="34" charset="-122"/>
            </a:endParaRPr>
          </a:p>
        </p:txBody>
      </p:sp>
      <p:cxnSp>
        <p:nvCxnSpPr>
          <p:cNvPr id="23" name="直接连接符 22"/>
          <p:cNvCxnSpPr/>
          <p:nvPr userDrawn="1"/>
        </p:nvCxnSpPr>
        <p:spPr>
          <a:xfrm>
            <a:off x="10821886" y="116016"/>
            <a:ext cx="0" cy="382032"/>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4" name="文本框 23"/>
          <p:cNvSpPr txBox="1"/>
          <p:nvPr userDrawn="1"/>
        </p:nvSpPr>
        <p:spPr>
          <a:xfrm>
            <a:off x="10821885" y="128716"/>
            <a:ext cx="1338828" cy="369332"/>
          </a:xfrm>
          <a:prstGeom prst="rect">
            <a:avLst/>
          </a:prstGeom>
          <a:noFill/>
        </p:spPr>
        <p:txBody>
          <a:bodyPr wrap="none" rtlCol="0">
            <a:spAutoFit/>
          </a:bodyPr>
          <a:lstStyle/>
          <a:p>
            <a:r>
              <a:rPr lang="zh-CN" altLang="en-US" dirty="0" smtClean="0">
                <a:solidFill>
                  <a:schemeClr val="bg1">
                    <a:lumMod val="50000"/>
                  </a:schemeClr>
                </a:solidFill>
                <a:latin typeface="微软雅黑" pitchFamily="34" charset="-122"/>
                <a:ea typeface="微软雅黑" pitchFamily="34" charset="-122"/>
              </a:rPr>
              <a:t>贡献与创新</a:t>
            </a:r>
            <a:endParaRPr lang="zh-CN" altLang="en-US" dirty="0">
              <a:solidFill>
                <a:schemeClr val="bg1">
                  <a:lumMod val="50000"/>
                </a:schemeClr>
              </a:solidFill>
              <a:latin typeface="微软雅黑" pitchFamily="34" charset="-122"/>
              <a:ea typeface="微软雅黑" pitchFamily="34" charset="-122"/>
            </a:endParaRPr>
          </a:p>
        </p:txBody>
      </p:sp>
    </p:spTree>
    <p:extLst>
      <p:ext uri="{BB962C8B-B14F-4D97-AF65-F5344CB8AC3E}">
        <p14:creationId xmlns:p14="http://schemas.microsoft.com/office/powerpoint/2010/main" val="3314404236"/>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绪论2">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 name="直接连接符 12"/>
          <p:cNvCxnSpPr/>
          <p:nvPr userDrawn="1"/>
        </p:nvCxnSpPr>
        <p:spPr>
          <a:xfrm>
            <a:off x="1907704" y="1268760"/>
            <a:ext cx="869933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userDrawn="1"/>
        </p:nvSpPr>
        <p:spPr>
          <a:xfrm>
            <a:off x="2210764" y="509286"/>
            <a:ext cx="1467068" cy="707886"/>
          </a:xfrm>
          <a:prstGeom prst="rect">
            <a:avLst/>
          </a:prstGeom>
          <a:noFill/>
        </p:spPr>
        <p:txBody>
          <a:bodyPr wrap="none" rtlCol="0">
            <a:spAutoFit/>
          </a:bodyPr>
          <a:lstStyle/>
          <a:p>
            <a:r>
              <a:rPr lang="zh-CN" altLang="en-US" sz="4000" dirty="0" smtClean="0">
                <a:latin typeface="黑体" panose="02010609060101010101" pitchFamily="49" charset="-122"/>
                <a:ea typeface="黑体" panose="02010609060101010101" pitchFamily="49" charset="-122"/>
              </a:rPr>
              <a:t>绪 论</a:t>
            </a:r>
            <a:endParaRPr lang="zh-CN" altLang="en-US" sz="4000" dirty="0">
              <a:latin typeface="黑体" panose="02010609060101010101" pitchFamily="49" charset="-122"/>
              <a:ea typeface="黑体" panose="02010609060101010101" pitchFamily="49" charset="-122"/>
            </a:endParaRPr>
          </a:p>
        </p:txBody>
      </p:sp>
      <p:sp>
        <p:nvSpPr>
          <p:cNvPr id="16" name="五边形 15"/>
          <p:cNvSpPr/>
          <p:nvPr userDrawn="1"/>
        </p:nvSpPr>
        <p:spPr>
          <a:xfrm flipH="1">
            <a:off x="11211743" y="5950072"/>
            <a:ext cx="986607" cy="504056"/>
          </a:xfrm>
          <a:prstGeom prst="homePlate">
            <a:avLst/>
          </a:prstGeom>
          <a:solidFill>
            <a:schemeClr val="bg1">
              <a:lumMod val="50000"/>
            </a:schemeClr>
          </a:solidFill>
          <a:ln w="25400" cap="flat" cmpd="sng" algn="ctr">
            <a:noFill/>
            <a:prstDash val="solid"/>
          </a:ln>
          <a:effectLst>
            <a:outerShdw blurRad="50800" dist="381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a:t>
            </a:fld>
            <a:endParaRPr lang="zh-CN" altLang="en-US" kern="0" dirty="0">
              <a:solidFill>
                <a:sysClr val="window" lastClr="FFFFFF"/>
              </a:solidFill>
              <a:latin typeface="Calibri"/>
              <a:ea typeface="宋体"/>
            </a:endParaRPr>
          </a:p>
        </p:txBody>
      </p:sp>
      <p:sp>
        <p:nvSpPr>
          <p:cNvPr id="15" name="文本框 19"/>
          <p:cNvSpPr txBox="1"/>
          <p:nvPr userDrawn="1"/>
        </p:nvSpPr>
        <p:spPr>
          <a:xfrm>
            <a:off x="8605894" y="139954"/>
            <a:ext cx="1107996" cy="369332"/>
          </a:xfrm>
          <a:prstGeom prst="rect">
            <a:avLst/>
          </a:prstGeom>
          <a:noFill/>
        </p:spPr>
        <p:txBody>
          <a:bodyPr wrap="none" rtlCol="0">
            <a:spAutoFit/>
          </a:bodyPr>
          <a:lstStyle/>
          <a:p>
            <a:r>
              <a:rPr lang="zh-CN" altLang="en-US" dirty="0" smtClean="0">
                <a:solidFill>
                  <a:srgbClr val="767171"/>
                </a:solidFill>
                <a:latin typeface="微软雅黑" pitchFamily="34" charset="-122"/>
                <a:ea typeface="微软雅黑" pitchFamily="34" charset="-122"/>
              </a:rPr>
              <a:t>选题背景</a:t>
            </a:r>
            <a:endParaRPr lang="zh-CN" altLang="en-US" dirty="0">
              <a:solidFill>
                <a:srgbClr val="767171"/>
              </a:solidFill>
              <a:latin typeface="微软雅黑" pitchFamily="34" charset="-122"/>
              <a:ea typeface="微软雅黑" pitchFamily="34" charset="-122"/>
            </a:endParaRPr>
          </a:p>
        </p:txBody>
      </p:sp>
      <p:cxnSp>
        <p:nvCxnSpPr>
          <p:cNvPr id="17" name="直接连接符 16"/>
          <p:cNvCxnSpPr/>
          <p:nvPr userDrawn="1"/>
        </p:nvCxnSpPr>
        <p:spPr>
          <a:xfrm>
            <a:off x="9713890" y="116016"/>
            <a:ext cx="0" cy="382032"/>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8" name="文本框 21"/>
          <p:cNvSpPr txBox="1"/>
          <p:nvPr userDrawn="1"/>
        </p:nvSpPr>
        <p:spPr>
          <a:xfrm>
            <a:off x="9713890" y="139954"/>
            <a:ext cx="1107996" cy="369332"/>
          </a:xfrm>
          <a:prstGeom prst="rect">
            <a:avLst/>
          </a:prstGeom>
          <a:noFill/>
        </p:spPr>
        <p:txBody>
          <a:bodyPr wrap="none" rtlCol="0">
            <a:spAutoFit/>
          </a:bodyPr>
          <a:lstStyle/>
          <a:p>
            <a:r>
              <a:rPr lang="zh-CN" altLang="en-US" dirty="0" smtClean="0">
                <a:solidFill>
                  <a:schemeClr val="tx1"/>
                </a:solidFill>
                <a:latin typeface="微软雅黑" pitchFamily="34" charset="-122"/>
                <a:ea typeface="微软雅黑" pitchFamily="34" charset="-122"/>
              </a:rPr>
              <a:t>研究意义</a:t>
            </a:r>
            <a:endParaRPr lang="zh-CN" altLang="en-US" dirty="0">
              <a:solidFill>
                <a:schemeClr val="tx1"/>
              </a:solidFill>
              <a:latin typeface="微软雅黑" pitchFamily="34" charset="-122"/>
              <a:ea typeface="微软雅黑" pitchFamily="34" charset="-122"/>
            </a:endParaRPr>
          </a:p>
        </p:txBody>
      </p:sp>
      <p:cxnSp>
        <p:nvCxnSpPr>
          <p:cNvPr id="19" name="直接连接符 18"/>
          <p:cNvCxnSpPr/>
          <p:nvPr userDrawn="1"/>
        </p:nvCxnSpPr>
        <p:spPr>
          <a:xfrm>
            <a:off x="10821886" y="116016"/>
            <a:ext cx="0" cy="382032"/>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5" name="文本框 23"/>
          <p:cNvSpPr txBox="1"/>
          <p:nvPr userDrawn="1"/>
        </p:nvSpPr>
        <p:spPr>
          <a:xfrm>
            <a:off x="10821885" y="128716"/>
            <a:ext cx="1338828" cy="369332"/>
          </a:xfrm>
          <a:prstGeom prst="rect">
            <a:avLst/>
          </a:prstGeom>
          <a:noFill/>
        </p:spPr>
        <p:txBody>
          <a:bodyPr wrap="none" rtlCol="0">
            <a:spAutoFit/>
          </a:bodyPr>
          <a:lstStyle/>
          <a:p>
            <a:r>
              <a:rPr lang="zh-CN" altLang="en-US" dirty="0" smtClean="0">
                <a:solidFill>
                  <a:schemeClr val="bg1">
                    <a:lumMod val="50000"/>
                  </a:schemeClr>
                </a:solidFill>
                <a:latin typeface="微软雅黑" pitchFamily="34" charset="-122"/>
                <a:ea typeface="微软雅黑" pitchFamily="34" charset="-122"/>
              </a:rPr>
              <a:t>贡献与创新</a:t>
            </a:r>
            <a:endParaRPr lang="zh-CN" altLang="en-US" dirty="0">
              <a:solidFill>
                <a:schemeClr val="bg1">
                  <a:lumMod val="50000"/>
                </a:schemeClr>
              </a:solidFill>
              <a:latin typeface="微软雅黑" pitchFamily="34" charset="-122"/>
              <a:ea typeface="微软雅黑" pitchFamily="34" charset="-122"/>
            </a:endParaRPr>
          </a:p>
        </p:txBody>
      </p:sp>
      <p:graphicFrame>
        <p:nvGraphicFramePr>
          <p:cNvPr id="26" name="表格 25"/>
          <p:cNvGraphicFramePr>
            <a:graphicFrameLocks noGrp="1"/>
          </p:cNvGraphicFramePr>
          <p:nvPr userDrawn="1">
            <p:extLst>
              <p:ext uri="{D42A27DB-BD31-4B8C-83A1-F6EECF244321}">
                <p14:modId xmlns:p14="http://schemas.microsoft.com/office/powerpoint/2010/main" val="1605703352"/>
              </p:ext>
            </p:extLst>
          </p:nvPr>
        </p:nvGraphicFramePr>
        <p:xfrm>
          <a:off x="0" y="1268760"/>
          <a:ext cx="1691680" cy="3960000"/>
        </p:xfrm>
        <a:graphic>
          <a:graphicData uri="http://schemas.openxmlformats.org/drawingml/2006/table">
            <a:tbl>
              <a:tblPr>
                <a:tableStyleId>{2D5ABB26-0587-4C30-8999-92F81FD0307C}</a:tableStyleId>
              </a:tblPr>
              <a:tblGrid>
                <a:gridCol w="1691680"/>
              </a:tblGrid>
              <a:tr h="792000">
                <a:tc>
                  <a:txBody>
                    <a:bodyPr/>
                    <a:lstStyle/>
                    <a:p>
                      <a:pPr algn="ctr"/>
                      <a:endParaRPr lang="zh-CN" alt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solidFill>
                          <a:latin typeface="微软雅黑" panose="020B0503020204020204" pitchFamily="34" charset="-122"/>
                          <a:ea typeface="微软雅黑" panose="020B0503020204020204" pitchFamily="34" charset="-122"/>
                        </a:rPr>
                        <a:t>研究方法与思路</a:t>
                      </a:r>
                      <a:endParaRPr lang="zh-CN" altLang="en-US" sz="1600"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solidFill>
                          <a:latin typeface="微软雅黑" panose="020B0503020204020204" pitchFamily="34" charset="-122"/>
                          <a:ea typeface="微软雅黑" panose="020B0503020204020204" pitchFamily="34" charset="-122"/>
                        </a:rPr>
                        <a:t>关键技术与难点</a:t>
                      </a:r>
                      <a:endParaRPr lang="zh-CN" altLang="en-US" sz="1600"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solidFill>
                          <a:latin typeface="微软雅黑" panose="020B0503020204020204" pitchFamily="34" charset="-122"/>
                          <a:ea typeface="微软雅黑" panose="020B0503020204020204" pitchFamily="34" charset="-122"/>
                        </a:rPr>
                        <a:t>研究成果与应用</a:t>
                      </a:r>
                      <a:endParaRPr lang="zh-CN" altLang="en-US" sz="1600"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solidFill>
                          <a:latin typeface="微软雅黑" panose="020B0503020204020204" pitchFamily="34" charset="-122"/>
                          <a:ea typeface="微软雅黑" panose="020B0503020204020204" pitchFamily="34" charset="-122"/>
                        </a:rPr>
                        <a:t>论文总结</a:t>
                      </a:r>
                      <a:endParaRPr lang="zh-CN" altLang="en-US" sz="1600"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grpSp>
        <p:nvGrpSpPr>
          <p:cNvPr id="27" name="组合 26"/>
          <p:cNvGrpSpPr/>
          <p:nvPr userDrawn="1"/>
        </p:nvGrpSpPr>
        <p:grpSpPr>
          <a:xfrm>
            <a:off x="0" y="1272662"/>
            <a:ext cx="1691680" cy="788186"/>
            <a:chOff x="0" y="1272662"/>
            <a:chExt cx="1691680" cy="788186"/>
          </a:xfrm>
        </p:grpSpPr>
        <p:sp>
          <p:nvSpPr>
            <p:cNvPr id="28" name="矩形 27"/>
            <p:cNvSpPr/>
            <p:nvPr userDrawn="1"/>
          </p:nvSpPr>
          <p:spPr>
            <a:xfrm>
              <a:off x="0" y="1272662"/>
              <a:ext cx="1691680" cy="788186"/>
            </a:xfrm>
            <a:prstGeom prst="rect">
              <a:avLst/>
            </a:prstGeom>
            <a:solidFill>
              <a:srgbClr val="568D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smtClean="0">
                  <a:latin typeface="微软雅黑" panose="020B0503020204020204" pitchFamily="34" charset="-122"/>
                  <a:ea typeface="微软雅黑" panose="020B0503020204020204" pitchFamily="34" charset="-122"/>
                </a:rPr>
                <a:t>绪论</a:t>
              </a:r>
              <a:endParaRPr lang="zh-CN" altLang="en-US" sz="1800" dirty="0">
                <a:latin typeface="微软雅黑" panose="020B0503020204020204" pitchFamily="34" charset="-122"/>
                <a:ea typeface="微软雅黑" panose="020B0503020204020204" pitchFamily="34" charset="-122"/>
              </a:endParaRPr>
            </a:p>
          </p:txBody>
        </p:sp>
        <p:sp>
          <p:nvSpPr>
            <p:cNvPr id="29" name="等腰三角形 28"/>
            <p:cNvSpPr/>
            <p:nvPr userDrawn="1"/>
          </p:nvSpPr>
          <p:spPr>
            <a:xfrm rot="16200000">
              <a:off x="1547664" y="1594748"/>
              <a:ext cx="144016" cy="1440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3242192903"/>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绪论2">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 name="直接连接符 12"/>
          <p:cNvCxnSpPr/>
          <p:nvPr userDrawn="1"/>
        </p:nvCxnSpPr>
        <p:spPr>
          <a:xfrm>
            <a:off x="1907704" y="1268760"/>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userDrawn="1"/>
        </p:nvSpPr>
        <p:spPr>
          <a:xfrm>
            <a:off x="2210764" y="509286"/>
            <a:ext cx="1467068" cy="707886"/>
          </a:xfrm>
          <a:prstGeom prst="rect">
            <a:avLst/>
          </a:prstGeom>
          <a:noFill/>
        </p:spPr>
        <p:txBody>
          <a:bodyPr wrap="none" rtlCol="0">
            <a:spAutoFit/>
          </a:bodyPr>
          <a:lstStyle/>
          <a:p>
            <a:r>
              <a:rPr lang="zh-CN" altLang="en-US" sz="4000" dirty="0" smtClean="0">
                <a:latin typeface="黑体" panose="02010609060101010101" pitchFamily="49" charset="-122"/>
                <a:ea typeface="黑体" panose="02010609060101010101" pitchFamily="49" charset="-122"/>
              </a:rPr>
              <a:t>绪 论</a:t>
            </a:r>
            <a:endParaRPr lang="zh-CN" altLang="en-US" sz="4000" dirty="0">
              <a:latin typeface="黑体" panose="02010609060101010101" pitchFamily="49" charset="-122"/>
              <a:ea typeface="黑体" panose="02010609060101010101" pitchFamily="49" charset="-122"/>
            </a:endParaRPr>
          </a:p>
        </p:txBody>
      </p:sp>
      <p:sp>
        <p:nvSpPr>
          <p:cNvPr id="16" name="五边形 15"/>
          <p:cNvSpPr/>
          <p:nvPr userDrawn="1"/>
        </p:nvSpPr>
        <p:spPr>
          <a:xfrm flipH="1">
            <a:off x="11211743" y="5950072"/>
            <a:ext cx="986607" cy="504056"/>
          </a:xfrm>
          <a:prstGeom prst="homePlate">
            <a:avLst/>
          </a:prstGeom>
          <a:solidFill>
            <a:schemeClr val="bg1">
              <a:lumMod val="50000"/>
            </a:schemeClr>
          </a:solidFill>
          <a:ln w="25400" cap="flat" cmpd="sng" algn="ctr">
            <a:noFill/>
            <a:prstDash val="solid"/>
          </a:ln>
          <a:effectLst>
            <a:outerShdw blurRad="50800" dist="381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a:t>
            </a:fld>
            <a:endParaRPr lang="zh-CN" altLang="en-US" kern="0" dirty="0">
              <a:solidFill>
                <a:sysClr val="window" lastClr="FFFFFF"/>
              </a:solidFill>
              <a:latin typeface="Calibri"/>
              <a:ea typeface="宋体"/>
            </a:endParaRPr>
          </a:p>
        </p:txBody>
      </p:sp>
      <p:sp>
        <p:nvSpPr>
          <p:cNvPr id="26" name="文本框 19"/>
          <p:cNvSpPr txBox="1"/>
          <p:nvPr userDrawn="1"/>
        </p:nvSpPr>
        <p:spPr>
          <a:xfrm>
            <a:off x="8605894" y="139954"/>
            <a:ext cx="1107996" cy="369332"/>
          </a:xfrm>
          <a:prstGeom prst="rect">
            <a:avLst/>
          </a:prstGeom>
          <a:noFill/>
        </p:spPr>
        <p:txBody>
          <a:bodyPr wrap="none" rtlCol="0">
            <a:spAutoFit/>
          </a:bodyPr>
          <a:lstStyle/>
          <a:p>
            <a:r>
              <a:rPr lang="zh-CN" altLang="en-US" dirty="0" smtClean="0">
                <a:solidFill>
                  <a:srgbClr val="767171"/>
                </a:solidFill>
                <a:latin typeface="微软雅黑" pitchFamily="34" charset="-122"/>
                <a:ea typeface="微软雅黑" pitchFamily="34" charset="-122"/>
              </a:rPr>
              <a:t>选题背景</a:t>
            </a:r>
            <a:endParaRPr lang="zh-CN" altLang="en-US" dirty="0">
              <a:solidFill>
                <a:srgbClr val="767171"/>
              </a:solidFill>
              <a:latin typeface="微软雅黑" pitchFamily="34" charset="-122"/>
              <a:ea typeface="微软雅黑" pitchFamily="34" charset="-122"/>
            </a:endParaRPr>
          </a:p>
        </p:txBody>
      </p:sp>
      <p:cxnSp>
        <p:nvCxnSpPr>
          <p:cNvPr id="27" name="直接连接符 26"/>
          <p:cNvCxnSpPr/>
          <p:nvPr userDrawn="1"/>
        </p:nvCxnSpPr>
        <p:spPr>
          <a:xfrm>
            <a:off x="9713890" y="116016"/>
            <a:ext cx="0" cy="382032"/>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8" name="文本框 21"/>
          <p:cNvSpPr txBox="1"/>
          <p:nvPr userDrawn="1"/>
        </p:nvSpPr>
        <p:spPr>
          <a:xfrm>
            <a:off x="9713890" y="139954"/>
            <a:ext cx="1107996" cy="369332"/>
          </a:xfrm>
          <a:prstGeom prst="rect">
            <a:avLst/>
          </a:prstGeom>
          <a:noFill/>
        </p:spPr>
        <p:txBody>
          <a:bodyPr wrap="none" rtlCol="0">
            <a:spAutoFit/>
          </a:bodyPr>
          <a:lstStyle/>
          <a:p>
            <a:r>
              <a:rPr lang="zh-CN" altLang="en-US" dirty="0" smtClean="0">
                <a:solidFill>
                  <a:srgbClr val="767171"/>
                </a:solidFill>
                <a:latin typeface="微软雅黑" pitchFamily="34" charset="-122"/>
                <a:ea typeface="微软雅黑" pitchFamily="34" charset="-122"/>
              </a:rPr>
              <a:t>研究意义</a:t>
            </a:r>
            <a:endParaRPr lang="zh-CN" altLang="en-US" dirty="0">
              <a:solidFill>
                <a:srgbClr val="767171"/>
              </a:solidFill>
              <a:latin typeface="微软雅黑" pitchFamily="34" charset="-122"/>
              <a:ea typeface="微软雅黑" pitchFamily="34" charset="-122"/>
            </a:endParaRPr>
          </a:p>
        </p:txBody>
      </p:sp>
      <p:cxnSp>
        <p:nvCxnSpPr>
          <p:cNvPr id="29" name="直接连接符 28"/>
          <p:cNvCxnSpPr/>
          <p:nvPr userDrawn="1"/>
        </p:nvCxnSpPr>
        <p:spPr>
          <a:xfrm>
            <a:off x="10821886" y="116016"/>
            <a:ext cx="0" cy="382032"/>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30" name="文本框 23"/>
          <p:cNvSpPr txBox="1"/>
          <p:nvPr userDrawn="1"/>
        </p:nvSpPr>
        <p:spPr>
          <a:xfrm>
            <a:off x="10821885" y="128716"/>
            <a:ext cx="1338828" cy="369332"/>
          </a:xfrm>
          <a:prstGeom prst="rect">
            <a:avLst/>
          </a:prstGeom>
          <a:noFill/>
        </p:spPr>
        <p:txBody>
          <a:bodyPr wrap="none" rtlCol="0">
            <a:spAutoFit/>
          </a:bodyPr>
          <a:lstStyle/>
          <a:p>
            <a:r>
              <a:rPr lang="zh-CN" altLang="en-US" dirty="0" smtClean="0">
                <a:solidFill>
                  <a:schemeClr val="tx1"/>
                </a:solidFill>
                <a:latin typeface="微软雅黑" pitchFamily="34" charset="-122"/>
                <a:ea typeface="微软雅黑" pitchFamily="34" charset="-122"/>
              </a:rPr>
              <a:t>贡献与创新</a:t>
            </a:r>
            <a:endParaRPr lang="zh-CN" altLang="en-US" dirty="0">
              <a:solidFill>
                <a:schemeClr val="tx1"/>
              </a:solidFill>
              <a:latin typeface="微软雅黑" pitchFamily="34" charset="-122"/>
              <a:ea typeface="微软雅黑" pitchFamily="34" charset="-122"/>
            </a:endParaRPr>
          </a:p>
        </p:txBody>
      </p:sp>
      <p:graphicFrame>
        <p:nvGraphicFramePr>
          <p:cNvPr id="31" name="表格 30"/>
          <p:cNvGraphicFramePr>
            <a:graphicFrameLocks noGrp="1"/>
          </p:cNvGraphicFramePr>
          <p:nvPr userDrawn="1">
            <p:extLst>
              <p:ext uri="{D42A27DB-BD31-4B8C-83A1-F6EECF244321}">
                <p14:modId xmlns:p14="http://schemas.microsoft.com/office/powerpoint/2010/main" val="4144356435"/>
              </p:ext>
            </p:extLst>
          </p:nvPr>
        </p:nvGraphicFramePr>
        <p:xfrm>
          <a:off x="0" y="1268760"/>
          <a:ext cx="1691680" cy="3960000"/>
        </p:xfrm>
        <a:graphic>
          <a:graphicData uri="http://schemas.openxmlformats.org/drawingml/2006/table">
            <a:tbl>
              <a:tblPr>
                <a:tableStyleId>{2D5ABB26-0587-4C30-8999-92F81FD0307C}</a:tableStyleId>
              </a:tblPr>
              <a:tblGrid>
                <a:gridCol w="1691680"/>
              </a:tblGrid>
              <a:tr h="792000">
                <a:tc>
                  <a:txBody>
                    <a:bodyPr/>
                    <a:lstStyle/>
                    <a:p>
                      <a:pPr algn="ctr"/>
                      <a:endParaRPr lang="zh-CN" alt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solidFill>
                          <a:latin typeface="微软雅黑" panose="020B0503020204020204" pitchFamily="34" charset="-122"/>
                          <a:ea typeface="微软雅黑" panose="020B0503020204020204" pitchFamily="34" charset="-122"/>
                        </a:rPr>
                        <a:t>研究方法与思路</a:t>
                      </a:r>
                      <a:endParaRPr lang="zh-CN" altLang="en-US" sz="1600"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solidFill>
                          <a:latin typeface="微软雅黑" panose="020B0503020204020204" pitchFamily="34" charset="-122"/>
                          <a:ea typeface="微软雅黑" panose="020B0503020204020204" pitchFamily="34" charset="-122"/>
                        </a:rPr>
                        <a:t>关键技术与难点</a:t>
                      </a:r>
                      <a:endParaRPr lang="zh-CN" altLang="en-US" sz="1600"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solidFill>
                          <a:latin typeface="微软雅黑" panose="020B0503020204020204" pitchFamily="34" charset="-122"/>
                          <a:ea typeface="微软雅黑" panose="020B0503020204020204" pitchFamily="34" charset="-122"/>
                        </a:rPr>
                        <a:t>研究成果与应用</a:t>
                      </a:r>
                      <a:endParaRPr lang="zh-CN" altLang="en-US" sz="1600"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solidFill>
                          <a:latin typeface="微软雅黑" panose="020B0503020204020204" pitchFamily="34" charset="-122"/>
                          <a:ea typeface="微软雅黑" panose="020B0503020204020204" pitchFamily="34" charset="-122"/>
                        </a:rPr>
                        <a:t>论文总结</a:t>
                      </a:r>
                      <a:endParaRPr lang="zh-CN" altLang="en-US" sz="1600"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grpSp>
        <p:nvGrpSpPr>
          <p:cNvPr id="32" name="组合 31"/>
          <p:cNvGrpSpPr/>
          <p:nvPr userDrawn="1"/>
        </p:nvGrpSpPr>
        <p:grpSpPr>
          <a:xfrm>
            <a:off x="0" y="1272662"/>
            <a:ext cx="1691680" cy="788186"/>
            <a:chOff x="0" y="1272662"/>
            <a:chExt cx="1691680" cy="788186"/>
          </a:xfrm>
        </p:grpSpPr>
        <p:sp>
          <p:nvSpPr>
            <p:cNvPr id="33" name="矩形 32"/>
            <p:cNvSpPr/>
            <p:nvPr userDrawn="1"/>
          </p:nvSpPr>
          <p:spPr>
            <a:xfrm>
              <a:off x="0" y="1272662"/>
              <a:ext cx="1691680" cy="788186"/>
            </a:xfrm>
            <a:prstGeom prst="rect">
              <a:avLst/>
            </a:prstGeom>
            <a:solidFill>
              <a:srgbClr val="568D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smtClean="0">
                  <a:latin typeface="微软雅黑" panose="020B0503020204020204" pitchFamily="34" charset="-122"/>
                  <a:ea typeface="微软雅黑" panose="020B0503020204020204" pitchFamily="34" charset="-122"/>
                </a:rPr>
                <a:t>绪论</a:t>
              </a:r>
              <a:endParaRPr lang="zh-CN" altLang="en-US" sz="1800" dirty="0">
                <a:latin typeface="微软雅黑" panose="020B0503020204020204" pitchFamily="34" charset="-122"/>
                <a:ea typeface="微软雅黑" panose="020B0503020204020204" pitchFamily="34" charset="-122"/>
              </a:endParaRPr>
            </a:p>
          </p:txBody>
        </p:sp>
        <p:sp>
          <p:nvSpPr>
            <p:cNvPr id="34" name="等腰三角形 33"/>
            <p:cNvSpPr/>
            <p:nvPr userDrawn="1"/>
          </p:nvSpPr>
          <p:spPr>
            <a:xfrm rot="16200000">
              <a:off x="1547664" y="1594748"/>
              <a:ext cx="144016" cy="1440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518469572"/>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界定与表征">
    <p:spTree>
      <p:nvGrpSpPr>
        <p:cNvPr id="1" name=""/>
        <p:cNvGrpSpPr/>
        <p:nvPr/>
      </p:nvGrpSpPr>
      <p:grpSpPr>
        <a:xfrm>
          <a:off x="0" y="0"/>
          <a:ext cx="0" cy="0"/>
          <a:chOff x="0" y="0"/>
          <a:chExt cx="0" cy="0"/>
        </a:xfrm>
      </p:grpSpPr>
      <p:sp>
        <p:nvSpPr>
          <p:cNvPr id="24" name="矩形 23"/>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0" name="直接连接符 29"/>
          <p:cNvCxnSpPr/>
          <p:nvPr userDrawn="1"/>
        </p:nvCxnSpPr>
        <p:spPr>
          <a:xfrm>
            <a:off x="1907704" y="1268760"/>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1" name="文本框 30"/>
          <p:cNvSpPr txBox="1"/>
          <p:nvPr userDrawn="1"/>
        </p:nvSpPr>
        <p:spPr>
          <a:xfrm>
            <a:off x="2210764" y="520172"/>
            <a:ext cx="3416320" cy="646331"/>
          </a:xfrm>
          <a:prstGeom prst="rect">
            <a:avLst/>
          </a:prstGeom>
          <a:noFill/>
        </p:spPr>
        <p:txBody>
          <a:bodyPr wrap="none" rtlCol="0">
            <a:spAutoFit/>
          </a:bodyPr>
          <a:lstStyle/>
          <a:p>
            <a:r>
              <a:rPr lang="zh-CN" altLang="en-US" sz="3600" b="0" dirty="0" smtClean="0">
                <a:latin typeface="黑体" panose="02010609060101010101" pitchFamily="49" charset="-122"/>
                <a:ea typeface="黑体" panose="02010609060101010101" pitchFamily="49" charset="-122"/>
              </a:rPr>
              <a:t>研究方法与思路</a:t>
            </a:r>
            <a:endParaRPr lang="zh-CN" altLang="en-US" sz="3600" b="0" dirty="0">
              <a:latin typeface="黑体" panose="02010609060101010101" pitchFamily="49" charset="-122"/>
              <a:ea typeface="黑体" panose="02010609060101010101" pitchFamily="49" charset="-122"/>
            </a:endParaRPr>
          </a:p>
        </p:txBody>
      </p:sp>
      <p:sp>
        <p:nvSpPr>
          <p:cNvPr id="9" name="五边形 8"/>
          <p:cNvSpPr/>
          <p:nvPr userDrawn="1"/>
        </p:nvSpPr>
        <p:spPr>
          <a:xfrm flipH="1">
            <a:off x="11211743" y="5950072"/>
            <a:ext cx="986607" cy="504056"/>
          </a:xfrm>
          <a:prstGeom prst="homePlate">
            <a:avLst/>
          </a:prstGeom>
          <a:solidFill>
            <a:schemeClr val="bg1">
              <a:lumMod val="50000"/>
            </a:schemeClr>
          </a:solidFill>
          <a:ln w="25400" cap="flat" cmpd="sng" algn="ctr">
            <a:noFill/>
            <a:prstDash val="solid"/>
          </a:ln>
          <a:effectLst>
            <a:outerShdw blurRad="50800" dist="381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a:t>
            </a:fld>
            <a:endParaRPr lang="zh-CN" altLang="en-US" kern="0" dirty="0">
              <a:solidFill>
                <a:sysClr val="window" lastClr="FFFFFF"/>
              </a:solidFill>
              <a:latin typeface="Calibri"/>
              <a:ea typeface="宋体"/>
            </a:endParaRPr>
          </a:p>
        </p:txBody>
      </p:sp>
      <p:graphicFrame>
        <p:nvGraphicFramePr>
          <p:cNvPr id="16" name="表格 15"/>
          <p:cNvGraphicFramePr>
            <a:graphicFrameLocks noGrp="1"/>
          </p:cNvGraphicFramePr>
          <p:nvPr userDrawn="1">
            <p:extLst>
              <p:ext uri="{D42A27DB-BD31-4B8C-83A1-F6EECF244321}">
                <p14:modId xmlns:p14="http://schemas.microsoft.com/office/powerpoint/2010/main" val="2113465809"/>
              </p:ext>
            </p:extLst>
          </p:nvPr>
        </p:nvGraphicFramePr>
        <p:xfrm>
          <a:off x="0" y="1268760"/>
          <a:ext cx="1691680" cy="3999296"/>
        </p:xfrm>
        <a:graphic>
          <a:graphicData uri="http://schemas.openxmlformats.org/drawingml/2006/table">
            <a:tbl>
              <a:tblPr>
                <a:tableStyleId>{2D5ABB26-0587-4C30-8999-92F81FD0307C}</a:tableStyleId>
              </a:tblPr>
              <a:tblGrid>
                <a:gridCol w="1691680"/>
              </a:tblGrid>
              <a:tr h="792000">
                <a:tc>
                  <a:txBody>
                    <a:bodyPr/>
                    <a:lstStyle/>
                    <a:p>
                      <a:pPr algn="ctr"/>
                      <a:endParaRPr lang="zh-CN" alt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831296">
                <a:tc>
                  <a:txBody>
                    <a:bodyPr/>
                    <a:lstStyle/>
                    <a:p>
                      <a:pPr algn="ct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solidFill>
                          <a:latin typeface="微软雅黑" panose="020B0503020204020204" pitchFamily="34" charset="-122"/>
                          <a:ea typeface="微软雅黑" panose="020B0503020204020204" pitchFamily="34" charset="-122"/>
                        </a:rPr>
                        <a:t>关键技术与难点</a:t>
                      </a:r>
                      <a:endParaRPr lang="zh-CN" altLang="en-US" sz="1600"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solidFill>
                          <a:latin typeface="微软雅黑" panose="020B0503020204020204" pitchFamily="34" charset="-122"/>
                          <a:ea typeface="微软雅黑" panose="020B0503020204020204" pitchFamily="34" charset="-122"/>
                        </a:rPr>
                        <a:t>研究成果与应用</a:t>
                      </a:r>
                      <a:endParaRPr lang="zh-CN" altLang="en-US" sz="1600"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solidFill>
                          <a:latin typeface="微软雅黑" panose="020B0503020204020204" pitchFamily="34" charset="-122"/>
                          <a:ea typeface="微软雅黑" panose="020B0503020204020204" pitchFamily="34" charset="-122"/>
                        </a:rPr>
                        <a:t>论文总结</a:t>
                      </a:r>
                      <a:endParaRPr lang="zh-CN" altLang="en-US" sz="1600"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grpSp>
        <p:nvGrpSpPr>
          <p:cNvPr id="17" name="组合 16"/>
          <p:cNvGrpSpPr/>
          <p:nvPr userDrawn="1"/>
        </p:nvGrpSpPr>
        <p:grpSpPr>
          <a:xfrm>
            <a:off x="0" y="1272662"/>
            <a:ext cx="1691680" cy="788186"/>
            <a:chOff x="0" y="1272662"/>
            <a:chExt cx="1691680" cy="788186"/>
          </a:xfrm>
        </p:grpSpPr>
        <p:sp>
          <p:nvSpPr>
            <p:cNvPr id="18" name="矩形 17"/>
            <p:cNvSpPr/>
            <p:nvPr userDrawn="1"/>
          </p:nvSpPr>
          <p:spPr>
            <a:xfrm>
              <a:off x="0" y="1272662"/>
              <a:ext cx="1691680" cy="7881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solidFill>
                    <a:schemeClr val="tx1"/>
                  </a:solidFill>
                  <a:latin typeface="微软雅黑" panose="020B0503020204020204" pitchFamily="34" charset="-122"/>
                  <a:ea typeface="微软雅黑" panose="020B0503020204020204" pitchFamily="34" charset="-122"/>
                </a:rPr>
                <a:t>绪论</a:t>
              </a:r>
              <a:endParaRPr lang="zh-CN" altLang="en-US" sz="1600" dirty="0">
                <a:solidFill>
                  <a:schemeClr val="tx1"/>
                </a:solidFill>
                <a:latin typeface="微软雅黑" panose="020B0503020204020204" pitchFamily="34" charset="-122"/>
                <a:ea typeface="微软雅黑" panose="020B0503020204020204" pitchFamily="34" charset="-122"/>
              </a:endParaRPr>
            </a:p>
          </p:txBody>
        </p:sp>
        <p:sp>
          <p:nvSpPr>
            <p:cNvPr id="19" name="等腰三角形 18"/>
            <p:cNvSpPr/>
            <p:nvPr userDrawn="1"/>
          </p:nvSpPr>
          <p:spPr>
            <a:xfrm rot="16200000">
              <a:off x="1547664" y="1594748"/>
              <a:ext cx="144016" cy="1440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 name="组合 1"/>
          <p:cNvGrpSpPr/>
          <p:nvPr userDrawn="1"/>
        </p:nvGrpSpPr>
        <p:grpSpPr>
          <a:xfrm>
            <a:off x="3668" y="2079006"/>
            <a:ext cx="1696206" cy="788186"/>
            <a:chOff x="2257770" y="1738764"/>
            <a:chExt cx="1696206" cy="788186"/>
          </a:xfrm>
        </p:grpSpPr>
        <p:grpSp>
          <p:nvGrpSpPr>
            <p:cNvPr id="27" name="组合 26"/>
            <p:cNvGrpSpPr/>
            <p:nvPr userDrawn="1"/>
          </p:nvGrpSpPr>
          <p:grpSpPr>
            <a:xfrm>
              <a:off x="2257770" y="1738764"/>
              <a:ext cx="1691680" cy="788186"/>
              <a:chOff x="0" y="1272662"/>
              <a:chExt cx="1691680" cy="788186"/>
            </a:xfrm>
            <a:solidFill>
              <a:srgbClr val="0070C0"/>
            </a:solidFill>
          </p:grpSpPr>
          <p:sp>
            <p:nvSpPr>
              <p:cNvPr id="28" name="矩形 27"/>
              <p:cNvSpPr/>
              <p:nvPr userDrawn="1"/>
            </p:nvSpPr>
            <p:spPr>
              <a:xfrm>
                <a:off x="0" y="1272662"/>
                <a:ext cx="1691680" cy="788186"/>
              </a:xfrm>
              <a:prstGeom prst="rect">
                <a:avLst/>
              </a:prstGeom>
              <a:solidFill>
                <a:srgbClr val="568D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latin typeface="微软雅黑" panose="020B0503020204020204" pitchFamily="34" charset="-122"/>
                    <a:ea typeface="微软雅黑" panose="020B0503020204020204" pitchFamily="34" charset="-122"/>
                  </a:rPr>
                  <a:t>研究方法与思路</a:t>
                </a:r>
                <a:endParaRPr lang="zh-CN" altLang="en-US" sz="1600" dirty="0">
                  <a:latin typeface="微软雅黑" panose="020B0503020204020204" pitchFamily="34" charset="-122"/>
                  <a:ea typeface="微软雅黑" panose="020B0503020204020204" pitchFamily="34" charset="-122"/>
                </a:endParaRPr>
              </a:p>
            </p:txBody>
          </p:sp>
          <p:sp>
            <p:nvSpPr>
              <p:cNvPr id="29" name="等腰三角形 28"/>
              <p:cNvSpPr/>
              <p:nvPr userDrawn="1"/>
            </p:nvSpPr>
            <p:spPr>
              <a:xfrm rot="16200000">
                <a:off x="1547664" y="1594748"/>
                <a:ext cx="144016" cy="14401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0" name="等腰三角形 19"/>
            <p:cNvSpPr/>
            <p:nvPr userDrawn="1"/>
          </p:nvSpPr>
          <p:spPr>
            <a:xfrm rot="16200000">
              <a:off x="3809960" y="2082116"/>
              <a:ext cx="144016" cy="1440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235208075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合理交通结构">
    <p:spTree>
      <p:nvGrpSpPr>
        <p:cNvPr id="1" name=""/>
        <p:cNvGrpSpPr/>
        <p:nvPr/>
      </p:nvGrpSpPr>
      <p:grpSpPr>
        <a:xfrm>
          <a:off x="0" y="0"/>
          <a:ext cx="0" cy="0"/>
          <a:chOff x="0" y="0"/>
          <a:chExt cx="0" cy="0"/>
        </a:xfrm>
      </p:grpSpPr>
      <p:sp>
        <p:nvSpPr>
          <p:cNvPr id="24" name="矩形 23"/>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25" name="表格 24"/>
          <p:cNvGraphicFramePr>
            <a:graphicFrameLocks noGrp="1"/>
          </p:cNvGraphicFramePr>
          <p:nvPr userDrawn="1">
            <p:extLst>
              <p:ext uri="{D42A27DB-BD31-4B8C-83A1-F6EECF244321}">
                <p14:modId xmlns:p14="http://schemas.microsoft.com/office/powerpoint/2010/main" val="725781290"/>
              </p:ext>
            </p:extLst>
          </p:nvPr>
        </p:nvGraphicFramePr>
        <p:xfrm>
          <a:off x="0" y="1268760"/>
          <a:ext cx="1691680" cy="3960000"/>
        </p:xfrm>
        <a:graphic>
          <a:graphicData uri="http://schemas.openxmlformats.org/drawingml/2006/table">
            <a:tbl>
              <a:tblPr>
                <a:tableStyleId>{2D5ABB26-0587-4C30-8999-92F81FD0307C}</a:tableStyleId>
              </a:tblPr>
              <a:tblGrid>
                <a:gridCol w="1691680"/>
              </a:tblGrid>
              <a:tr h="792000">
                <a:tc>
                  <a:txBody>
                    <a:bodyPr/>
                    <a:lstStyle/>
                    <a:p>
                      <a:pPr algn="ctr"/>
                      <a:r>
                        <a:rPr lang="zh-CN" altLang="en-US" sz="1600" dirty="0" smtClean="0">
                          <a:solidFill>
                            <a:schemeClr val="tx1"/>
                          </a:solidFill>
                          <a:latin typeface="微软雅黑" panose="020B0503020204020204" pitchFamily="34" charset="-122"/>
                          <a:ea typeface="微软雅黑" panose="020B0503020204020204" pitchFamily="34" charset="-122"/>
                        </a:rPr>
                        <a:t>绪论</a:t>
                      </a:r>
                      <a:endParaRPr lang="zh-CN" altLang="en-US" sz="1600"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endParaRPr lang="zh-CN" alt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关键技术与难点</a:t>
                      </a:r>
                      <a:endParaRPr lang="zh-CN" altLang="en-US" sz="1600" dirty="0">
                        <a:solidFill>
                          <a:schemeClr val="bg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568D11"/>
                    </a:solidFill>
                  </a:tcPr>
                </a:tc>
              </a:tr>
              <a:tr h="792000">
                <a:tc>
                  <a:txBody>
                    <a:bodyPr/>
                    <a:lstStyle/>
                    <a:p>
                      <a:pPr algn="ctr"/>
                      <a:r>
                        <a:rPr lang="zh-CN" altLang="en-US" sz="1600" dirty="0" smtClean="0">
                          <a:solidFill>
                            <a:schemeClr val="tx1"/>
                          </a:solidFill>
                          <a:latin typeface="微软雅黑" panose="020B0503020204020204" pitchFamily="34" charset="-122"/>
                          <a:ea typeface="微软雅黑" panose="020B0503020204020204" pitchFamily="34" charset="-122"/>
                        </a:rPr>
                        <a:t>研究成果与应用</a:t>
                      </a:r>
                      <a:endParaRPr lang="zh-CN" altLang="en-US" sz="1600"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600" dirty="0" smtClean="0">
                          <a:solidFill>
                            <a:schemeClr val="tx1"/>
                          </a:solidFill>
                          <a:latin typeface="微软雅黑" panose="020B0503020204020204" pitchFamily="34" charset="-122"/>
                          <a:ea typeface="微软雅黑" panose="020B0503020204020204" pitchFamily="34" charset="-122"/>
                        </a:rPr>
                        <a:t>论文总结</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sp>
        <p:nvSpPr>
          <p:cNvPr id="28" name="矩形 27"/>
          <p:cNvSpPr/>
          <p:nvPr userDrawn="1"/>
        </p:nvSpPr>
        <p:spPr>
          <a:xfrm>
            <a:off x="0" y="2064750"/>
            <a:ext cx="1691680" cy="78818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solidFill>
                  <a:schemeClr val="tx1"/>
                </a:solidFill>
                <a:latin typeface="微软雅黑" panose="020B0503020204020204" pitchFamily="34" charset="-122"/>
                <a:ea typeface="微软雅黑" panose="020B0503020204020204" pitchFamily="34" charset="-122"/>
              </a:rPr>
              <a:t>研究方法与思路</a:t>
            </a:r>
            <a:endParaRPr lang="zh-CN" altLang="en-US" sz="1600" dirty="0">
              <a:solidFill>
                <a:schemeClr val="tx1"/>
              </a:solidFill>
              <a:latin typeface="微软雅黑" panose="020B0503020204020204" pitchFamily="34" charset="-122"/>
              <a:ea typeface="微软雅黑" panose="020B0503020204020204" pitchFamily="34" charset="-122"/>
            </a:endParaRPr>
          </a:p>
        </p:txBody>
      </p:sp>
      <p:cxnSp>
        <p:nvCxnSpPr>
          <p:cNvPr id="30" name="直接连接符 29"/>
          <p:cNvCxnSpPr/>
          <p:nvPr userDrawn="1"/>
        </p:nvCxnSpPr>
        <p:spPr>
          <a:xfrm>
            <a:off x="1907704" y="1268760"/>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1" name="文本框 30"/>
          <p:cNvSpPr txBox="1"/>
          <p:nvPr userDrawn="1"/>
        </p:nvSpPr>
        <p:spPr>
          <a:xfrm>
            <a:off x="2210764" y="519919"/>
            <a:ext cx="3416320" cy="646331"/>
          </a:xfrm>
          <a:prstGeom prst="rect">
            <a:avLst/>
          </a:prstGeom>
          <a:noFill/>
        </p:spPr>
        <p:txBody>
          <a:bodyPr wrap="none" rtlCol="0">
            <a:spAutoFit/>
          </a:bodyPr>
          <a:lstStyle/>
          <a:p>
            <a:r>
              <a:rPr lang="zh-CN" altLang="en-US" sz="3600" dirty="0" smtClean="0">
                <a:latin typeface="黑体" panose="02010609060101010101" pitchFamily="49" charset="-122"/>
                <a:ea typeface="黑体" panose="02010609060101010101" pitchFamily="49" charset="-122"/>
              </a:rPr>
              <a:t>关键技术与难点</a:t>
            </a:r>
            <a:endParaRPr lang="zh-CN" altLang="en-US" sz="3600" dirty="0">
              <a:latin typeface="黑体" panose="02010609060101010101" pitchFamily="49" charset="-122"/>
              <a:ea typeface="黑体" panose="02010609060101010101" pitchFamily="49" charset="-122"/>
            </a:endParaRPr>
          </a:p>
        </p:txBody>
      </p:sp>
      <p:sp>
        <p:nvSpPr>
          <p:cNvPr id="9" name="五边形 8"/>
          <p:cNvSpPr/>
          <p:nvPr userDrawn="1"/>
        </p:nvSpPr>
        <p:spPr>
          <a:xfrm flipH="1">
            <a:off x="11211743" y="5950072"/>
            <a:ext cx="986607" cy="504056"/>
          </a:xfrm>
          <a:prstGeom prst="homePlate">
            <a:avLst/>
          </a:prstGeom>
          <a:solidFill>
            <a:schemeClr val="bg1">
              <a:lumMod val="50000"/>
            </a:schemeClr>
          </a:solidFill>
          <a:ln w="25400" cap="flat" cmpd="sng" algn="ctr">
            <a:noFill/>
            <a:prstDash val="solid"/>
          </a:ln>
          <a:effectLst>
            <a:outerShdw blurRad="50800" dist="381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a:t>
            </a:fld>
            <a:endParaRPr lang="zh-CN" altLang="en-US" kern="0" dirty="0">
              <a:solidFill>
                <a:sysClr val="window" lastClr="FFFFFF"/>
              </a:solidFill>
              <a:latin typeface="Calibri"/>
              <a:ea typeface="宋体"/>
            </a:endParaRPr>
          </a:p>
        </p:txBody>
      </p:sp>
      <p:sp>
        <p:nvSpPr>
          <p:cNvPr id="12" name="等腰三角形 11"/>
          <p:cNvSpPr/>
          <p:nvPr userDrawn="1"/>
        </p:nvSpPr>
        <p:spPr>
          <a:xfrm rot="16200000">
            <a:off x="1547664" y="3174235"/>
            <a:ext cx="144016" cy="1440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4068699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影响因素辨识">
    <p:spTree>
      <p:nvGrpSpPr>
        <p:cNvPr id="1" name=""/>
        <p:cNvGrpSpPr/>
        <p:nvPr/>
      </p:nvGrpSpPr>
      <p:grpSpPr>
        <a:xfrm>
          <a:off x="0" y="0"/>
          <a:ext cx="0" cy="0"/>
          <a:chOff x="0" y="0"/>
          <a:chExt cx="0" cy="0"/>
        </a:xfrm>
      </p:grpSpPr>
      <p:sp>
        <p:nvSpPr>
          <p:cNvPr id="24" name="矩形 23"/>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25" name="表格 24"/>
          <p:cNvGraphicFramePr>
            <a:graphicFrameLocks noGrp="1"/>
          </p:cNvGraphicFramePr>
          <p:nvPr userDrawn="1">
            <p:extLst>
              <p:ext uri="{D42A27DB-BD31-4B8C-83A1-F6EECF244321}">
                <p14:modId xmlns:p14="http://schemas.microsoft.com/office/powerpoint/2010/main" val="1873557421"/>
              </p:ext>
            </p:extLst>
          </p:nvPr>
        </p:nvGraphicFramePr>
        <p:xfrm>
          <a:off x="0" y="1268760"/>
          <a:ext cx="1691680" cy="3960000"/>
        </p:xfrm>
        <a:graphic>
          <a:graphicData uri="http://schemas.openxmlformats.org/drawingml/2006/table">
            <a:tbl>
              <a:tblPr>
                <a:tableStyleId>{2D5ABB26-0587-4C30-8999-92F81FD0307C}</a:tableStyleId>
              </a:tblPr>
              <a:tblGrid>
                <a:gridCol w="1691680"/>
              </a:tblGrid>
              <a:tr h="792000">
                <a:tc>
                  <a:txBody>
                    <a:bodyPr/>
                    <a:lstStyle/>
                    <a:p>
                      <a:pPr algn="ctr"/>
                      <a:r>
                        <a:rPr lang="zh-CN" altLang="en-US" sz="1600" dirty="0" smtClean="0">
                          <a:solidFill>
                            <a:schemeClr val="tx1"/>
                          </a:solidFill>
                          <a:latin typeface="微软雅黑" panose="020B0503020204020204" pitchFamily="34" charset="-122"/>
                          <a:ea typeface="微软雅黑" panose="020B0503020204020204" pitchFamily="34" charset="-122"/>
                        </a:rPr>
                        <a:t>绪论</a:t>
                      </a:r>
                      <a:endParaRPr lang="zh-CN" altLang="en-US" sz="1600"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endParaRPr lang="zh-CN" alt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solidFill>
                          <a:latin typeface="微软雅黑" panose="020B0503020204020204" pitchFamily="34" charset="-122"/>
                          <a:ea typeface="微软雅黑" panose="020B0503020204020204" pitchFamily="34" charset="-122"/>
                        </a:rPr>
                        <a:t>关键技术与难点</a:t>
                      </a:r>
                      <a:endParaRPr lang="zh-CN" altLang="en-US" sz="1600"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r>
              <a:tr h="792000">
                <a:tc>
                  <a:txBody>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研究成果与应用</a:t>
                      </a:r>
                      <a:endParaRPr lang="zh-CN" altLang="en-US" sz="1600" dirty="0">
                        <a:solidFill>
                          <a:schemeClr val="bg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568D11"/>
                    </a:solidFill>
                  </a:tcPr>
                </a:tc>
              </a:tr>
              <a:tr h="79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600" dirty="0" smtClean="0">
                          <a:solidFill>
                            <a:schemeClr val="tx1"/>
                          </a:solidFill>
                          <a:latin typeface="微软雅黑" panose="020B0503020204020204" pitchFamily="34" charset="-122"/>
                          <a:ea typeface="微软雅黑" panose="020B0503020204020204" pitchFamily="34" charset="-122"/>
                        </a:rPr>
                        <a:t>论文总结</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sp>
        <p:nvSpPr>
          <p:cNvPr id="28" name="矩形 27"/>
          <p:cNvSpPr/>
          <p:nvPr userDrawn="1"/>
        </p:nvSpPr>
        <p:spPr>
          <a:xfrm>
            <a:off x="0" y="2064750"/>
            <a:ext cx="1691680" cy="7673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solidFill>
                  <a:schemeClr val="tx1"/>
                </a:solidFill>
                <a:latin typeface="微软雅黑" panose="020B0503020204020204" pitchFamily="34" charset="-122"/>
                <a:ea typeface="微软雅黑" panose="020B0503020204020204" pitchFamily="34" charset="-122"/>
              </a:rPr>
              <a:t>研究方法与思路</a:t>
            </a:r>
            <a:endParaRPr lang="zh-CN" altLang="en-US" sz="1600" dirty="0">
              <a:solidFill>
                <a:schemeClr val="tx1"/>
              </a:solidFill>
              <a:latin typeface="微软雅黑" panose="020B0503020204020204" pitchFamily="34" charset="-122"/>
              <a:ea typeface="微软雅黑" panose="020B0503020204020204" pitchFamily="34" charset="-122"/>
            </a:endParaRPr>
          </a:p>
        </p:txBody>
      </p:sp>
      <p:cxnSp>
        <p:nvCxnSpPr>
          <p:cNvPr id="30" name="直接连接符 29"/>
          <p:cNvCxnSpPr/>
          <p:nvPr userDrawn="1"/>
        </p:nvCxnSpPr>
        <p:spPr>
          <a:xfrm>
            <a:off x="1907704" y="1268760"/>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1" name="文本框 30"/>
          <p:cNvSpPr txBox="1"/>
          <p:nvPr userDrawn="1"/>
        </p:nvSpPr>
        <p:spPr>
          <a:xfrm>
            <a:off x="2210764" y="519919"/>
            <a:ext cx="3416320" cy="646331"/>
          </a:xfrm>
          <a:prstGeom prst="rect">
            <a:avLst/>
          </a:prstGeom>
          <a:noFill/>
        </p:spPr>
        <p:txBody>
          <a:bodyPr wrap="none" rtlCol="0">
            <a:spAutoFit/>
          </a:bodyPr>
          <a:lstStyle/>
          <a:p>
            <a:r>
              <a:rPr lang="zh-CN" altLang="en-US" sz="3600" dirty="0" smtClean="0">
                <a:latin typeface="黑体" panose="02010609060101010101" pitchFamily="49" charset="-122"/>
                <a:ea typeface="黑体" panose="02010609060101010101" pitchFamily="49" charset="-122"/>
              </a:rPr>
              <a:t>研究成果与应用</a:t>
            </a:r>
            <a:endParaRPr lang="zh-CN" altLang="en-US" sz="3600" dirty="0">
              <a:latin typeface="黑体" panose="02010609060101010101" pitchFamily="49" charset="-122"/>
              <a:ea typeface="黑体" panose="02010609060101010101" pitchFamily="49" charset="-122"/>
            </a:endParaRPr>
          </a:p>
        </p:txBody>
      </p:sp>
      <p:sp>
        <p:nvSpPr>
          <p:cNvPr id="9" name="五边形 8"/>
          <p:cNvSpPr/>
          <p:nvPr userDrawn="1"/>
        </p:nvSpPr>
        <p:spPr>
          <a:xfrm flipH="1">
            <a:off x="11211743" y="5950072"/>
            <a:ext cx="986607" cy="504056"/>
          </a:xfrm>
          <a:prstGeom prst="homePlate">
            <a:avLst/>
          </a:prstGeom>
          <a:solidFill>
            <a:schemeClr val="bg1">
              <a:lumMod val="50000"/>
            </a:schemeClr>
          </a:solidFill>
          <a:ln w="25400" cap="flat" cmpd="sng" algn="ctr">
            <a:noFill/>
            <a:prstDash val="solid"/>
          </a:ln>
          <a:effectLst>
            <a:outerShdw blurRad="50800" dist="381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a:t>
            </a:fld>
            <a:endParaRPr lang="zh-CN" altLang="en-US" kern="0" dirty="0">
              <a:solidFill>
                <a:sysClr val="window" lastClr="FFFFFF"/>
              </a:solidFill>
              <a:latin typeface="Calibri"/>
              <a:ea typeface="宋体"/>
            </a:endParaRPr>
          </a:p>
        </p:txBody>
      </p:sp>
      <p:sp>
        <p:nvSpPr>
          <p:cNvPr id="10" name="等腰三角形 9"/>
          <p:cNvSpPr/>
          <p:nvPr userDrawn="1"/>
        </p:nvSpPr>
        <p:spPr>
          <a:xfrm rot="16200000">
            <a:off x="1547664" y="3948935"/>
            <a:ext cx="144016" cy="1440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44520991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影响因素辨识">
    <p:spTree>
      <p:nvGrpSpPr>
        <p:cNvPr id="1" name=""/>
        <p:cNvGrpSpPr/>
        <p:nvPr/>
      </p:nvGrpSpPr>
      <p:grpSpPr>
        <a:xfrm>
          <a:off x="0" y="0"/>
          <a:ext cx="0" cy="0"/>
          <a:chOff x="0" y="0"/>
          <a:chExt cx="0" cy="0"/>
        </a:xfrm>
      </p:grpSpPr>
      <p:sp>
        <p:nvSpPr>
          <p:cNvPr id="24" name="矩形 23"/>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25" name="表格 24"/>
          <p:cNvGraphicFramePr>
            <a:graphicFrameLocks noGrp="1"/>
          </p:cNvGraphicFramePr>
          <p:nvPr userDrawn="1">
            <p:extLst>
              <p:ext uri="{D42A27DB-BD31-4B8C-83A1-F6EECF244321}">
                <p14:modId xmlns:p14="http://schemas.microsoft.com/office/powerpoint/2010/main" val="3361786776"/>
              </p:ext>
            </p:extLst>
          </p:nvPr>
        </p:nvGraphicFramePr>
        <p:xfrm>
          <a:off x="0" y="1268760"/>
          <a:ext cx="1691680" cy="3960000"/>
        </p:xfrm>
        <a:graphic>
          <a:graphicData uri="http://schemas.openxmlformats.org/drawingml/2006/table">
            <a:tbl>
              <a:tblPr>
                <a:tableStyleId>{2D5ABB26-0587-4C30-8999-92F81FD0307C}</a:tableStyleId>
              </a:tblPr>
              <a:tblGrid>
                <a:gridCol w="1691680"/>
              </a:tblGrid>
              <a:tr h="792000">
                <a:tc>
                  <a:txBody>
                    <a:bodyPr/>
                    <a:lstStyle/>
                    <a:p>
                      <a:pPr algn="ctr"/>
                      <a:r>
                        <a:rPr lang="zh-CN" altLang="en-US" sz="1600" dirty="0" smtClean="0">
                          <a:solidFill>
                            <a:schemeClr val="tx1"/>
                          </a:solidFill>
                          <a:latin typeface="微软雅黑" panose="020B0503020204020204" pitchFamily="34" charset="-122"/>
                          <a:ea typeface="微软雅黑" panose="020B0503020204020204" pitchFamily="34" charset="-122"/>
                        </a:rPr>
                        <a:t>绪论</a:t>
                      </a:r>
                      <a:endParaRPr lang="zh-CN" altLang="en-US" sz="1600"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endParaRPr lang="zh-CN" alt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solidFill>
                          <a:latin typeface="微软雅黑" panose="020B0503020204020204" pitchFamily="34" charset="-122"/>
                          <a:ea typeface="微软雅黑" panose="020B0503020204020204" pitchFamily="34" charset="-122"/>
                        </a:rPr>
                        <a:t>关键技术与难点</a:t>
                      </a:r>
                      <a:endParaRPr lang="zh-CN" altLang="en-US" sz="1600"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r>
              <a:tr h="792000">
                <a:tc>
                  <a:txBody>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研究成果与应用</a:t>
                      </a:r>
                      <a:endParaRPr lang="zh-CN" altLang="en-US" sz="1600" dirty="0">
                        <a:solidFill>
                          <a:schemeClr val="bg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568D11"/>
                    </a:solidFill>
                  </a:tcPr>
                </a:tc>
              </a:tr>
              <a:tr h="79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600" dirty="0" smtClean="0">
                          <a:solidFill>
                            <a:schemeClr val="tx1"/>
                          </a:solidFill>
                          <a:latin typeface="微软雅黑" panose="020B0503020204020204" pitchFamily="34" charset="-122"/>
                          <a:ea typeface="微软雅黑" panose="020B0503020204020204" pitchFamily="34" charset="-122"/>
                        </a:rPr>
                        <a:t>论文总结</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sp>
        <p:nvSpPr>
          <p:cNvPr id="28" name="矩形 27"/>
          <p:cNvSpPr/>
          <p:nvPr userDrawn="1"/>
        </p:nvSpPr>
        <p:spPr>
          <a:xfrm>
            <a:off x="0" y="2064750"/>
            <a:ext cx="1691680" cy="7673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solidFill>
                  <a:schemeClr val="tx1"/>
                </a:solidFill>
                <a:latin typeface="微软雅黑" panose="020B0503020204020204" pitchFamily="34" charset="-122"/>
                <a:ea typeface="微软雅黑" panose="020B0503020204020204" pitchFamily="34" charset="-122"/>
              </a:rPr>
              <a:t>研究方法与思路</a:t>
            </a:r>
            <a:endParaRPr lang="zh-CN" altLang="en-US" sz="1600" dirty="0">
              <a:solidFill>
                <a:schemeClr val="tx1"/>
              </a:solidFill>
              <a:latin typeface="微软雅黑" panose="020B0503020204020204" pitchFamily="34" charset="-122"/>
              <a:ea typeface="微软雅黑" panose="020B0503020204020204" pitchFamily="34" charset="-122"/>
            </a:endParaRPr>
          </a:p>
        </p:txBody>
      </p:sp>
      <p:cxnSp>
        <p:nvCxnSpPr>
          <p:cNvPr id="30" name="直接连接符 29"/>
          <p:cNvCxnSpPr/>
          <p:nvPr userDrawn="1"/>
        </p:nvCxnSpPr>
        <p:spPr>
          <a:xfrm>
            <a:off x="1907704" y="1268760"/>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1" name="文本框 30"/>
          <p:cNvSpPr txBox="1"/>
          <p:nvPr userDrawn="1"/>
        </p:nvSpPr>
        <p:spPr>
          <a:xfrm>
            <a:off x="2210764" y="519919"/>
            <a:ext cx="3416320" cy="646331"/>
          </a:xfrm>
          <a:prstGeom prst="rect">
            <a:avLst/>
          </a:prstGeom>
          <a:noFill/>
        </p:spPr>
        <p:txBody>
          <a:bodyPr wrap="none" rtlCol="0">
            <a:spAutoFit/>
          </a:bodyPr>
          <a:lstStyle/>
          <a:p>
            <a:r>
              <a:rPr lang="zh-CN" altLang="en-US" sz="3600" dirty="0" smtClean="0">
                <a:latin typeface="黑体" panose="02010609060101010101" pitchFamily="49" charset="-122"/>
                <a:ea typeface="黑体" panose="02010609060101010101" pitchFamily="49" charset="-122"/>
              </a:rPr>
              <a:t>研究成果与应用</a:t>
            </a:r>
            <a:endParaRPr lang="zh-CN" altLang="en-US" sz="3600" dirty="0">
              <a:latin typeface="黑体" panose="02010609060101010101" pitchFamily="49" charset="-122"/>
              <a:ea typeface="黑体" panose="02010609060101010101" pitchFamily="49" charset="-122"/>
            </a:endParaRPr>
          </a:p>
        </p:txBody>
      </p:sp>
      <p:sp>
        <p:nvSpPr>
          <p:cNvPr id="9" name="五边形 8"/>
          <p:cNvSpPr/>
          <p:nvPr userDrawn="1"/>
        </p:nvSpPr>
        <p:spPr>
          <a:xfrm flipH="1">
            <a:off x="11211743" y="5950072"/>
            <a:ext cx="986607" cy="504056"/>
          </a:xfrm>
          <a:prstGeom prst="homePlate">
            <a:avLst/>
          </a:prstGeom>
          <a:solidFill>
            <a:schemeClr val="bg1">
              <a:lumMod val="50000"/>
            </a:schemeClr>
          </a:solidFill>
          <a:ln w="25400" cap="flat" cmpd="sng" algn="ctr">
            <a:noFill/>
            <a:prstDash val="solid"/>
          </a:ln>
          <a:effectLst>
            <a:outerShdw blurRad="50800" dist="381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a:t>
            </a:fld>
            <a:endParaRPr lang="zh-CN" altLang="en-US" kern="0" dirty="0">
              <a:solidFill>
                <a:sysClr val="window" lastClr="FFFFFF"/>
              </a:solidFill>
              <a:latin typeface="Calibri"/>
              <a:ea typeface="宋体"/>
            </a:endParaRPr>
          </a:p>
        </p:txBody>
      </p:sp>
      <p:sp>
        <p:nvSpPr>
          <p:cNvPr id="10" name="等腰三角形 9"/>
          <p:cNvSpPr/>
          <p:nvPr userDrawn="1"/>
        </p:nvSpPr>
        <p:spPr>
          <a:xfrm rot="16200000">
            <a:off x="1547664" y="3948935"/>
            <a:ext cx="144016" cy="1440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55791721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影响因素辨识1">
    <p:spTree>
      <p:nvGrpSpPr>
        <p:cNvPr id="1" name=""/>
        <p:cNvGrpSpPr/>
        <p:nvPr/>
      </p:nvGrpSpPr>
      <p:grpSpPr>
        <a:xfrm>
          <a:off x="0" y="0"/>
          <a:ext cx="0" cy="0"/>
          <a:chOff x="0" y="0"/>
          <a:chExt cx="0" cy="0"/>
        </a:xfrm>
      </p:grpSpPr>
      <p:sp>
        <p:nvSpPr>
          <p:cNvPr id="24" name="矩形 23"/>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0" name="直接连接符 29"/>
          <p:cNvCxnSpPr/>
          <p:nvPr userDrawn="1"/>
        </p:nvCxnSpPr>
        <p:spPr>
          <a:xfrm>
            <a:off x="1907704" y="1268760"/>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1" name="文本框 30"/>
          <p:cNvSpPr txBox="1"/>
          <p:nvPr userDrawn="1"/>
        </p:nvSpPr>
        <p:spPr>
          <a:xfrm>
            <a:off x="2210764" y="531058"/>
            <a:ext cx="2031325" cy="646331"/>
          </a:xfrm>
          <a:prstGeom prst="rect">
            <a:avLst/>
          </a:prstGeom>
          <a:noFill/>
        </p:spPr>
        <p:txBody>
          <a:bodyPr wrap="none" rtlCol="0">
            <a:spAutoFit/>
          </a:bodyPr>
          <a:lstStyle/>
          <a:p>
            <a:r>
              <a:rPr lang="zh-CN" altLang="en-US" sz="3600" dirty="0" smtClean="0">
                <a:latin typeface="黑体" panose="02010609060101010101" pitchFamily="49" charset="-122"/>
                <a:ea typeface="黑体" panose="02010609060101010101" pitchFamily="49" charset="-122"/>
              </a:rPr>
              <a:t>论文总结</a:t>
            </a:r>
            <a:endParaRPr lang="zh-CN" altLang="en-US" sz="3600" dirty="0">
              <a:latin typeface="黑体" panose="02010609060101010101" pitchFamily="49" charset="-122"/>
              <a:ea typeface="黑体" panose="02010609060101010101" pitchFamily="49" charset="-122"/>
            </a:endParaRPr>
          </a:p>
        </p:txBody>
      </p:sp>
      <p:sp>
        <p:nvSpPr>
          <p:cNvPr id="9" name="五边形 8"/>
          <p:cNvSpPr/>
          <p:nvPr userDrawn="1"/>
        </p:nvSpPr>
        <p:spPr>
          <a:xfrm flipH="1">
            <a:off x="11211743" y="5950072"/>
            <a:ext cx="986607" cy="504056"/>
          </a:xfrm>
          <a:prstGeom prst="homePlate">
            <a:avLst/>
          </a:prstGeom>
          <a:solidFill>
            <a:schemeClr val="bg1">
              <a:lumMod val="50000"/>
            </a:schemeClr>
          </a:solidFill>
          <a:ln w="25400" cap="flat" cmpd="sng" algn="ctr">
            <a:noFill/>
            <a:prstDash val="solid"/>
          </a:ln>
          <a:effectLst>
            <a:outerShdw blurRad="50800" dist="381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a:t>
            </a:fld>
            <a:endParaRPr lang="zh-CN" altLang="en-US" kern="0" dirty="0">
              <a:solidFill>
                <a:sysClr val="window" lastClr="FFFFFF"/>
              </a:solidFill>
              <a:latin typeface="Calibri"/>
              <a:ea typeface="宋体"/>
            </a:endParaRPr>
          </a:p>
        </p:txBody>
      </p:sp>
      <p:graphicFrame>
        <p:nvGraphicFramePr>
          <p:cNvPr id="16" name="表格 15"/>
          <p:cNvGraphicFramePr>
            <a:graphicFrameLocks noGrp="1"/>
          </p:cNvGraphicFramePr>
          <p:nvPr userDrawn="1">
            <p:extLst>
              <p:ext uri="{D42A27DB-BD31-4B8C-83A1-F6EECF244321}">
                <p14:modId xmlns:p14="http://schemas.microsoft.com/office/powerpoint/2010/main" val="1019124891"/>
              </p:ext>
            </p:extLst>
          </p:nvPr>
        </p:nvGraphicFramePr>
        <p:xfrm>
          <a:off x="8194" y="1295576"/>
          <a:ext cx="1691680" cy="3999296"/>
        </p:xfrm>
        <a:graphic>
          <a:graphicData uri="http://schemas.openxmlformats.org/drawingml/2006/table">
            <a:tbl>
              <a:tblPr>
                <a:tableStyleId>{2D5ABB26-0587-4C30-8999-92F81FD0307C}</a:tableStyleId>
              </a:tblPr>
              <a:tblGrid>
                <a:gridCol w="1691680"/>
              </a:tblGrid>
              <a:tr h="792000">
                <a:tc>
                  <a:txBody>
                    <a:bodyPr/>
                    <a:lstStyle/>
                    <a:p>
                      <a:pPr algn="ctr"/>
                      <a:endParaRPr lang="zh-CN" alt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831296">
                <a:tc>
                  <a:txBody>
                    <a:bodyPr/>
                    <a:lstStyle/>
                    <a:p>
                      <a:pPr algn="ctr"/>
                      <a:endParaRPr lang="zh-CN" altLang="en-US" sz="1600"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solidFill>
                          <a:latin typeface="微软雅黑" panose="020B0503020204020204" pitchFamily="34" charset="-122"/>
                          <a:ea typeface="微软雅黑" panose="020B0503020204020204" pitchFamily="34" charset="-122"/>
                        </a:rPr>
                        <a:t>关键技术与难点</a:t>
                      </a:r>
                      <a:endParaRPr lang="zh-CN" altLang="en-US" sz="1600"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solidFill>
                          <a:latin typeface="微软雅黑" panose="020B0503020204020204" pitchFamily="34" charset="-122"/>
                          <a:ea typeface="微软雅黑" panose="020B0503020204020204" pitchFamily="34" charset="-122"/>
                        </a:rPr>
                        <a:t>研究成果与应用</a:t>
                      </a:r>
                      <a:endParaRPr lang="zh-CN" altLang="en-US" sz="1600"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grpSp>
        <p:nvGrpSpPr>
          <p:cNvPr id="17" name="组合 16"/>
          <p:cNvGrpSpPr/>
          <p:nvPr userDrawn="1"/>
        </p:nvGrpSpPr>
        <p:grpSpPr>
          <a:xfrm>
            <a:off x="0" y="1272662"/>
            <a:ext cx="1691680" cy="788186"/>
            <a:chOff x="0" y="1272662"/>
            <a:chExt cx="1691680" cy="788186"/>
          </a:xfrm>
        </p:grpSpPr>
        <p:sp>
          <p:nvSpPr>
            <p:cNvPr id="18" name="矩形 17"/>
            <p:cNvSpPr/>
            <p:nvPr userDrawn="1"/>
          </p:nvSpPr>
          <p:spPr>
            <a:xfrm>
              <a:off x="0" y="1272662"/>
              <a:ext cx="1691680" cy="7881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solidFill>
                    <a:schemeClr val="tx1"/>
                  </a:solidFill>
                  <a:latin typeface="微软雅黑" panose="020B0503020204020204" pitchFamily="34" charset="-122"/>
                  <a:ea typeface="微软雅黑" panose="020B0503020204020204" pitchFamily="34" charset="-122"/>
                </a:rPr>
                <a:t>绪论</a:t>
              </a:r>
              <a:endParaRPr lang="zh-CN" altLang="en-US" sz="1600" dirty="0">
                <a:solidFill>
                  <a:schemeClr val="tx1"/>
                </a:solidFill>
                <a:latin typeface="微软雅黑" panose="020B0503020204020204" pitchFamily="34" charset="-122"/>
                <a:ea typeface="微软雅黑" panose="020B0503020204020204" pitchFamily="34" charset="-122"/>
              </a:endParaRPr>
            </a:p>
          </p:txBody>
        </p:sp>
        <p:sp>
          <p:nvSpPr>
            <p:cNvPr id="19" name="等腰三角形 18"/>
            <p:cNvSpPr/>
            <p:nvPr userDrawn="1"/>
          </p:nvSpPr>
          <p:spPr>
            <a:xfrm rot="16200000">
              <a:off x="1547664" y="1594748"/>
              <a:ext cx="144016" cy="1440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3" name="矩形 22"/>
          <p:cNvSpPr/>
          <p:nvPr userDrawn="1"/>
        </p:nvSpPr>
        <p:spPr>
          <a:xfrm>
            <a:off x="3668" y="2079006"/>
            <a:ext cx="1691680" cy="7881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solidFill>
                  <a:schemeClr val="tx1"/>
                </a:solidFill>
                <a:latin typeface="微软雅黑" panose="020B0503020204020204" pitchFamily="34" charset="-122"/>
                <a:ea typeface="微软雅黑" panose="020B0503020204020204" pitchFamily="34" charset="-122"/>
              </a:rPr>
              <a:t>研究方法与思路</a:t>
            </a:r>
            <a:endParaRPr lang="zh-CN" altLang="en-US" sz="1600" dirty="0">
              <a:solidFill>
                <a:schemeClr val="tx1"/>
              </a:solidFill>
              <a:latin typeface="微软雅黑" panose="020B0503020204020204" pitchFamily="34" charset="-122"/>
              <a:ea typeface="微软雅黑" panose="020B0503020204020204" pitchFamily="34" charset="-122"/>
            </a:endParaRPr>
          </a:p>
        </p:txBody>
      </p:sp>
      <p:grpSp>
        <p:nvGrpSpPr>
          <p:cNvPr id="11" name="组合 10"/>
          <p:cNvGrpSpPr/>
          <p:nvPr userDrawn="1"/>
        </p:nvGrpSpPr>
        <p:grpSpPr>
          <a:xfrm>
            <a:off x="-2439" y="4510374"/>
            <a:ext cx="1691680" cy="788186"/>
            <a:chOff x="2311936" y="2060849"/>
            <a:chExt cx="1691680" cy="788186"/>
          </a:xfrm>
          <a:solidFill>
            <a:srgbClr val="568D11"/>
          </a:solidFill>
        </p:grpSpPr>
        <p:sp>
          <p:nvSpPr>
            <p:cNvPr id="14" name="矩形 13"/>
            <p:cNvSpPr/>
            <p:nvPr userDrawn="1"/>
          </p:nvSpPr>
          <p:spPr>
            <a:xfrm>
              <a:off x="2311936" y="2060849"/>
              <a:ext cx="1691680" cy="78818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latin typeface="微软雅黑" panose="020B0503020204020204" pitchFamily="34" charset="-122"/>
                  <a:ea typeface="微软雅黑" panose="020B0503020204020204" pitchFamily="34" charset="-122"/>
                </a:rPr>
                <a:t>论文总结</a:t>
              </a:r>
              <a:endParaRPr lang="zh-CN" altLang="en-US" sz="1600" dirty="0">
                <a:latin typeface="微软雅黑" panose="020B0503020204020204" pitchFamily="34" charset="-122"/>
                <a:ea typeface="微软雅黑" panose="020B0503020204020204" pitchFamily="34" charset="-122"/>
              </a:endParaRPr>
            </a:p>
          </p:txBody>
        </p:sp>
        <p:sp>
          <p:nvSpPr>
            <p:cNvPr id="13" name="等腰三角形 12"/>
            <p:cNvSpPr/>
            <p:nvPr userDrawn="1"/>
          </p:nvSpPr>
          <p:spPr>
            <a:xfrm rot="16200000">
              <a:off x="3857302" y="2382934"/>
              <a:ext cx="144016" cy="14401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410604242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UpDiag">
          <a:fgClr>
            <a:schemeClr val="bg1"/>
          </a:fgClr>
          <a:bgClr>
            <a:schemeClr val="bg1">
              <a:lumMod val="95000"/>
            </a:schemeClr>
          </a:bgClr>
        </a:patt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5332704"/>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6" r:id="rId3"/>
    <p:sldLayoutId id="2147483657" r:id="rId4"/>
    <p:sldLayoutId id="2147483650" r:id="rId5"/>
    <p:sldLayoutId id="2147483658" r:id="rId6"/>
    <p:sldLayoutId id="2147483662" r:id="rId7"/>
    <p:sldLayoutId id="2147483672" r:id="rId8"/>
    <p:sldLayoutId id="2147483659" r:id="rId9"/>
    <p:sldLayoutId id="2147483669" r:id="rId10"/>
    <p:sldLayoutId id="2147483673" r:id="rId11"/>
    <p:sldLayoutId id="2147483674"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0.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oleObject" Target="../embeddings/oleObject7.bin"/><Relationship Id="rId18" Type="http://schemas.openxmlformats.org/officeDocument/2006/relationships/image" Target="../media/image10.wmf"/><Relationship Id="rId3" Type="http://schemas.openxmlformats.org/officeDocument/2006/relationships/notesSlide" Target="../notesSlides/notesSlide13.xml"/><Relationship Id="rId7" Type="http://schemas.openxmlformats.org/officeDocument/2006/relationships/oleObject" Target="../embeddings/oleObject4.bin"/><Relationship Id="rId12" Type="http://schemas.openxmlformats.org/officeDocument/2006/relationships/image" Target="../media/image7.wmf"/><Relationship Id="rId17" Type="http://schemas.openxmlformats.org/officeDocument/2006/relationships/oleObject" Target="../embeddings/oleObject9.bin"/><Relationship Id="rId2" Type="http://schemas.openxmlformats.org/officeDocument/2006/relationships/slideLayout" Target="../slideLayouts/slideLayout10.xml"/><Relationship Id="rId16" Type="http://schemas.openxmlformats.org/officeDocument/2006/relationships/image" Target="../media/image9.wmf"/><Relationship Id="rId1" Type="http://schemas.openxmlformats.org/officeDocument/2006/relationships/vmlDrawing" Target="../drawings/vmlDrawing3.vml"/><Relationship Id="rId6" Type="http://schemas.openxmlformats.org/officeDocument/2006/relationships/image" Target="../media/image11.wmf"/><Relationship Id="rId11" Type="http://schemas.openxmlformats.org/officeDocument/2006/relationships/oleObject" Target="../embeddings/oleObject6.bin"/><Relationship Id="rId5" Type="http://schemas.openxmlformats.org/officeDocument/2006/relationships/image" Target="../media/image4.wmf"/><Relationship Id="rId15" Type="http://schemas.openxmlformats.org/officeDocument/2006/relationships/oleObject" Target="../embeddings/oleObject8.bin"/><Relationship Id="rId10" Type="http://schemas.openxmlformats.org/officeDocument/2006/relationships/image" Target="../media/image6.wmf"/><Relationship Id="rId4" Type="http://schemas.openxmlformats.org/officeDocument/2006/relationships/oleObject" Target="../embeddings/oleObject3.bin"/><Relationship Id="rId9" Type="http://schemas.openxmlformats.org/officeDocument/2006/relationships/oleObject" Target="../embeddings/oleObject5.bin"/><Relationship Id="rId14" Type="http://schemas.openxmlformats.org/officeDocument/2006/relationships/image" Target="../media/image8.wmf"/></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image" Target="../media/image15.wmf"/><Relationship Id="rId18" Type="http://schemas.openxmlformats.org/officeDocument/2006/relationships/oleObject" Target="../embeddings/oleObject17.bin"/><Relationship Id="rId26" Type="http://schemas.openxmlformats.org/officeDocument/2006/relationships/oleObject" Target="../embeddings/oleObject21.bin"/><Relationship Id="rId3" Type="http://schemas.openxmlformats.org/officeDocument/2006/relationships/notesSlide" Target="../notesSlides/notesSlide15.xml"/><Relationship Id="rId21" Type="http://schemas.openxmlformats.org/officeDocument/2006/relationships/image" Target="../media/image19.wmf"/><Relationship Id="rId7" Type="http://schemas.openxmlformats.org/officeDocument/2006/relationships/oleObject" Target="../embeddings/oleObject11.bin"/><Relationship Id="rId12" Type="http://schemas.openxmlformats.org/officeDocument/2006/relationships/oleObject" Target="../embeddings/oleObject14.bin"/><Relationship Id="rId17" Type="http://schemas.openxmlformats.org/officeDocument/2006/relationships/image" Target="../media/image17.wmf"/><Relationship Id="rId25" Type="http://schemas.openxmlformats.org/officeDocument/2006/relationships/image" Target="../media/image21.wmf"/><Relationship Id="rId2" Type="http://schemas.openxmlformats.org/officeDocument/2006/relationships/slideLayout" Target="../slideLayouts/slideLayout10.xml"/><Relationship Id="rId16" Type="http://schemas.openxmlformats.org/officeDocument/2006/relationships/oleObject" Target="../embeddings/oleObject16.bin"/><Relationship Id="rId20" Type="http://schemas.openxmlformats.org/officeDocument/2006/relationships/oleObject" Target="../embeddings/oleObject18.bin"/><Relationship Id="rId29" Type="http://schemas.openxmlformats.org/officeDocument/2006/relationships/image" Target="../media/image23.wmf"/><Relationship Id="rId1" Type="http://schemas.openxmlformats.org/officeDocument/2006/relationships/vmlDrawing" Target="../drawings/vmlDrawing4.vml"/><Relationship Id="rId6" Type="http://schemas.openxmlformats.org/officeDocument/2006/relationships/image" Target="../media/image24.wmf"/><Relationship Id="rId11" Type="http://schemas.openxmlformats.org/officeDocument/2006/relationships/image" Target="../media/image14.wmf"/><Relationship Id="rId24" Type="http://schemas.openxmlformats.org/officeDocument/2006/relationships/oleObject" Target="../embeddings/oleObject20.bin"/><Relationship Id="rId5" Type="http://schemas.openxmlformats.org/officeDocument/2006/relationships/image" Target="../media/image8.wmf"/><Relationship Id="rId15" Type="http://schemas.openxmlformats.org/officeDocument/2006/relationships/image" Target="../media/image16.wmf"/><Relationship Id="rId23" Type="http://schemas.openxmlformats.org/officeDocument/2006/relationships/image" Target="../media/image20.wmf"/><Relationship Id="rId28" Type="http://schemas.openxmlformats.org/officeDocument/2006/relationships/oleObject" Target="../embeddings/oleObject22.bin"/><Relationship Id="rId10" Type="http://schemas.openxmlformats.org/officeDocument/2006/relationships/oleObject" Target="../embeddings/oleObject13.bin"/><Relationship Id="rId19" Type="http://schemas.openxmlformats.org/officeDocument/2006/relationships/image" Target="../media/image18.wmf"/><Relationship Id="rId4" Type="http://schemas.openxmlformats.org/officeDocument/2006/relationships/oleObject" Target="../embeddings/oleObject10.bin"/><Relationship Id="rId9" Type="http://schemas.openxmlformats.org/officeDocument/2006/relationships/oleObject" Target="../embeddings/oleObject12.bin"/><Relationship Id="rId14" Type="http://schemas.openxmlformats.org/officeDocument/2006/relationships/oleObject" Target="../embeddings/oleObject15.bin"/><Relationship Id="rId22" Type="http://schemas.openxmlformats.org/officeDocument/2006/relationships/oleObject" Target="../embeddings/oleObject19.bin"/><Relationship Id="rId27" Type="http://schemas.openxmlformats.org/officeDocument/2006/relationships/image" Target="../media/image22.wmf"/></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notesSlide" Target="../notesSlides/notesSlide18.xml"/><Relationship Id="rId7" Type="http://schemas.openxmlformats.org/officeDocument/2006/relationships/image" Target="../media/image27.wmf"/><Relationship Id="rId2" Type="http://schemas.openxmlformats.org/officeDocument/2006/relationships/slideLayout" Target="../slideLayouts/slideLayout10.xml"/><Relationship Id="rId1" Type="http://schemas.openxmlformats.org/officeDocument/2006/relationships/vmlDrawing" Target="../drawings/vmlDrawing5.vml"/><Relationship Id="rId6" Type="http://schemas.openxmlformats.org/officeDocument/2006/relationships/oleObject" Target="../embeddings/oleObject24.bin"/><Relationship Id="rId5" Type="http://schemas.openxmlformats.org/officeDocument/2006/relationships/image" Target="../media/image26.wmf"/><Relationship Id="rId4" Type="http://schemas.openxmlformats.org/officeDocument/2006/relationships/oleObject" Target="../embeddings/oleObject23.bin"/><Relationship Id="rId9" Type="http://schemas.openxmlformats.org/officeDocument/2006/relationships/image" Target="../media/image28.wmf"/></Relationships>
</file>

<file path=ppt/slides/_rels/slide1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0.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106878" y="1353784"/>
            <a:ext cx="12445340" cy="4239493"/>
            <a:chOff x="-106878" y="1353785"/>
            <a:chExt cx="12445340" cy="4096988"/>
          </a:xfrm>
        </p:grpSpPr>
        <p:sp>
          <p:nvSpPr>
            <p:cNvPr id="16" name="矩形 15"/>
            <p:cNvSpPr/>
            <p:nvPr/>
          </p:nvSpPr>
          <p:spPr>
            <a:xfrm>
              <a:off x="-106878" y="1353785"/>
              <a:ext cx="12445340" cy="2107869"/>
            </a:xfrm>
            <a:prstGeom prst="rect">
              <a:avLst/>
            </a:prstGeom>
            <a:solidFill>
              <a:schemeClr val="bg1"/>
            </a:solidFill>
            <a:ln>
              <a:noFill/>
            </a:ln>
            <a:effectLst>
              <a:outerShdw blurRad="50800" dist="38100" dir="13500000" algn="br" rotWithShape="0">
                <a:prstClr val="black">
                  <a:alpha val="40000"/>
                </a:prstClr>
              </a:outerShdw>
            </a:effectLst>
            <a:scene3d>
              <a:camera prst="orthographicFront"/>
              <a:lightRig rig="threePt" dir="t"/>
            </a:scene3d>
            <a:sp3d>
              <a:bevelT w="139700" prst="cross"/>
            </a:sp3d>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21" name="矩形 20"/>
            <p:cNvSpPr/>
            <p:nvPr/>
          </p:nvSpPr>
          <p:spPr>
            <a:xfrm>
              <a:off x="-106878" y="3342904"/>
              <a:ext cx="12445340" cy="2107869"/>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w="139700" prst="cross"/>
            </a:sp3d>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grpSp>
      <p:sp>
        <p:nvSpPr>
          <p:cNvPr id="17" name="等腰三角形 16"/>
          <p:cNvSpPr/>
          <p:nvPr/>
        </p:nvSpPr>
        <p:spPr>
          <a:xfrm flipV="1">
            <a:off x="5551077" y="1353785"/>
            <a:ext cx="588465" cy="327496"/>
          </a:xfrm>
          <a:prstGeom prst="triangle">
            <a:avLst/>
          </a:prstGeom>
          <a:solidFill>
            <a:schemeClr val="accent3">
              <a:lumMod val="50000"/>
            </a:schemeClr>
          </a:solidFill>
          <a:ln>
            <a:no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23" name="TextBox 22"/>
          <p:cNvSpPr txBox="1"/>
          <p:nvPr/>
        </p:nvSpPr>
        <p:spPr>
          <a:xfrm>
            <a:off x="2582880" y="2002425"/>
            <a:ext cx="6706263" cy="1200329"/>
          </a:xfrm>
          <a:prstGeom prst="rect">
            <a:avLst/>
          </a:prstGeom>
          <a:noFill/>
        </p:spPr>
        <p:txBody>
          <a:bodyPr wrap="square" rtlCol="0" anchor="ctr">
            <a:spAutoFit/>
          </a:bodyPr>
          <a:lstStyle/>
          <a:p>
            <a:pPr algn="ctr"/>
            <a:r>
              <a:rPr lang="zh-CN" altLang="en-US" sz="3600" dirty="0" smtClean="0">
                <a:solidFill>
                  <a:schemeClr val="accent3">
                    <a:lumMod val="50000"/>
                  </a:schemeClr>
                </a:solidFill>
                <a:latin typeface="微软雅黑" pitchFamily="34" charset="-122"/>
                <a:ea typeface="微软雅黑" pitchFamily="34" charset="-122"/>
              </a:rPr>
              <a:t>城市商业银行跨区域经营</a:t>
            </a:r>
            <a:r>
              <a:rPr lang="zh-CN" altLang="en-US" sz="3600" dirty="0" smtClean="0">
                <a:solidFill>
                  <a:schemeClr val="accent3">
                    <a:lumMod val="50000"/>
                  </a:schemeClr>
                </a:solidFill>
                <a:latin typeface="Times New Roman" panose="02020603050405020304" pitchFamily="18" charset="0"/>
                <a:ea typeface="微软雅黑" pitchFamily="34" charset="-122"/>
                <a:cs typeface="Times New Roman" panose="02020603050405020304" pitchFamily="18" charset="0"/>
              </a:rPr>
              <a:t>：</a:t>
            </a:r>
            <a:endParaRPr lang="en-US" altLang="zh-CN" sz="3600" dirty="0" smtClean="0">
              <a:solidFill>
                <a:schemeClr val="accent3">
                  <a:lumMod val="50000"/>
                </a:schemeClr>
              </a:solidFill>
              <a:latin typeface="Times New Roman" panose="02020603050405020304" pitchFamily="18" charset="0"/>
              <a:ea typeface="微软雅黑" pitchFamily="34" charset="-122"/>
              <a:cs typeface="Times New Roman" panose="02020603050405020304" pitchFamily="18" charset="0"/>
            </a:endParaRPr>
          </a:p>
          <a:p>
            <a:r>
              <a:rPr lang="zh-CN" altLang="en-US" sz="3600" dirty="0" smtClean="0">
                <a:solidFill>
                  <a:schemeClr val="accent3">
                    <a:lumMod val="50000"/>
                  </a:schemeClr>
                </a:solidFill>
                <a:latin typeface="微软雅黑" pitchFamily="34" charset="-122"/>
                <a:ea typeface="微软雅黑" pitchFamily="34" charset="-122"/>
              </a:rPr>
              <a:t>信贷扩张、风险水平及银行绩效</a:t>
            </a:r>
          </a:p>
        </p:txBody>
      </p:sp>
      <p:sp>
        <p:nvSpPr>
          <p:cNvPr id="4" name="矩形 3"/>
          <p:cNvSpPr/>
          <p:nvPr/>
        </p:nvSpPr>
        <p:spPr>
          <a:xfrm>
            <a:off x="3194465" y="4088482"/>
            <a:ext cx="5391398" cy="415231"/>
          </a:xfrm>
          <a:prstGeom prst="rect">
            <a:avLst/>
          </a:prstGeom>
          <a:solidFill>
            <a:schemeClr val="accent3">
              <a:lumMod val="50000"/>
            </a:schemeClr>
          </a:solidFill>
          <a:ln>
            <a:solidFill>
              <a:srgbClr val="568D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TextBox 2"/>
          <p:cNvSpPr txBox="1"/>
          <p:nvPr/>
        </p:nvSpPr>
        <p:spPr>
          <a:xfrm>
            <a:off x="3384468" y="4088482"/>
            <a:ext cx="1638795" cy="369332"/>
          </a:xfrm>
          <a:prstGeom prst="rect">
            <a:avLst/>
          </a:prstGeom>
          <a:noFill/>
        </p:spPr>
        <p:txBody>
          <a:bodyPr wrap="square" rtlCol="0">
            <a:spAutoFit/>
          </a:bodyPr>
          <a:lstStyle/>
          <a:p>
            <a:endParaRPr lang="zh-CN" altLang="en-US" dirty="0">
              <a:solidFill>
                <a:schemeClr val="bg1"/>
              </a:solidFill>
              <a:latin typeface="微软雅黑" pitchFamily="34" charset="-122"/>
              <a:ea typeface="微软雅黑" pitchFamily="34" charset="-122"/>
            </a:endParaRPr>
          </a:p>
        </p:txBody>
      </p:sp>
      <p:sp>
        <p:nvSpPr>
          <p:cNvPr id="26" name="TextBox 25"/>
          <p:cNvSpPr txBox="1"/>
          <p:nvPr/>
        </p:nvSpPr>
        <p:spPr>
          <a:xfrm>
            <a:off x="5225143" y="4088482"/>
            <a:ext cx="1852553" cy="369332"/>
          </a:xfrm>
          <a:prstGeom prst="rect">
            <a:avLst/>
          </a:prstGeom>
          <a:noFill/>
        </p:spPr>
        <p:txBody>
          <a:bodyPr wrap="square" rtlCol="0">
            <a:spAutoFit/>
          </a:bodyPr>
          <a:lstStyle/>
          <a:p>
            <a:r>
              <a:rPr lang="zh-CN" altLang="en-US" dirty="0">
                <a:solidFill>
                  <a:schemeClr val="bg1"/>
                </a:solidFill>
                <a:latin typeface="微软雅黑" pitchFamily="34" charset="-122"/>
                <a:ea typeface="微软雅黑" pitchFamily="34" charset="-122"/>
              </a:rPr>
              <a:t>汇报人</a:t>
            </a:r>
            <a:r>
              <a:rPr lang="zh-CN" altLang="en-US" dirty="0" smtClean="0">
                <a:solidFill>
                  <a:schemeClr val="bg1"/>
                </a:solidFill>
                <a:latin typeface="微软雅黑" pitchFamily="34" charset="-122"/>
                <a:ea typeface="微软雅黑" pitchFamily="34" charset="-122"/>
              </a:rPr>
              <a:t>：李姝妍</a:t>
            </a:r>
            <a:endParaRPr lang="zh-CN" altLang="en-US" dirty="0">
              <a:solidFill>
                <a:schemeClr val="bg1"/>
              </a:solidFill>
              <a:latin typeface="微软雅黑" pitchFamily="34" charset="-122"/>
              <a:ea typeface="微软雅黑" pitchFamily="34" charset="-122"/>
            </a:endParaRPr>
          </a:p>
        </p:txBody>
      </p:sp>
    </p:spTree>
    <p:extLst>
      <p:ext uri="{BB962C8B-B14F-4D97-AF65-F5344CB8AC3E}">
        <p14:creationId xmlns:p14="http://schemas.microsoft.com/office/powerpoint/2010/main" val="1958013487"/>
      </p:ext>
    </p:extLst>
  </p:cSld>
  <p:clrMapOvr>
    <a:masterClrMapping/>
  </p:clrMapOvr>
  <mc:AlternateContent xmlns:mc="http://schemas.openxmlformats.org/markup-compatibility/2006" xmlns:p14="http://schemas.microsoft.com/office/powerpoint/2010/main">
    <mc:Choice Requires="p14">
      <p:transition p14:dur="0" advClick="0" advTm="7000"/>
    </mc:Choice>
    <mc:Fallback xmlns="">
      <p:transition advClick="0" advTm="7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2161" y="435425"/>
            <a:ext cx="3059064" cy="646331"/>
          </a:xfrm>
          <a:prstGeom prst="rect">
            <a:avLst/>
          </a:prstGeom>
          <a:noFill/>
        </p:spPr>
        <p:txBody>
          <a:bodyPr wrap="square" rtlCol="0">
            <a:spAutoFit/>
          </a:bodyPr>
          <a:lstStyle/>
          <a:p>
            <a:r>
              <a:rPr lang="zh-CN" altLang="en-US" sz="3600" dirty="0">
                <a:latin typeface="+mj-ea"/>
                <a:ea typeface="+mj-ea"/>
              </a:rPr>
              <a:t>回归结果</a:t>
            </a: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4150" y="435425"/>
            <a:ext cx="7268707" cy="62891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609917"/>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椭圆 18"/>
          <p:cNvSpPr/>
          <p:nvPr/>
        </p:nvSpPr>
        <p:spPr bwMode="auto">
          <a:xfrm>
            <a:off x="1479875" y="1625885"/>
            <a:ext cx="3333078" cy="3410576"/>
          </a:xfrm>
          <a:prstGeom prst="ellipse">
            <a:avLst/>
          </a:prstGeom>
          <a:noFill/>
          <a:ln w="25400" cap="flat" cmpd="sng" algn="ctr">
            <a:solidFill>
              <a:srgbClr val="568D11"/>
            </a:solidFill>
            <a:prstDash val="solid"/>
          </a:ln>
          <a:effectLst/>
        </p:spPr>
        <p:txBody>
          <a:bodyPr lIns="75520" tIns="37760" rIns="75520" bIns="37760" anchor="ctr"/>
          <a:lstStyle/>
          <a:p>
            <a:pPr algn="ctr">
              <a:defRPr/>
            </a:pPr>
            <a:endParaRPr lang="zh-CN" altLang="en-US" kern="0" dirty="0">
              <a:solidFill>
                <a:sysClr val="window" lastClr="FFFFFF"/>
              </a:solidFill>
              <a:latin typeface="Calibri"/>
              <a:ea typeface="微软雅黑" pitchFamily="34" charset="-122"/>
            </a:endParaRPr>
          </a:p>
        </p:txBody>
      </p:sp>
      <p:cxnSp>
        <p:nvCxnSpPr>
          <p:cNvPr id="23" name="直接连接符 22"/>
          <p:cNvCxnSpPr>
            <a:cxnSpLocks noChangeShapeType="1"/>
          </p:cNvCxnSpPr>
          <p:nvPr/>
        </p:nvCxnSpPr>
        <p:spPr bwMode="auto">
          <a:xfrm flipH="1" flipV="1">
            <a:off x="3547795" y="3676817"/>
            <a:ext cx="471012" cy="128896"/>
          </a:xfrm>
          <a:prstGeom prst="line">
            <a:avLst/>
          </a:prstGeom>
          <a:noFill/>
          <a:ln w="28575" algn="ctr">
            <a:solidFill>
              <a:srgbClr val="568D11"/>
            </a:solidFill>
            <a:round/>
            <a:headEnd type="none" w="med" len="med"/>
            <a:tailEnd type="arrow" w="med" len="med"/>
          </a:ln>
        </p:spPr>
      </p:cxnSp>
      <p:cxnSp>
        <p:nvCxnSpPr>
          <p:cNvPr id="24" name="直接连接符 23"/>
          <p:cNvCxnSpPr>
            <a:cxnSpLocks noChangeShapeType="1"/>
          </p:cNvCxnSpPr>
          <p:nvPr/>
        </p:nvCxnSpPr>
        <p:spPr bwMode="auto">
          <a:xfrm flipH="1">
            <a:off x="3426553" y="2915145"/>
            <a:ext cx="488344" cy="0"/>
          </a:xfrm>
          <a:prstGeom prst="line">
            <a:avLst/>
          </a:prstGeom>
          <a:noFill/>
          <a:ln w="28575" algn="ctr">
            <a:solidFill>
              <a:srgbClr val="568D11"/>
            </a:solidFill>
            <a:round/>
            <a:headEnd type="none" w="med" len="med"/>
            <a:tailEnd type="arrow" w="med" len="med"/>
          </a:ln>
        </p:spPr>
      </p:cxnSp>
      <p:cxnSp>
        <p:nvCxnSpPr>
          <p:cNvPr id="25" name="直接连接符 24"/>
          <p:cNvCxnSpPr>
            <a:cxnSpLocks noChangeShapeType="1"/>
          </p:cNvCxnSpPr>
          <p:nvPr/>
        </p:nvCxnSpPr>
        <p:spPr bwMode="auto">
          <a:xfrm flipH="1">
            <a:off x="2953962" y="2240392"/>
            <a:ext cx="472591" cy="221150"/>
          </a:xfrm>
          <a:prstGeom prst="line">
            <a:avLst/>
          </a:prstGeom>
          <a:noFill/>
          <a:ln w="28575" algn="ctr">
            <a:solidFill>
              <a:srgbClr val="568D11"/>
            </a:solidFill>
            <a:round/>
            <a:headEnd type="none" w="med" len="med"/>
            <a:tailEnd type="arrow" w="med" len="med"/>
          </a:ln>
        </p:spPr>
      </p:cxnSp>
      <p:grpSp>
        <p:nvGrpSpPr>
          <p:cNvPr id="26" name="组合 25"/>
          <p:cNvGrpSpPr/>
          <p:nvPr/>
        </p:nvGrpSpPr>
        <p:grpSpPr>
          <a:xfrm>
            <a:off x="1289895" y="2350967"/>
            <a:ext cx="1740709" cy="1735184"/>
            <a:chOff x="5014912" y="2584450"/>
            <a:chExt cx="2105025" cy="2105025"/>
          </a:xfrm>
        </p:grpSpPr>
        <p:sp>
          <p:nvSpPr>
            <p:cNvPr id="27" name="Oval 19"/>
            <p:cNvSpPr>
              <a:spLocks noChangeArrowheads="1"/>
            </p:cNvSpPr>
            <p:nvPr/>
          </p:nvSpPr>
          <p:spPr bwMode="auto">
            <a:xfrm>
              <a:off x="5014912" y="2584450"/>
              <a:ext cx="2105025" cy="2105025"/>
            </a:xfrm>
            <a:prstGeom prst="ellipse">
              <a:avLst/>
            </a:prstGeom>
            <a:solidFill>
              <a:srgbClr val="568D11"/>
            </a:solidFill>
            <a:ln w="3175" cap="flat" cmpd="sng" algn="ctr">
              <a:noFill/>
              <a:prstDash val="solid"/>
            </a:ln>
            <a:effectLst/>
          </p:spPr>
          <p:txBody>
            <a:bodyPr anchor="ctr"/>
            <a:lstStyle/>
            <a:p>
              <a:pPr algn="ctr">
                <a:lnSpc>
                  <a:spcPct val="120000"/>
                </a:lnSpc>
                <a:defRPr/>
              </a:pPr>
              <a:endParaRPr lang="zh-CN" altLang="en-US" sz="900" kern="0" dirty="0">
                <a:solidFill>
                  <a:srgbClr val="4D4D4D"/>
                </a:solidFill>
                <a:latin typeface="微软雅黑" pitchFamily="34" charset="-122"/>
                <a:ea typeface="微软雅黑" pitchFamily="34" charset="-122"/>
              </a:endParaRPr>
            </a:p>
          </p:txBody>
        </p:sp>
        <p:sp>
          <p:nvSpPr>
            <p:cNvPr id="28" name="Oval 19"/>
            <p:cNvSpPr>
              <a:spLocks noChangeArrowheads="1"/>
            </p:cNvSpPr>
            <p:nvPr/>
          </p:nvSpPr>
          <p:spPr bwMode="auto">
            <a:xfrm>
              <a:off x="5497512" y="3066331"/>
              <a:ext cx="1139825" cy="1139825"/>
            </a:xfrm>
            <a:prstGeom prst="ellipse">
              <a:avLst/>
            </a:prstGeom>
            <a:solidFill>
              <a:schemeClr val="bg1"/>
            </a:solidFill>
            <a:ln w="3175" cap="flat" cmpd="sng" algn="ctr">
              <a:solidFill>
                <a:srgbClr val="D7D7D7"/>
              </a:solidFill>
              <a:prstDash val="solid"/>
            </a:ln>
            <a:effectLst/>
          </p:spPr>
          <p:txBody>
            <a:bodyPr anchor="ctr"/>
            <a:lstStyle/>
            <a:p>
              <a:pPr algn="ctr">
                <a:defRPr/>
              </a:pPr>
              <a:r>
                <a:rPr lang="zh-CN" altLang="en-US" kern="0" dirty="0" smtClean="0">
                  <a:solidFill>
                    <a:srgbClr val="4D4D4D"/>
                  </a:solidFill>
                  <a:latin typeface="Impact" pitchFamily="34" charset="0"/>
                  <a:ea typeface="微软雅黑" pitchFamily="34" charset="-122"/>
                </a:rPr>
                <a:t>跨</a:t>
              </a:r>
              <a:endParaRPr lang="en-US" altLang="zh-CN" kern="0" dirty="0" smtClean="0">
                <a:solidFill>
                  <a:srgbClr val="4D4D4D"/>
                </a:solidFill>
                <a:latin typeface="Impact" pitchFamily="34" charset="0"/>
                <a:ea typeface="微软雅黑" pitchFamily="34" charset="-122"/>
              </a:endParaRPr>
            </a:p>
            <a:p>
              <a:pPr algn="ctr">
                <a:defRPr/>
              </a:pPr>
              <a:r>
                <a:rPr lang="zh-CN" altLang="en-US" kern="0" dirty="0" smtClean="0">
                  <a:solidFill>
                    <a:srgbClr val="4D4D4D"/>
                  </a:solidFill>
                  <a:latin typeface="Impact" pitchFamily="34" charset="0"/>
                  <a:ea typeface="微软雅黑" pitchFamily="34" charset="-122"/>
                </a:rPr>
                <a:t>区域</a:t>
              </a:r>
              <a:endParaRPr lang="en-US" altLang="zh-CN" kern="0" dirty="0" smtClean="0">
                <a:solidFill>
                  <a:srgbClr val="4D4D4D"/>
                </a:solidFill>
                <a:latin typeface="Impact" pitchFamily="34" charset="0"/>
                <a:ea typeface="微软雅黑" pitchFamily="34" charset="-122"/>
              </a:endParaRPr>
            </a:p>
            <a:p>
              <a:pPr algn="ctr">
                <a:defRPr/>
              </a:pPr>
              <a:r>
                <a:rPr lang="zh-CN" altLang="en-US" kern="0" dirty="0" smtClean="0">
                  <a:solidFill>
                    <a:srgbClr val="4D4D4D"/>
                  </a:solidFill>
                  <a:latin typeface="Impact" pitchFamily="34" charset="0"/>
                  <a:ea typeface="微软雅黑" pitchFamily="34" charset="-122"/>
                </a:rPr>
                <a:t>经营</a:t>
              </a:r>
              <a:endParaRPr lang="zh-CN" altLang="en-US" kern="0" dirty="0">
                <a:solidFill>
                  <a:srgbClr val="4D4D4D"/>
                </a:solidFill>
                <a:latin typeface="Impact" pitchFamily="34" charset="0"/>
                <a:ea typeface="微软雅黑" pitchFamily="34" charset="-122"/>
              </a:endParaRPr>
            </a:p>
          </p:txBody>
        </p:sp>
      </p:grpSp>
      <p:sp>
        <p:nvSpPr>
          <p:cNvPr id="30" name="Oval 19"/>
          <p:cNvSpPr>
            <a:spLocks noChangeArrowheads="1"/>
          </p:cNvSpPr>
          <p:nvPr/>
        </p:nvSpPr>
        <p:spPr bwMode="auto">
          <a:xfrm>
            <a:off x="3489566" y="1589372"/>
            <a:ext cx="820470" cy="819174"/>
          </a:xfrm>
          <a:prstGeom prst="ellipse">
            <a:avLst/>
          </a:prstGeom>
          <a:solidFill>
            <a:srgbClr val="568D11"/>
          </a:solidFill>
          <a:ln w="9525">
            <a:noFill/>
            <a:round/>
            <a:headEnd/>
            <a:tailEnd/>
          </a:ln>
          <a:effectLst/>
        </p:spPr>
        <p:txBody>
          <a:bodyPr lIns="75520" tIns="37760" rIns="75520" bIns="37760" anchor="ctr"/>
          <a:lstStyle/>
          <a:p>
            <a:pPr algn="ctr">
              <a:lnSpc>
                <a:spcPct val="120000"/>
              </a:lnSpc>
              <a:defRPr/>
            </a:pPr>
            <a:r>
              <a:rPr lang="zh-CN" altLang="en-US" sz="1600" kern="0" dirty="0">
                <a:solidFill>
                  <a:schemeClr val="bg1"/>
                </a:solidFill>
                <a:latin typeface="Arial" pitchFamily="34" charset="0"/>
                <a:ea typeface="微软雅黑" pitchFamily="34" charset="-122"/>
              </a:rPr>
              <a:t>资产</a:t>
            </a:r>
          </a:p>
        </p:txBody>
      </p:sp>
      <p:sp>
        <p:nvSpPr>
          <p:cNvPr id="31" name="Oval 19"/>
          <p:cNvSpPr>
            <a:spLocks noChangeArrowheads="1"/>
          </p:cNvSpPr>
          <p:nvPr/>
        </p:nvSpPr>
        <p:spPr bwMode="auto">
          <a:xfrm>
            <a:off x="4223394" y="2487993"/>
            <a:ext cx="821783" cy="819174"/>
          </a:xfrm>
          <a:prstGeom prst="ellipse">
            <a:avLst/>
          </a:prstGeom>
          <a:solidFill>
            <a:srgbClr val="568D11"/>
          </a:solidFill>
          <a:ln w="9525">
            <a:noFill/>
            <a:round/>
            <a:headEnd/>
            <a:tailEnd/>
          </a:ln>
          <a:effectLst/>
        </p:spPr>
        <p:txBody>
          <a:bodyPr lIns="75520" tIns="37760" rIns="75520" bIns="37760" anchor="ctr"/>
          <a:lstStyle/>
          <a:p>
            <a:pPr algn="ctr">
              <a:lnSpc>
                <a:spcPct val="120000"/>
              </a:lnSpc>
              <a:defRPr/>
            </a:pPr>
            <a:r>
              <a:rPr lang="zh-CN" altLang="en-US" sz="1600" kern="0" dirty="0" smtClean="0">
                <a:solidFill>
                  <a:schemeClr val="bg1"/>
                </a:solidFill>
                <a:latin typeface="Arial" pitchFamily="34" charset="0"/>
                <a:ea typeface="微软雅黑" pitchFamily="34" charset="-122"/>
              </a:rPr>
              <a:t>盈利能力</a:t>
            </a:r>
            <a:endParaRPr lang="zh-CN" altLang="en-US" sz="1600" kern="0" dirty="0">
              <a:solidFill>
                <a:schemeClr val="bg1"/>
              </a:solidFill>
              <a:latin typeface="Arial" pitchFamily="34" charset="0"/>
              <a:ea typeface="微软雅黑" pitchFamily="34" charset="-122"/>
            </a:endParaRPr>
          </a:p>
        </p:txBody>
      </p:sp>
      <p:sp>
        <p:nvSpPr>
          <p:cNvPr id="32" name="Oval 19"/>
          <p:cNvSpPr>
            <a:spLocks noChangeArrowheads="1"/>
          </p:cNvSpPr>
          <p:nvPr/>
        </p:nvSpPr>
        <p:spPr bwMode="auto">
          <a:xfrm>
            <a:off x="4223394" y="3579227"/>
            <a:ext cx="821783" cy="819174"/>
          </a:xfrm>
          <a:prstGeom prst="ellipse">
            <a:avLst/>
          </a:prstGeom>
          <a:solidFill>
            <a:srgbClr val="568D11"/>
          </a:solidFill>
          <a:ln w="9525">
            <a:noFill/>
            <a:round/>
            <a:headEnd/>
            <a:tailEnd/>
          </a:ln>
          <a:effectLst/>
        </p:spPr>
        <p:txBody>
          <a:bodyPr lIns="75520" tIns="37760" rIns="75520" bIns="37760" anchor="ctr"/>
          <a:lstStyle/>
          <a:p>
            <a:pPr algn="ctr">
              <a:lnSpc>
                <a:spcPct val="120000"/>
              </a:lnSpc>
              <a:defRPr/>
            </a:pPr>
            <a:r>
              <a:rPr lang="zh-CN" altLang="en-US" sz="1600" kern="0" dirty="0">
                <a:solidFill>
                  <a:schemeClr val="bg1"/>
                </a:solidFill>
                <a:latin typeface="Arial" pitchFamily="34" charset="0"/>
                <a:ea typeface="微软雅黑" pitchFamily="34" charset="-122"/>
              </a:rPr>
              <a:t>资本水平</a:t>
            </a:r>
          </a:p>
        </p:txBody>
      </p:sp>
      <p:sp>
        <p:nvSpPr>
          <p:cNvPr id="36" name="TextBox 35"/>
          <p:cNvSpPr txBox="1"/>
          <p:nvPr/>
        </p:nvSpPr>
        <p:spPr>
          <a:xfrm>
            <a:off x="4406119" y="1202411"/>
            <a:ext cx="5013667" cy="796455"/>
          </a:xfrm>
          <a:prstGeom prst="rect">
            <a:avLst/>
          </a:prstGeom>
          <a:noFill/>
        </p:spPr>
        <p:txBody>
          <a:bodyPr wrap="square" lIns="75520" tIns="37760" rIns="75520" bIns="37760" rtlCol="0">
            <a:spAutoFit/>
          </a:bodyPr>
          <a:lstStyle/>
          <a:p>
            <a:pPr>
              <a:lnSpc>
                <a:spcPct val="130000"/>
              </a:lnSpc>
            </a:pPr>
            <a:r>
              <a:rPr lang="zh-CN" altLang="en-US" dirty="0" smtClean="0">
                <a:solidFill>
                  <a:sysClr val="windowText" lastClr="000000"/>
                </a:solidFill>
                <a:latin typeface="+mn-ea"/>
              </a:rPr>
              <a:t>资产总量较大的城商行。</a:t>
            </a:r>
            <a:endParaRPr lang="en-US" altLang="zh-CN" dirty="0" smtClean="0">
              <a:solidFill>
                <a:sysClr val="windowText" lastClr="000000"/>
              </a:solidFill>
              <a:latin typeface="+mn-ea"/>
            </a:endParaRPr>
          </a:p>
          <a:p>
            <a:pPr>
              <a:lnSpc>
                <a:spcPct val="130000"/>
              </a:lnSpc>
            </a:pPr>
            <a:r>
              <a:rPr lang="zh-CN" altLang="en-US" dirty="0">
                <a:solidFill>
                  <a:sysClr val="windowText" lastClr="000000"/>
                </a:solidFill>
                <a:latin typeface="+mn-ea"/>
              </a:rPr>
              <a:t>大</a:t>
            </a:r>
            <a:r>
              <a:rPr lang="zh-CN" altLang="en-US" dirty="0" smtClean="0">
                <a:solidFill>
                  <a:sysClr val="windowText" lastClr="000000"/>
                </a:solidFill>
                <a:latin typeface="+mn-ea"/>
              </a:rPr>
              <a:t>银行申请更易获批，动机更强。</a:t>
            </a:r>
            <a:endParaRPr lang="zh-CN" altLang="en-US" dirty="0">
              <a:solidFill>
                <a:sysClr val="windowText" lastClr="000000"/>
              </a:solidFill>
              <a:latin typeface="+mn-ea"/>
            </a:endParaRPr>
          </a:p>
        </p:txBody>
      </p:sp>
      <p:sp>
        <p:nvSpPr>
          <p:cNvPr id="38" name="TextBox 37"/>
          <p:cNvSpPr txBox="1"/>
          <p:nvPr/>
        </p:nvSpPr>
        <p:spPr>
          <a:xfrm>
            <a:off x="5152030" y="2535686"/>
            <a:ext cx="4166144" cy="436356"/>
          </a:xfrm>
          <a:prstGeom prst="rect">
            <a:avLst/>
          </a:prstGeom>
          <a:noFill/>
        </p:spPr>
        <p:txBody>
          <a:bodyPr wrap="square" lIns="75520" tIns="37760" rIns="75520" bIns="37760" rtlCol="0">
            <a:spAutoFit/>
          </a:bodyPr>
          <a:lstStyle/>
          <a:p>
            <a:pPr>
              <a:lnSpc>
                <a:spcPct val="130000"/>
              </a:lnSpc>
            </a:pPr>
            <a:r>
              <a:rPr lang="zh-CN" altLang="en-US" dirty="0" smtClean="0">
                <a:solidFill>
                  <a:sysClr val="windowText" lastClr="000000"/>
                </a:solidFill>
                <a:latin typeface="+mn-ea"/>
              </a:rPr>
              <a:t>盈利能力强，资产质量好的城商行。</a:t>
            </a:r>
            <a:endParaRPr lang="zh-CN" altLang="en-US" dirty="0">
              <a:solidFill>
                <a:sysClr val="windowText" lastClr="000000"/>
              </a:solidFill>
              <a:latin typeface="+mn-ea"/>
            </a:endParaRPr>
          </a:p>
        </p:txBody>
      </p:sp>
      <p:sp>
        <p:nvSpPr>
          <p:cNvPr id="39" name="TextBox 38"/>
          <p:cNvSpPr txBox="1"/>
          <p:nvPr/>
        </p:nvSpPr>
        <p:spPr>
          <a:xfrm>
            <a:off x="5106163" y="3689466"/>
            <a:ext cx="5039320" cy="796455"/>
          </a:xfrm>
          <a:prstGeom prst="rect">
            <a:avLst/>
          </a:prstGeom>
          <a:noFill/>
        </p:spPr>
        <p:txBody>
          <a:bodyPr wrap="square" lIns="75520" tIns="37760" rIns="75520" bIns="37760" rtlCol="0">
            <a:spAutoFit/>
          </a:bodyPr>
          <a:lstStyle/>
          <a:p>
            <a:pPr>
              <a:lnSpc>
                <a:spcPct val="130000"/>
              </a:lnSpc>
            </a:pPr>
            <a:r>
              <a:rPr lang="zh-CN" altLang="en-US" dirty="0" smtClean="0">
                <a:solidFill>
                  <a:sysClr val="windowText" lastClr="000000"/>
                </a:solidFill>
                <a:latin typeface="+mn-ea"/>
              </a:rPr>
              <a:t>银行上一期的股东权益占比、资本充足率越高，本期进行跨区域经营的概率也越高。</a:t>
            </a:r>
            <a:endParaRPr lang="zh-CN" altLang="en-US" dirty="0">
              <a:solidFill>
                <a:sysClr val="windowText" lastClr="000000"/>
              </a:solidFill>
              <a:latin typeface="+mn-ea"/>
            </a:endParaRPr>
          </a:p>
        </p:txBody>
      </p:sp>
      <p:sp>
        <p:nvSpPr>
          <p:cNvPr id="4" name="TextBox 3"/>
          <p:cNvSpPr txBox="1"/>
          <p:nvPr/>
        </p:nvSpPr>
        <p:spPr>
          <a:xfrm>
            <a:off x="638623" y="435425"/>
            <a:ext cx="2090057" cy="646331"/>
          </a:xfrm>
          <a:prstGeom prst="rect">
            <a:avLst/>
          </a:prstGeom>
          <a:noFill/>
        </p:spPr>
        <p:txBody>
          <a:bodyPr wrap="square" rtlCol="0">
            <a:spAutoFit/>
          </a:bodyPr>
          <a:lstStyle/>
          <a:p>
            <a:r>
              <a:rPr lang="zh-CN" altLang="en-US" sz="3600" dirty="0" smtClean="0"/>
              <a:t>回归结果</a:t>
            </a:r>
            <a:endParaRPr lang="zh-CN" altLang="en-US" sz="3600" dirty="0"/>
          </a:p>
        </p:txBody>
      </p:sp>
      <p:cxnSp>
        <p:nvCxnSpPr>
          <p:cNvPr id="42" name="直接连接符 41"/>
          <p:cNvCxnSpPr>
            <a:cxnSpLocks noChangeShapeType="1"/>
          </p:cNvCxnSpPr>
          <p:nvPr/>
        </p:nvCxnSpPr>
        <p:spPr bwMode="auto">
          <a:xfrm flipH="1" flipV="1">
            <a:off x="3108492" y="4067602"/>
            <a:ext cx="439303" cy="330799"/>
          </a:xfrm>
          <a:prstGeom prst="line">
            <a:avLst/>
          </a:prstGeom>
          <a:noFill/>
          <a:ln w="28575" algn="ctr">
            <a:solidFill>
              <a:srgbClr val="568D11"/>
            </a:solidFill>
            <a:round/>
            <a:headEnd type="none" w="med" len="med"/>
            <a:tailEnd type="arrow" w="med" len="med"/>
          </a:ln>
        </p:spPr>
      </p:cxnSp>
      <p:sp>
        <p:nvSpPr>
          <p:cNvPr id="43" name="Oval 19"/>
          <p:cNvSpPr>
            <a:spLocks noChangeArrowheads="1"/>
          </p:cNvSpPr>
          <p:nvPr/>
        </p:nvSpPr>
        <p:spPr bwMode="auto">
          <a:xfrm>
            <a:off x="3489566" y="4552257"/>
            <a:ext cx="821783" cy="819174"/>
          </a:xfrm>
          <a:prstGeom prst="ellipse">
            <a:avLst/>
          </a:prstGeom>
          <a:solidFill>
            <a:srgbClr val="568D11"/>
          </a:solidFill>
          <a:ln w="9525">
            <a:noFill/>
            <a:round/>
            <a:headEnd/>
            <a:tailEnd/>
          </a:ln>
          <a:effectLst/>
        </p:spPr>
        <p:txBody>
          <a:bodyPr lIns="75520" tIns="37760" rIns="75520" bIns="37760" anchor="ctr"/>
          <a:lstStyle/>
          <a:p>
            <a:pPr algn="ctr">
              <a:lnSpc>
                <a:spcPct val="120000"/>
              </a:lnSpc>
              <a:defRPr/>
            </a:pPr>
            <a:r>
              <a:rPr lang="zh-CN" altLang="en-US" sz="1600" kern="0" dirty="0">
                <a:solidFill>
                  <a:schemeClr val="bg1"/>
                </a:solidFill>
                <a:latin typeface="Arial" pitchFamily="34" charset="0"/>
                <a:ea typeface="微软雅黑" pitchFamily="34" charset="-122"/>
              </a:rPr>
              <a:t>外部环境</a:t>
            </a:r>
          </a:p>
        </p:txBody>
      </p:sp>
      <p:sp>
        <p:nvSpPr>
          <p:cNvPr id="9" name="TextBox 8"/>
          <p:cNvSpPr txBox="1"/>
          <p:nvPr/>
        </p:nvSpPr>
        <p:spPr>
          <a:xfrm>
            <a:off x="4426858" y="4860246"/>
            <a:ext cx="4891329" cy="646331"/>
          </a:xfrm>
          <a:prstGeom prst="rect">
            <a:avLst/>
          </a:prstGeom>
          <a:noFill/>
        </p:spPr>
        <p:txBody>
          <a:bodyPr wrap="square" rtlCol="0">
            <a:spAutoFit/>
          </a:bodyPr>
          <a:lstStyle/>
          <a:p>
            <a:r>
              <a:rPr lang="zh-CN" altLang="en-US" dirty="0" smtClean="0"/>
              <a:t>经济发达地区、市场份额较大的城商行进行跨区域经营的概率高。</a:t>
            </a:r>
            <a:endParaRPr lang="zh-CN" altLang="en-US" dirty="0"/>
          </a:p>
        </p:txBody>
      </p:sp>
    </p:spTree>
    <p:extLst>
      <p:ext uri="{BB962C8B-B14F-4D97-AF65-F5344CB8AC3E}">
        <p14:creationId xmlns:p14="http://schemas.microsoft.com/office/powerpoint/2010/main" val="425227254"/>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7"/>
          <p:cNvGrpSpPr>
            <a:grpSpLocks/>
          </p:cNvGrpSpPr>
          <p:nvPr/>
        </p:nvGrpSpPr>
        <p:grpSpPr bwMode="auto">
          <a:xfrm>
            <a:off x="733588" y="1715290"/>
            <a:ext cx="1127660" cy="1092499"/>
            <a:chOff x="0" y="0"/>
            <a:chExt cx="1273406" cy="1224136"/>
          </a:xfrm>
        </p:grpSpPr>
        <p:sp>
          <p:nvSpPr>
            <p:cNvPr id="25" name="椭圆 19"/>
            <p:cNvSpPr>
              <a:spLocks noChangeArrowheads="1"/>
            </p:cNvSpPr>
            <p:nvPr/>
          </p:nvSpPr>
          <p:spPr bwMode="auto">
            <a:xfrm>
              <a:off x="49270" y="0"/>
              <a:ext cx="1224136" cy="1224136"/>
            </a:xfrm>
            <a:prstGeom prst="ellipse">
              <a:avLst/>
            </a:prstGeom>
            <a:solidFill>
              <a:schemeClr val="bg1"/>
            </a:solidFill>
            <a:ln w="57150" cap="flat" cmpd="sng">
              <a:solidFill>
                <a:srgbClr val="568D1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endParaRPr lang="zh-CN" altLang="zh-CN" sz="2100">
                <a:solidFill>
                  <a:srgbClr val="FFFFFF"/>
                </a:solidFill>
                <a:latin typeface="宋体" pitchFamily="2" charset="-122"/>
                <a:sym typeface="宋体" pitchFamily="2" charset="-122"/>
              </a:endParaRPr>
            </a:p>
          </p:txBody>
        </p:sp>
        <p:sp>
          <p:nvSpPr>
            <p:cNvPr id="26" name="文本框 25"/>
            <p:cNvSpPr>
              <a:spLocks noChangeArrowheads="1"/>
            </p:cNvSpPr>
            <p:nvPr/>
          </p:nvSpPr>
          <p:spPr bwMode="auto">
            <a:xfrm rot="20331793">
              <a:off x="0" y="365642"/>
              <a:ext cx="1263345" cy="4617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r>
                <a:rPr lang="zh-CN" altLang="en-US" sz="2100" dirty="0" smtClean="0"/>
                <a:t>模型</a:t>
              </a:r>
              <a:r>
                <a:rPr lang="en-US" altLang="zh-CN" sz="2100" dirty="0" smtClean="0"/>
                <a:t>2</a:t>
              </a:r>
              <a:endParaRPr lang="zh-CN" altLang="en-US" sz="2100" dirty="0"/>
            </a:p>
          </p:txBody>
        </p:sp>
      </p:grpSp>
      <p:sp>
        <p:nvSpPr>
          <p:cNvPr id="27" name="矩形 21"/>
          <p:cNvSpPr>
            <a:spLocks noChangeArrowheads="1"/>
          </p:cNvSpPr>
          <p:nvPr/>
        </p:nvSpPr>
        <p:spPr bwMode="auto">
          <a:xfrm>
            <a:off x="2021699" y="1711726"/>
            <a:ext cx="39370" cy="1125091"/>
          </a:xfrm>
          <a:prstGeom prst="rect">
            <a:avLst/>
          </a:prstGeom>
          <a:solidFill>
            <a:srgbClr val="568D11"/>
          </a:solidFill>
          <a:ln>
            <a:solidFill>
              <a:srgbClr val="568D11"/>
            </a:solidFill>
          </a:ln>
          <a:effectLst/>
          <a:extLst/>
        </p:spPr>
        <p:txBody>
          <a:bodyPr lIns="81208" tIns="40604" rIns="81208" bIns="40604" anchor="ctr"/>
          <a:lstStyle/>
          <a:p>
            <a:pPr algn="ctr"/>
            <a:endParaRPr lang="zh-CN" altLang="zh-CN">
              <a:solidFill>
                <a:srgbClr val="FFFFFF"/>
              </a:solidFill>
              <a:latin typeface="宋体" pitchFamily="2" charset="-122"/>
              <a:sym typeface="宋体" pitchFamily="2" charset="-122"/>
            </a:endParaRPr>
          </a:p>
        </p:txBody>
      </p:sp>
      <p:sp>
        <p:nvSpPr>
          <p:cNvPr id="2" name="TextBox 1"/>
          <p:cNvSpPr txBox="1"/>
          <p:nvPr/>
        </p:nvSpPr>
        <p:spPr>
          <a:xfrm>
            <a:off x="682161" y="435425"/>
            <a:ext cx="3059064" cy="646331"/>
          </a:xfrm>
          <a:prstGeom prst="rect">
            <a:avLst/>
          </a:prstGeom>
          <a:noFill/>
        </p:spPr>
        <p:txBody>
          <a:bodyPr wrap="square" rtlCol="0">
            <a:spAutoFit/>
          </a:bodyPr>
          <a:lstStyle/>
          <a:p>
            <a:r>
              <a:rPr lang="zh-CN" altLang="en-US" sz="3600" dirty="0" smtClean="0">
                <a:latin typeface="+mj-ea"/>
                <a:ea typeface="+mj-ea"/>
              </a:rPr>
              <a:t>研究设计</a:t>
            </a:r>
            <a:endParaRPr lang="zh-CN" altLang="en-US" sz="3600" dirty="0">
              <a:latin typeface="+mj-ea"/>
              <a:ea typeface="+mj-ea"/>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1044263534"/>
              </p:ext>
            </p:extLst>
          </p:nvPr>
        </p:nvGraphicFramePr>
        <p:xfrm>
          <a:off x="2139122" y="1143976"/>
          <a:ext cx="7774137" cy="2193581"/>
        </p:xfrm>
        <a:graphic>
          <a:graphicData uri="http://schemas.openxmlformats.org/presentationml/2006/ole">
            <mc:AlternateContent xmlns:mc="http://schemas.openxmlformats.org/markup-compatibility/2006">
              <mc:Choice xmlns:v="urn:schemas-microsoft-com:vml" Requires="v">
                <p:oleObj spid="_x0000_s5142" name="Equation" r:id="rId4" imgW="4267080" imgH="1650960" progId="Equation.DSMT4">
                  <p:embed/>
                </p:oleObj>
              </mc:Choice>
              <mc:Fallback>
                <p:oleObj name="Equation" r:id="rId4" imgW="4267080" imgH="1650960" progId="Equation.DSMT4">
                  <p:embed/>
                  <p:pic>
                    <p:nvPicPr>
                      <p:cNvPr id="0" name=""/>
                      <p:cNvPicPr/>
                      <p:nvPr/>
                    </p:nvPicPr>
                    <p:blipFill>
                      <a:blip r:embed="rId5"/>
                      <a:stretch>
                        <a:fillRect/>
                      </a:stretch>
                    </p:blipFill>
                    <p:spPr>
                      <a:xfrm>
                        <a:off x="2139122" y="1143976"/>
                        <a:ext cx="7774137" cy="2193581"/>
                      </a:xfrm>
                      <a:prstGeom prst="rect">
                        <a:avLst/>
                      </a:prstGeom>
                    </p:spPr>
                  </p:pic>
                </p:oleObj>
              </mc:Fallback>
            </mc:AlternateContent>
          </a:graphicData>
        </a:graphic>
      </p:graphicFrame>
      <p:sp>
        <p:nvSpPr>
          <p:cNvPr id="4" name="TextBox 3"/>
          <p:cNvSpPr txBox="1"/>
          <p:nvPr/>
        </p:nvSpPr>
        <p:spPr>
          <a:xfrm>
            <a:off x="777219" y="3425371"/>
            <a:ext cx="10616495" cy="2537874"/>
          </a:xfrm>
          <a:prstGeom prst="rect">
            <a:avLst/>
          </a:prstGeom>
          <a:noFill/>
        </p:spPr>
        <p:txBody>
          <a:bodyPr wrap="square" rtlCol="0">
            <a:spAutoFit/>
          </a:bodyPr>
          <a:lstStyle/>
          <a:p>
            <a:pPr>
              <a:lnSpc>
                <a:spcPct val="150000"/>
              </a:lnSpc>
            </a:pPr>
            <a:r>
              <a:rPr lang="en-US" altLang="zh-CN" dirty="0" smtClean="0"/>
              <a:t>Heckman</a:t>
            </a:r>
            <a:r>
              <a:rPr lang="zh-CN" altLang="en-US" dirty="0" smtClean="0"/>
              <a:t>样本选择模型：</a:t>
            </a:r>
            <a:endParaRPr lang="en-US" altLang="zh-CN" dirty="0" smtClean="0"/>
          </a:p>
          <a:p>
            <a:pPr>
              <a:lnSpc>
                <a:spcPct val="150000"/>
              </a:lnSpc>
            </a:pPr>
            <a:r>
              <a:rPr lang="zh-CN" altLang="en-US" dirty="0" smtClean="0"/>
              <a:t>首先，建立城商行跨区域经营的选择模型，进行</a:t>
            </a:r>
            <a:r>
              <a:rPr lang="en-US" altLang="zh-CN" dirty="0" err="1" smtClean="0"/>
              <a:t>probit</a:t>
            </a:r>
            <a:r>
              <a:rPr lang="zh-CN" altLang="en-US" dirty="0" smtClean="0"/>
              <a:t>回归，对城商行跨区域经营的概率进行估计。</a:t>
            </a:r>
            <a:endParaRPr lang="en-US" altLang="zh-CN" dirty="0" smtClean="0"/>
          </a:p>
          <a:p>
            <a:pPr>
              <a:lnSpc>
                <a:spcPct val="150000"/>
              </a:lnSpc>
            </a:pPr>
            <a:r>
              <a:rPr lang="zh-CN" altLang="en-US" dirty="0" smtClean="0"/>
              <a:t>其次计算米尔斯比率</a:t>
            </a:r>
            <a:r>
              <a:rPr lang="en-US" altLang="zh-CN" dirty="0" smtClean="0"/>
              <a:t>IMR</a:t>
            </a:r>
            <a:r>
              <a:rPr lang="zh-CN" altLang="en-US" dirty="0" smtClean="0"/>
              <a:t>。根据城商行跨区域与否，可将模型分解为实现了跨区域经营与没有跨区域经营两类。</a:t>
            </a:r>
            <a:endParaRPr lang="en-US" altLang="zh-CN" dirty="0" smtClean="0"/>
          </a:p>
          <a:p>
            <a:pPr>
              <a:lnSpc>
                <a:spcPct val="150000"/>
              </a:lnSpc>
            </a:pPr>
            <a:r>
              <a:rPr lang="zh-CN" altLang="en-US" dirty="0" smtClean="0"/>
              <a:t>最后，将米尔斯比率作为一个解释变量，建立回归模型。如果米尔斯比率的系数显著，说明由于行政规定而造成的样本选择偏差是不可忽略的，有必要控制样本选择问题。</a:t>
            </a:r>
            <a:endParaRPr lang="zh-CN" altLang="en-US" dirty="0"/>
          </a:p>
        </p:txBody>
      </p:sp>
    </p:spTree>
    <p:extLst>
      <p:ext uri="{BB962C8B-B14F-4D97-AF65-F5344CB8AC3E}">
        <p14:creationId xmlns:p14="http://schemas.microsoft.com/office/powerpoint/2010/main" val="2425095757"/>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对象 3"/>
          <p:cNvGraphicFramePr>
            <a:graphicFrameLocks noChangeAspect="1"/>
          </p:cNvGraphicFramePr>
          <p:nvPr>
            <p:extLst>
              <p:ext uri="{D42A27DB-BD31-4B8C-83A1-F6EECF244321}">
                <p14:modId xmlns:p14="http://schemas.microsoft.com/office/powerpoint/2010/main" val="263578049"/>
              </p:ext>
            </p:extLst>
          </p:nvPr>
        </p:nvGraphicFramePr>
        <p:xfrm>
          <a:off x="4394200" y="2362200"/>
          <a:ext cx="914400" cy="198438"/>
        </p:xfrm>
        <a:graphic>
          <a:graphicData uri="http://schemas.openxmlformats.org/presentationml/2006/ole">
            <mc:AlternateContent xmlns:mc="http://schemas.openxmlformats.org/markup-compatibility/2006">
              <mc:Choice xmlns:v="urn:schemas-microsoft-com:vml" Requires="v">
                <p:oleObj spid="_x0000_s3371" name="Equation" r:id="rId4" imgW="914400" imgH="198720" progId="Equation.DSMT4">
                  <p:embed/>
                </p:oleObj>
              </mc:Choice>
              <mc:Fallback>
                <p:oleObj name="Equation" r:id="rId4" imgW="914400" imgH="198720" progId="Equation.DSMT4">
                  <p:embed/>
                  <p:pic>
                    <p:nvPicPr>
                      <p:cNvPr id="0" name=""/>
                      <p:cNvPicPr/>
                      <p:nvPr/>
                    </p:nvPicPr>
                    <p:blipFill>
                      <a:blip r:embed="rId5"/>
                      <a:stretch>
                        <a:fillRect/>
                      </a:stretch>
                    </p:blipFill>
                    <p:spPr>
                      <a:xfrm>
                        <a:off x="4394200" y="2362200"/>
                        <a:ext cx="914400" cy="198438"/>
                      </a:xfrm>
                      <a:prstGeom prst="rect">
                        <a:avLst/>
                      </a:prstGeom>
                    </p:spPr>
                  </p:pic>
                </p:oleObj>
              </mc:Fallback>
            </mc:AlternateContent>
          </a:graphicData>
        </a:graphic>
      </p:graphicFrame>
      <p:grpSp>
        <p:nvGrpSpPr>
          <p:cNvPr id="14" name="组合 13"/>
          <p:cNvGrpSpPr/>
          <p:nvPr/>
        </p:nvGrpSpPr>
        <p:grpSpPr>
          <a:xfrm>
            <a:off x="1612901" y="1024582"/>
            <a:ext cx="6691086" cy="2031325"/>
            <a:chOff x="1683659" y="754782"/>
            <a:chExt cx="6691086" cy="2031325"/>
          </a:xfrm>
        </p:grpSpPr>
        <p:sp>
          <p:nvSpPr>
            <p:cNvPr id="3" name="TextBox 2"/>
            <p:cNvSpPr txBox="1"/>
            <p:nvPr/>
          </p:nvSpPr>
          <p:spPr>
            <a:xfrm>
              <a:off x="1683659" y="754782"/>
              <a:ext cx="6691086" cy="2031325"/>
            </a:xfrm>
            <a:prstGeom prst="rect">
              <a:avLst/>
            </a:prstGeom>
            <a:noFill/>
          </p:spPr>
          <p:txBody>
            <a:bodyPr wrap="square" rtlCol="0">
              <a:spAutoFit/>
            </a:bodyPr>
            <a:lstStyle/>
            <a:p>
              <a:pPr>
                <a:lnSpc>
                  <a:spcPct val="150000"/>
                </a:lnSpc>
              </a:pPr>
              <a:r>
                <a:rPr lang="zh-CN" altLang="en-US" dirty="0">
                  <a:latin typeface="+mn-ea"/>
                </a:rPr>
                <a:t>对于一阶自回归模型 </a:t>
              </a:r>
              <a:endParaRPr lang="en-US" altLang="zh-CN" dirty="0" smtClean="0">
                <a:latin typeface="+mn-ea"/>
              </a:endParaRPr>
            </a:p>
            <a:p>
              <a:pPr>
                <a:lnSpc>
                  <a:spcPct val="150000"/>
                </a:lnSpc>
              </a:pPr>
              <a:r>
                <a:rPr lang="zh-CN" altLang="en-US" dirty="0" smtClean="0">
                  <a:latin typeface="+mn-ea"/>
                </a:rPr>
                <a:t>若     与    同期</a:t>
              </a:r>
              <a:r>
                <a:rPr lang="zh-CN" altLang="en-US" dirty="0">
                  <a:latin typeface="+mn-ea"/>
                </a:rPr>
                <a:t>相关，则</a:t>
              </a:r>
              <a:r>
                <a:rPr lang="en-US" altLang="zh-CN" dirty="0">
                  <a:latin typeface="+mn-ea"/>
                </a:rPr>
                <a:t>OLS</a:t>
              </a:r>
              <a:r>
                <a:rPr lang="zh-CN" altLang="en-US" dirty="0">
                  <a:latin typeface="+mn-ea"/>
                </a:rPr>
                <a:t>估计是有偏的，并且不是一致估计</a:t>
              </a:r>
              <a:r>
                <a:rPr lang="zh-CN" altLang="en-US" dirty="0" smtClean="0">
                  <a:latin typeface="+mn-ea"/>
                </a:rPr>
                <a:t>。因此</a:t>
              </a:r>
              <a:r>
                <a:rPr lang="zh-CN" altLang="en-US" dirty="0">
                  <a:latin typeface="+mn-ea"/>
                </a:rPr>
                <a:t>，对上述模型，通常采用工具变量法，即寻找一个新的经济</a:t>
              </a:r>
              <a:r>
                <a:rPr lang="zh-CN" altLang="en-US" dirty="0" smtClean="0">
                  <a:latin typeface="+mn-ea"/>
                </a:rPr>
                <a:t>变量    ，</a:t>
              </a:r>
              <a:r>
                <a:rPr lang="zh-CN" altLang="en-US" dirty="0">
                  <a:latin typeface="+mn-ea"/>
                </a:rPr>
                <a:t>用来</a:t>
              </a:r>
              <a:r>
                <a:rPr lang="zh-CN" altLang="en-US" dirty="0" smtClean="0">
                  <a:latin typeface="+mn-ea"/>
                </a:rPr>
                <a:t>代替     </a:t>
              </a:r>
              <a:r>
                <a:rPr lang="en-US" altLang="zh-CN" dirty="0" smtClean="0">
                  <a:latin typeface="+mn-ea"/>
                </a:rPr>
                <a:t>,</a:t>
              </a:r>
              <a:r>
                <a:rPr lang="zh-CN" altLang="en-US" dirty="0">
                  <a:latin typeface="+mn-ea"/>
                </a:rPr>
                <a:t>称这个变量为工具变量。</a:t>
              </a:r>
            </a:p>
            <a:p>
              <a:endParaRPr lang="zh-CN" altLang="en-US" dirty="0"/>
            </a:p>
          </p:txBody>
        </p:sp>
        <p:pic>
          <p:nvPicPr>
            <p:cNvPr id="12"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294415" y="754782"/>
              <a:ext cx="3429000"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对象 4"/>
            <p:cNvGraphicFramePr>
              <a:graphicFrameLocks noChangeAspect="1"/>
            </p:cNvGraphicFramePr>
            <p:nvPr>
              <p:extLst>
                <p:ext uri="{D42A27DB-BD31-4B8C-83A1-F6EECF244321}">
                  <p14:modId xmlns:p14="http://schemas.microsoft.com/office/powerpoint/2010/main" val="3832507550"/>
                </p:ext>
              </p:extLst>
            </p:nvPr>
          </p:nvGraphicFramePr>
          <p:xfrm>
            <a:off x="2004789" y="1207219"/>
            <a:ext cx="520701" cy="520701"/>
          </p:xfrm>
          <a:graphic>
            <a:graphicData uri="http://schemas.openxmlformats.org/presentationml/2006/ole">
              <mc:AlternateContent xmlns:mc="http://schemas.openxmlformats.org/markup-compatibility/2006">
                <mc:Choice xmlns:v="urn:schemas-microsoft-com:vml" Requires="v">
                  <p:oleObj spid="_x0000_s3372" name="Equation" r:id="rId7" imgW="228600" imgH="228600" progId="Equation.DSMT4">
                    <p:embed/>
                  </p:oleObj>
                </mc:Choice>
                <mc:Fallback>
                  <p:oleObj name="Equation" r:id="rId7" imgW="228600" imgH="228600" progId="Equation.DSMT4">
                    <p:embed/>
                    <p:pic>
                      <p:nvPicPr>
                        <p:cNvPr id="0" name=""/>
                        <p:cNvPicPr/>
                        <p:nvPr/>
                      </p:nvPicPr>
                      <p:blipFill>
                        <a:blip r:embed="rId8"/>
                        <a:stretch>
                          <a:fillRect/>
                        </a:stretch>
                      </p:blipFill>
                      <p:spPr>
                        <a:xfrm>
                          <a:off x="2004789" y="1207219"/>
                          <a:ext cx="520701" cy="520701"/>
                        </a:xfrm>
                        <a:prstGeom prst="rect">
                          <a:avLst/>
                        </a:prstGeom>
                      </p:spPr>
                    </p:pic>
                  </p:oleObj>
                </mc:Fallback>
              </mc:AlternateContent>
            </a:graphicData>
          </a:graphic>
        </p:graphicFrame>
        <p:graphicFrame>
          <p:nvGraphicFramePr>
            <p:cNvPr id="6" name="对象 5"/>
            <p:cNvGraphicFramePr>
              <a:graphicFrameLocks noChangeAspect="1"/>
            </p:cNvGraphicFramePr>
            <p:nvPr>
              <p:extLst>
                <p:ext uri="{D42A27DB-BD31-4B8C-83A1-F6EECF244321}">
                  <p14:modId xmlns:p14="http://schemas.microsoft.com/office/powerpoint/2010/main" val="4124219139"/>
                </p:ext>
              </p:extLst>
            </p:nvPr>
          </p:nvGraphicFramePr>
          <p:xfrm>
            <a:off x="2799442" y="1133629"/>
            <a:ext cx="495301" cy="636815"/>
          </p:xfrm>
          <a:graphic>
            <a:graphicData uri="http://schemas.openxmlformats.org/presentationml/2006/ole">
              <mc:AlternateContent xmlns:mc="http://schemas.openxmlformats.org/markup-compatibility/2006">
                <mc:Choice xmlns:v="urn:schemas-microsoft-com:vml" Requires="v">
                  <p:oleObj spid="_x0000_s3373" name="Equation" r:id="rId9" imgW="177480" imgH="228600" progId="Equation.DSMT4">
                    <p:embed/>
                  </p:oleObj>
                </mc:Choice>
                <mc:Fallback>
                  <p:oleObj name="Equation" r:id="rId9" imgW="177480" imgH="228600" progId="Equation.DSMT4">
                    <p:embed/>
                    <p:pic>
                      <p:nvPicPr>
                        <p:cNvPr id="0" name=""/>
                        <p:cNvPicPr/>
                        <p:nvPr/>
                      </p:nvPicPr>
                      <p:blipFill>
                        <a:blip r:embed="rId10"/>
                        <a:stretch>
                          <a:fillRect/>
                        </a:stretch>
                      </p:blipFill>
                      <p:spPr>
                        <a:xfrm>
                          <a:off x="2799442" y="1133629"/>
                          <a:ext cx="495301" cy="636815"/>
                        </a:xfrm>
                        <a:prstGeom prst="rect">
                          <a:avLst/>
                        </a:prstGeom>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668683835"/>
                </p:ext>
              </p:extLst>
            </p:nvPr>
          </p:nvGraphicFramePr>
          <p:xfrm>
            <a:off x="2683328" y="1990523"/>
            <a:ext cx="422730" cy="543510"/>
          </p:xfrm>
          <a:graphic>
            <a:graphicData uri="http://schemas.openxmlformats.org/presentationml/2006/ole">
              <mc:AlternateContent xmlns:mc="http://schemas.openxmlformats.org/markup-compatibility/2006">
                <mc:Choice xmlns:v="urn:schemas-microsoft-com:vml" Requires="v">
                  <p:oleObj spid="_x0000_s3374" name="Equation" r:id="rId11" imgW="177480" imgH="228600" progId="Equation.DSMT4">
                    <p:embed/>
                  </p:oleObj>
                </mc:Choice>
                <mc:Fallback>
                  <p:oleObj name="Equation" r:id="rId11" imgW="177480" imgH="228600" progId="Equation.DSMT4">
                    <p:embed/>
                    <p:pic>
                      <p:nvPicPr>
                        <p:cNvPr id="0" name=""/>
                        <p:cNvPicPr/>
                        <p:nvPr/>
                      </p:nvPicPr>
                      <p:blipFill>
                        <a:blip r:embed="rId12"/>
                        <a:stretch>
                          <a:fillRect/>
                        </a:stretch>
                      </p:blipFill>
                      <p:spPr>
                        <a:xfrm>
                          <a:off x="2683328" y="1990523"/>
                          <a:ext cx="422730" cy="543510"/>
                        </a:xfrm>
                        <a:prstGeom prst="rect">
                          <a:avLst/>
                        </a:prstGeom>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367554349"/>
                </p:ext>
              </p:extLst>
            </p:nvPr>
          </p:nvGraphicFramePr>
          <p:xfrm>
            <a:off x="4294415" y="2039258"/>
            <a:ext cx="520700" cy="520700"/>
          </p:xfrm>
          <a:graphic>
            <a:graphicData uri="http://schemas.openxmlformats.org/presentationml/2006/ole">
              <mc:AlternateContent xmlns:mc="http://schemas.openxmlformats.org/markup-compatibility/2006">
                <mc:Choice xmlns:v="urn:schemas-microsoft-com:vml" Requires="v">
                  <p:oleObj spid="_x0000_s3375" name="Equation" r:id="rId13" imgW="228600" imgH="228600" progId="Equation.DSMT4">
                    <p:embed/>
                  </p:oleObj>
                </mc:Choice>
                <mc:Fallback>
                  <p:oleObj name="Equation" r:id="rId13" imgW="228600" imgH="228600" progId="Equation.DSMT4">
                    <p:embed/>
                    <p:pic>
                      <p:nvPicPr>
                        <p:cNvPr id="0" name="对象 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294415" y="2039258"/>
                          <a:ext cx="5207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13" name="组合 12"/>
          <p:cNvGrpSpPr/>
          <p:nvPr/>
        </p:nvGrpSpPr>
        <p:grpSpPr>
          <a:xfrm>
            <a:off x="1612901" y="3193146"/>
            <a:ext cx="6110514" cy="3277820"/>
            <a:chOff x="1712689" y="2873832"/>
            <a:chExt cx="6110514" cy="3277820"/>
          </a:xfrm>
        </p:grpSpPr>
        <p:sp>
          <p:nvSpPr>
            <p:cNvPr id="9" name="TextBox 8"/>
            <p:cNvSpPr txBox="1"/>
            <p:nvPr/>
          </p:nvSpPr>
          <p:spPr>
            <a:xfrm>
              <a:off x="1712689" y="2873832"/>
              <a:ext cx="6110514" cy="3277820"/>
            </a:xfrm>
            <a:prstGeom prst="rect">
              <a:avLst/>
            </a:prstGeom>
            <a:noFill/>
          </p:spPr>
          <p:txBody>
            <a:bodyPr wrap="square" rtlCol="0">
              <a:spAutoFit/>
            </a:bodyPr>
            <a:lstStyle/>
            <a:p>
              <a:pPr>
                <a:lnSpc>
                  <a:spcPct val="150000"/>
                </a:lnSpc>
              </a:pPr>
              <a:r>
                <a:rPr lang="zh-CN" altLang="en-US" dirty="0">
                  <a:latin typeface="+mn-ea"/>
                </a:rPr>
                <a:t>一个有效的工具变量应满足两个条件：</a:t>
              </a:r>
            </a:p>
            <a:p>
              <a:pPr>
                <a:lnSpc>
                  <a:spcPct val="150000"/>
                </a:lnSpc>
              </a:pPr>
              <a:r>
                <a:rPr lang="en-US" altLang="zh-CN" dirty="0">
                  <a:latin typeface="+mn-ea"/>
                </a:rPr>
                <a:t>1.</a:t>
              </a:r>
              <a:r>
                <a:rPr lang="zh-CN" altLang="en-US" dirty="0">
                  <a:latin typeface="+mn-ea"/>
                </a:rPr>
                <a:t>相关性：工具变量</a:t>
              </a:r>
              <a:r>
                <a:rPr lang="en-US" altLang="zh-CN" dirty="0">
                  <a:latin typeface="+mn-ea"/>
                </a:rPr>
                <a:t>IV</a:t>
              </a:r>
              <a:r>
                <a:rPr lang="zh-CN" altLang="en-US" dirty="0">
                  <a:latin typeface="+mn-ea"/>
                </a:rPr>
                <a:t>与变量</a:t>
              </a:r>
              <a:r>
                <a:rPr lang="en-US" altLang="zh-CN" dirty="0">
                  <a:latin typeface="+mn-ea"/>
                </a:rPr>
                <a:t>Yt-1</a:t>
              </a:r>
              <a:r>
                <a:rPr lang="zh-CN" altLang="en-US" dirty="0">
                  <a:latin typeface="+mn-ea"/>
                </a:rPr>
                <a:t>相关，即</a:t>
              </a:r>
            </a:p>
            <a:p>
              <a:pPr>
                <a:lnSpc>
                  <a:spcPct val="150000"/>
                </a:lnSpc>
              </a:pPr>
              <a:endParaRPr lang="zh-CN" altLang="en-US" dirty="0">
                <a:latin typeface="+mn-ea"/>
              </a:endParaRPr>
            </a:p>
            <a:p>
              <a:pPr>
                <a:lnSpc>
                  <a:spcPct val="150000"/>
                </a:lnSpc>
              </a:pPr>
              <a:r>
                <a:rPr lang="en-US" altLang="zh-CN" dirty="0">
                  <a:latin typeface="+mn-ea"/>
                </a:rPr>
                <a:t>2.</a:t>
              </a:r>
              <a:r>
                <a:rPr lang="zh-CN" altLang="en-US" dirty="0">
                  <a:latin typeface="+mn-ea"/>
                </a:rPr>
                <a:t>外生性：工具变量</a:t>
              </a:r>
              <a:r>
                <a:rPr lang="en-US" altLang="zh-CN" dirty="0">
                  <a:latin typeface="+mn-ea"/>
                </a:rPr>
                <a:t>IV</a:t>
              </a:r>
              <a:r>
                <a:rPr lang="zh-CN" altLang="en-US" dirty="0">
                  <a:latin typeface="+mn-ea"/>
                </a:rPr>
                <a:t>与扰动项</a:t>
              </a:r>
              <a:r>
                <a:rPr lang="en-US" altLang="zh-CN" dirty="0" err="1">
                  <a:latin typeface="+mn-ea"/>
                </a:rPr>
                <a:t>ut</a:t>
              </a:r>
              <a:r>
                <a:rPr lang="zh-CN" altLang="en-US" dirty="0">
                  <a:latin typeface="+mn-ea"/>
                </a:rPr>
                <a:t>不相关，即</a:t>
              </a:r>
            </a:p>
            <a:p>
              <a:pPr>
                <a:lnSpc>
                  <a:spcPct val="150000"/>
                </a:lnSpc>
              </a:pPr>
              <a:endParaRPr lang="zh-CN" altLang="en-US" dirty="0">
                <a:latin typeface="+mn-ea"/>
              </a:endParaRPr>
            </a:p>
            <a:p>
              <a:pPr>
                <a:lnSpc>
                  <a:spcPct val="150000"/>
                </a:lnSpc>
              </a:pPr>
              <a:r>
                <a:rPr lang="zh-CN" altLang="en-US" dirty="0">
                  <a:latin typeface="+mn-ea"/>
                </a:rPr>
                <a:t>利用工具变量的这两个性质，可以得到对真实参数的一致估计。</a:t>
              </a:r>
            </a:p>
            <a:p>
              <a:endParaRPr lang="zh-CN" altLang="en-US" dirty="0"/>
            </a:p>
          </p:txBody>
        </p:sp>
        <p:graphicFrame>
          <p:nvGraphicFramePr>
            <p:cNvPr id="10" name="对象 9"/>
            <p:cNvGraphicFramePr>
              <a:graphicFrameLocks noChangeAspect="1"/>
            </p:cNvGraphicFramePr>
            <p:nvPr>
              <p:extLst>
                <p:ext uri="{D42A27DB-BD31-4B8C-83A1-F6EECF244321}">
                  <p14:modId xmlns:p14="http://schemas.microsoft.com/office/powerpoint/2010/main" val="1170864962"/>
                </p:ext>
              </p:extLst>
            </p:nvPr>
          </p:nvGraphicFramePr>
          <p:xfrm>
            <a:off x="2846390" y="3715657"/>
            <a:ext cx="2182812" cy="474663"/>
          </p:xfrm>
          <a:graphic>
            <a:graphicData uri="http://schemas.openxmlformats.org/presentationml/2006/ole">
              <mc:AlternateContent xmlns:mc="http://schemas.openxmlformats.org/markup-compatibility/2006">
                <mc:Choice xmlns:v="urn:schemas-microsoft-com:vml" Requires="v">
                  <p:oleObj spid="_x0000_s3376" name="Equation" r:id="rId15" imgW="1054100" imgH="228600" progId="Equation.DSMT4">
                    <p:embed/>
                  </p:oleObj>
                </mc:Choice>
                <mc:Fallback>
                  <p:oleObj name="Equation" r:id="rId15" imgW="1054100" imgH="228600" progId="Equation.DSMT4">
                    <p:embed/>
                    <p:pic>
                      <p:nvPicPr>
                        <p:cNvPr id="0" name="Object 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846390" y="3715657"/>
                          <a:ext cx="2182812"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3008649621"/>
                </p:ext>
              </p:extLst>
            </p:nvPr>
          </p:nvGraphicFramePr>
          <p:xfrm>
            <a:off x="2891745" y="4512742"/>
            <a:ext cx="1997075" cy="474663"/>
          </p:xfrm>
          <a:graphic>
            <a:graphicData uri="http://schemas.openxmlformats.org/presentationml/2006/ole">
              <mc:AlternateContent xmlns:mc="http://schemas.openxmlformats.org/markup-compatibility/2006">
                <mc:Choice xmlns:v="urn:schemas-microsoft-com:vml" Requires="v">
                  <p:oleObj spid="_x0000_s3377" name="Equation" r:id="rId17" imgW="965200" imgH="228600" progId="Equation.DSMT4">
                    <p:embed/>
                  </p:oleObj>
                </mc:Choice>
                <mc:Fallback>
                  <p:oleObj name="Equation" r:id="rId17" imgW="965200" imgH="228600" progId="Equation.DSMT4">
                    <p:embed/>
                    <p:pic>
                      <p:nvPicPr>
                        <p:cNvPr id="0" name="Object 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891745" y="4512742"/>
                          <a:ext cx="1997075"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2" name="TextBox 1"/>
          <p:cNvSpPr txBox="1"/>
          <p:nvPr/>
        </p:nvSpPr>
        <p:spPr>
          <a:xfrm>
            <a:off x="544288" y="315296"/>
            <a:ext cx="2423886" cy="646331"/>
          </a:xfrm>
          <a:prstGeom prst="rect">
            <a:avLst/>
          </a:prstGeom>
          <a:noFill/>
        </p:spPr>
        <p:txBody>
          <a:bodyPr wrap="square" rtlCol="0">
            <a:spAutoFit/>
          </a:bodyPr>
          <a:lstStyle/>
          <a:p>
            <a:r>
              <a:rPr lang="zh-CN" altLang="en-US" sz="3600" dirty="0" smtClean="0">
                <a:latin typeface="+mj-ea"/>
                <a:ea typeface="+mj-ea"/>
              </a:rPr>
              <a:t>工具变量</a:t>
            </a:r>
            <a:endParaRPr lang="zh-CN" altLang="en-US" sz="3600" dirty="0">
              <a:latin typeface="+mj-ea"/>
              <a:ea typeface="+mj-ea"/>
            </a:endParaRPr>
          </a:p>
        </p:txBody>
      </p:sp>
    </p:spTree>
    <p:extLst>
      <p:ext uri="{BB962C8B-B14F-4D97-AF65-F5344CB8AC3E}">
        <p14:creationId xmlns:p14="http://schemas.microsoft.com/office/powerpoint/2010/main" val="2419215401"/>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44271" y="1248229"/>
            <a:ext cx="7779658" cy="2862322"/>
          </a:xfrm>
          <a:prstGeom prst="rect">
            <a:avLst/>
          </a:prstGeom>
          <a:noFill/>
        </p:spPr>
        <p:txBody>
          <a:bodyPr wrap="square" rtlCol="0">
            <a:spAutoFit/>
          </a:bodyPr>
          <a:lstStyle/>
          <a:p>
            <a:pPr>
              <a:lnSpc>
                <a:spcPct val="150000"/>
              </a:lnSpc>
            </a:pPr>
            <a:r>
              <a:rPr lang="zh-CN" altLang="en-US" dirty="0"/>
              <a:t>如何获取工具变量：</a:t>
            </a:r>
          </a:p>
          <a:p>
            <a:pPr>
              <a:lnSpc>
                <a:spcPct val="150000"/>
              </a:lnSpc>
            </a:pPr>
            <a:r>
              <a:rPr lang="en-US" altLang="zh-CN" dirty="0"/>
              <a:t>1.</a:t>
            </a:r>
            <a:r>
              <a:rPr lang="zh-CN" altLang="en-US" dirty="0"/>
              <a:t>列出与内生解释变量相关的尽可能多的变量的清单。</a:t>
            </a:r>
          </a:p>
          <a:p>
            <a:pPr>
              <a:lnSpc>
                <a:spcPct val="150000"/>
              </a:lnSpc>
            </a:pPr>
            <a:r>
              <a:rPr lang="en-US" altLang="zh-CN" dirty="0"/>
              <a:t>2.</a:t>
            </a:r>
            <a:r>
              <a:rPr lang="zh-CN" altLang="en-US" dirty="0"/>
              <a:t>从这一清单中剔除与扰动项相关的变量。</a:t>
            </a:r>
          </a:p>
          <a:p>
            <a:pPr>
              <a:lnSpc>
                <a:spcPct val="150000"/>
              </a:lnSpc>
            </a:pPr>
            <a:r>
              <a:rPr lang="zh-CN" altLang="en-US" dirty="0"/>
              <a:t>         扰动项不可观测给这一操作带来困难。由于扰动项是被解释变量的扰动项，故可以从该候选变量与被解释变量的相关性着手。</a:t>
            </a:r>
            <a:r>
              <a:rPr lang="en-US" altLang="zh-CN" dirty="0"/>
              <a:t>Z</a:t>
            </a:r>
            <a:r>
              <a:rPr lang="zh-CN" altLang="en-US" dirty="0"/>
              <a:t>对</a:t>
            </a:r>
            <a:r>
              <a:rPr lang="en-US" altLang="zh-CN" dirty="0"/>
              <a:t>y</a:t>
            </a:r>
            <a:r>
              <a:rPr lang="zh-CN" altLang="en-US" dirty="0"/>
              <a:t>的影响仅仅通过</a:t>
            </a:r>
            <a:r>
              <a:rPr lang="en-US" altLang="zh-CN" dirty="0"/>
              <a:t>x</a:t>
            </a:r>
            <a:r>
              <a:rPr lang="zh-CN" altLang="en-US" dirty="0"/>
              <a:t>来起作用，如果还有除</a:t>
            </a:r>
            <a:r>
              <a:rPr lang="en-US" altLang="zh-CN" dirty="0"/>
              <a:t>x</a:t>
            </a:r>
            <a:r>
              <a:rPr lang="zh-CN" altLang="en-US" dirty="0"/>
              <a:t>之外的渠道</a:t>
            </a:r>
            <a:r>
              <a:rPr lang="zh-CN" altLang="en-US" dirty="0" smtClean="0"/>
              <a:t>，则</a:t>
            </a:r>
            <a:r>
              <a:rPr lang="en-US" altLang="zh-CN" dirty="0"/>
              <a:t>z</a:t>
            </a:r>
            <a:r>
              <a:rPr lang="zh-CN" altLang="en-US" dirty="0"/>
              <a:t>与</a:t>
            </a:r>
            <a:r>
              <a:rPr lang="en-US" altLang="zh-CN" dirty="0"/>
              <a:t>ε</a:t>
            </a:r>
            <a:r>
              <a:rPr lang="zh-CN" altLang="en-US" dirty="0"/>
              <a:t>相关。</a:t>
            </a:r>
          </a:p>
          <a:p>
            <a:endParaRPr lang="zh-CN" altLang="en-US" dirty="0">
              <a:effectLst>
                <a:outerShdw blurRad="38100" dist="38100" dir="2700000" algn="tl">
                  <a:srgbClr val="C0C0C0"/>
                </a:outerShdw>
              </a:effectLst>
            </a:endParaRPr>
          </a:p>
        </p:txBody>
      </p:sp>
      <p:pic>
        <p:nvPicPr>
          <p:cNvPr id="1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83743" y="4110551"/>
            <a:ext cx="3697514" cy="1965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49939" y="348340"/>
            <a:ext cx="2336800" cy="646331"/>
          </a:xfrm>
          <a:prstGeom prst="rect">
            <a:avLst/>
          </a:prstGeom>
          <a:noFill/>
        </p:spPr>
        <p:txBody>
          <a:bodyPr wrap="square" rtlCol="0">
            <a:spAutoFit/>
          </a:bodyPr>
          <a:lstStyle/>
          <a:p>
            <a:r>
              <a:rPr lang="zh-CN" altLang="en-US" sz="3600" dirty="0">
                <a:latin typeface="+mj-ea"/>
                <a:ea typeface="+mj-ea"/>
              </a:rPr>
              <a:t>工具变量</a:t>
            </a:r>
          </a:p>
        </p:txBody>
      </p:sp>
    </p:spTree>
    <p:extLst>
      <p:ext uri="{BB962C8B-B14F-4D97-AF65-F5344CB8AC3E}">
        <p14:creationId xmlns:p14="http://schemas.microsoft.com/office/powerpoint/2010/main" val="849360315"/>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2249686" y="1494950"/>
            <a:ext cx="9187543" cy="1057504"/>
            <a:chOff x="2249686" y="1494950"/>
            <a:chExt cx="9187543" cy="1057504"/>
          </a:xfrm>
        </p:grpSpPr>
        <p:grpSp>
          <p:nvGrpSpPr>
            <p:cNvPr id="8" name="组合 7"/>
            <p:cNvGrpSpPr/>
            <p:nvPr/>
          </p:nvGrpSpPr>
          <p:grpSpPr>
            <a:xfrm>
              <a:off x="2249686" y="1494950"/>
              <a:ext cx="9187543" cy="683751"/>
              <a:chOff x="2249686" y="1494950"/>
              <a:chExt cx="9187543" cy="683751"/>
            </a:xfrm>
          </p:grpSpPr>
          <p:sp>
            <p:nvSpPr>
              <p:cNvPr id="3" name="TextBox 2"/>
              <p:cNvSpPr txBox="1"/>
              <p:nvPr/>
            </p:nvSpPr>
            <p:spPr>
              <a:xfrm>
                <a:off x="2249686" y="1532370"/>
                <a:ext cx="9187543" cy="646331"/>
              </a:xfrm>
              <a:prstGeom prst="rect">
                <a:avLst/>
              </a:prstGeom>
              <a:noFill/>
            </p:spPr>
            <p:txBody>
              <a:bodyPr wrap="square" rtlCol="0">
                <a:spAutoFit/>
              </a:bodyPr>
              <a:lstStyle/>
              <a:p>
                <a:r>
                  <a:rPr lang="zh-CN" altLang="en-US" dirty="0"/>
                  <a:t>在实际估计中，一般用</a:t>
                </a:r>
                <a:r>
                  <a:rPr lang="en-US" altLang="zh-CN" dirty="0"/>
                  <a:t>X</a:t>
                </a:r>
                <a:r>
                  <a:rPr lang="zh-CN" altLang="en-US" dirty="0"/>
                  <a:t>的若干滞后的线性组合</a:t>
                </a:r>
                <a:r>
                  <a:rPr lang="zh-CN" altLang="en-US" dirty="0" smtClean="0"/>
                  <a:t>作为         的</a:t>
                </a:r>
                <a:r>
                  <a:rPr lang="zh-CN" altLang="en-US" dirty="0"/>
                  <a:t>工具变量</a:t>
                </a:r>
                <a:r>
                  <a:rPr lang="en-US" altLang="zh-CN" dirty="0"/>
                  <a:t>:</a:t>
                </a:r>
              </a:p>
              <a:p>
                <a:endParaRPr lang="zh-CN" altLang="en-US" dirty="0"/>
              </a:p>
            </p:txBody>
          </p:sp>
          <p:graphicFrame>
            <p:nvGraphicFramePr>
              <p:cNvPr id="4" name="对象 3"/>
              <p:cNvGraphicFramePr>
                <a:graphicFrameLocks noChangeAspect="1"/>
              </p:cNvGraphicFramePr>
              <p:nvPr>
                <p:extLst>
                  <p:ext uri="{D42A27DB-BD31-4B8C-83A1-F6EECF244321}">
                    <p14:modId xmlns:p14="http://schemas.microsoft.com/office/powerpoint/2010/main" val="2486855607"/>
                  </p:ext>
                </p:extLst>
              </p:nvPr>
            </p:nvGraphicFramePr>
            <p:xfrm>
              <a:off x="7505896" y="1494950"/>
              <a:ext cx="520700" cy="435429"/>
            </p:xfrm>
            <a:graphic>
              <a:graphicData uri="http://schemas.openxmlformats.org/presentationml/2006/ole">
                <mc:AlternateContent xmlns:mc="http://schemas.openxmlformats.org/markup-compatibility/2006">
                  <mc:Choice xmlns:v="urn:schemas-microsoft-com:vml" Requires="v">
                    <p:oleObj spid="_x0000_s4625" name="Equation" r:id="rId4" imgW="228600" imgH="228600" progId="Equation.DSMT4">
                      <p:embed/>
                    </p:oleObj>
                  </mc:Choice>
                  <mc:Fallback>
                    <p:oleObj name="Equation" r:id="rId4" imgW="228600" imgH="228600" progId="Equation.DSMT4">
                      <p:embed/>
                      <p:pic>
                        <p:nvPicPr>
                          <p:cNvPr id="0" name="对象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05896" y="1494950"/>
                            <a:ext cx="520700" cy="435429"/>
                          </a:xfrm>
                          <a:prstGeom prst="rect">
                            <a:avLst/>
                          </a:prstGeom>
                          <a:noFill/>
                          <a:ln>
                            <a:noFill/>
                          </a:ln>
                        </p:spPr>
                      </p:pic>
                    </p:oleObj>
                  </mc:Fallback>
                </mc:AlternateContent>
              </a:graphicData>
            </a:graphic>
          </p:graphicFrame>
        </p:grpSp>
        <p:pic>
          <p:nvPicPr>
            <p:cNvPr id="13"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25076" y="1990479"/>
              <a:ext cx="55626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9" name="组合 18"/>
          <p:cNvGrpSpPr/>
          <p:nvPr/>
        </p:nvGrpSpPr>
        <p:grpSpPr>
          <a:xfrm>
            <a:off x="2380312" y="2685123"/>
            <a:ext cx="7489394" cy="2891350"/>
            <a:chOff x="2380312" y="2685123"/>
            <a:chExt cx="7489394" cy="2891350"/>
          </a:xfrm>
        </p:grpSpPr>
        <p:sp>
          <p:nvSpPr>
            <p:cNvPr id="5" name="TextBox 4"/>
            <p:cNvSpPr txBox="1"/>
            <p:nvPr/>
          </p:nvSpPr>
          <p:spPr>
            <a:xfrm>
              <a:off x="2380312" y="2714151"/>
              <a:ext cx="7213600" cy="2862322"/>
            </a:xfrm>
            <a:prstGeom prst="rect">
              <a:avLst/>
            </a:prstGeom>
            <a:noFill/>
          </p:spPr>
          <p:txBody>
            <a:bodyPr wrap="square" rtlCol="0">
              <a:spAutoFit/>
            </a:bodyPr>
            <a:lstStyle/>
            <a:p>
              <a:pPr>
                <a:lnSpc>
                  <a:spcPct val="150000"/>
                </a:lnSpc>
              </a:pPr>
              <a:r>
                <a:rPr lang="zh-CN" altLang="en-US" dirty="0" smtClean="0"/>
                <a:t>         由于</a:t>
              </a:r>
              <a:r>
                <a:rPr lang="zh-CN" altLang="en-US" dirty="0"/>
                <a:t>原模型已假设随机扰动</a:t>
              </a:r>
              <a:r>
                <a:rPr lang="zh-CN" altLang="en-US" dirty="0" smtClean="0"/>
                <a:t>项   与</a:t>
              </a:r>
              <a:r>
                <a:rPr lang="zh-CN" altLang="en-US" dirty="0"/>
                <a:t>解释变量</a:t>
              </a:r>
              <a:r>
                <a:rPr lang="en-US" altLang="zh-CN" dirty="0"/>
                <a:t>X</a:t>
              </a:r>
              <a:r>
                <a:rPr lang="zh-CN" altLang="en-US" dirty="0"/>
                <a:t>及其滞后项不存在相关性，因此上述工具变量</a:t>
              </a:r>
              <a:r>
                <a:rPr lang="zh-CN" altLang="en-US" dirty="0" smtClean="0"/>
                <a:t>与   不再</a:t>
              </a:r>
              <a:r>
                <a:rPr lang="zh-CN" altLang="en-US" dirty="0"/>
                <a:t>线性相关。然后用    </a:t>
              </a:r>
              <a:r>
                <a:rPr lang="zh-CN" altLang="en-US" dirty="0" smtClean="0"/>
                <a:t>   的</a:t>
              </a:r>
              <a:r>
                <a:rPr lang="zh-CN" altLang="en-US" dirty="0"/>
                <a:t>滞后</a:t>
              </a:r>
              <a:r>
                <a:rPr lang="zh-CN" altLang="en-US" dirty="0" smtClean="0"/>
                <a:t>值       </a:t>
              </a:r>
              <a:r>
                <a:rPr lang="zh-CN" altLang="en-US" dirty="0"/>
                <a:t>作为工具</a:t>
              </a:r>
              <a:r>
                <a:rPr lang="zh-CN" altLang="en-US" dirty="0" smtClean="0"/>
                <a:t>变量，代替          </a:t>
              </a:r>
              <a:r>
                <a:rPr lang="zh-CN" altLang="en-US" dirty="0"/>
                <a:t>进入</a:t>
              </a:r>
              <a:r>
                <a:rPr lang="zh-CN" altLang="en-US" dirty="0" smtClean="0"/>
                <a:t>自回归模型：</a:t>
              </a:r>
              <a:endParaRPr lang="zh-CN" altLang="en-US" dirty="0"/>
            </a:p>
            <a:p>
              <a:pPr>
                <a:lnSpc>
                  <a:spcPct val="150000"/>
                </a:lnSpc>
              </a:pPr>
              <a:r>
                <a:rPr lang="zh-CN" altLang="en-US" dirty="0" smtClean="0"/>
                <a:t>              作为</a:t>
              </a:r>
              <a:r>
                <a:rPr lang="en-US" altLang="zh-CN" dirty="0" smtClean="0"/>
                <a:t>X </a:t>
              </a:r>
              <a:r>
                <a:rPr lang="zh-CN" altLang="en-US" dirty="0" smtClean="0"/>
                <a:t>滞后</a:t>
              </a:r>
              <a:r>
                <a:rPr lang="zh-CN" altLang="en-US" dirty="0"/>
                <a:t>值的回归</a:t>
              </a:r>
              <a:r>
                <a:rPr lang="zh-CN" altLang="en-US" dirty="0" smtClean="0"/>
                <a:t>值，与      不相关</a:t>
              </a:r>
              <a:r>
                <a:rPr lang="zh-CN" altLang="en-US" dirty="0"/>
                <a:t>。当然   </a:t>
              </a:r>
              <a:r>
                <a:rPr lang="zh-CN" altLang="en-US" dirty="0" smtClean="0"/>
                <a:t>       也</a:t>
              </a:r>
              <a:r>
                <a:rPr lang="zh-CN" altLang="en-US" dirty="0"/>
                <a:t>与    </a:t>
              </a:r>
              <a:r>
                <a:rPr lang="zh-CN" altLang="en-US" dirty="0" smtClean="0"/>
                <a:t>  </a:t>
              </a:r>
              <a:r>
                <a:rPr lang="zh-CN" altLang="en-US" dirty="0"/>
                <a:t>不相关，</a:t>
              </a:r>
              <a:r>
                <a:rPr lang="zh-CN" altLang="en-US" dirty="0" smtClean="0"/>
                <a:t>运用</a:t>
              </a:r>
              <a:r>
                <a:rPr lang="en-US" altLang="zh-CN" dirty="0" smtClean="0"/>
                <a:t>OLS</a:t>
              </a:r>
              <a:r>
                <a:rPr lang="zh-CN" altLang="en-US" dirty="0" smtClean="0"/>
                <a:t>可</a:t>
              </a:r>
              <a:r>
                <a:rPr lang="zh-CN" altLang="en-US" dirty="0"/>
                <a:t>得一致估计。</a:t>
              </a:r>
            </a:p>
            <a:p>
              <a:pPr>
                <a:lnSpc>
                  <a:spcPct val="150000"/>
                </a:lnSpc>
              </a:pPr>
              <a:r>
                <a:rPr lang="zh-CN" altLang="en-US" dirty="0" smtClean="0"/>
                <a:t>         一</a:t>
              </a:r>
              <a:r>
                <a:rPr lang="zh-CN" altLang="en-US" dirty="0"/>
                <a:t>个更简单的情形是直接</a:t>
              </a:r>
              <a:r>
                <a:rPr lang="zh-CN" altLang="en-US" dirty="0" smtClean="0"/>
                <a:t>用</a:t>
              </a:r>
              <a:r>
                <a:rPr lang="en-US" altLang="zh-CN" dirty="0"/>
                <a:t> </a:t>
              </a:r>
              <a:r>
                <a:rPr lang="en-US" altLang="zh-CN" dirty="0" smtClean="0"/>
                <a:t>           </a:t>
              </a:r>
              <a:r>
                <a:rPr lang="zh-CN" altLang="en-US" dirty="0" smtClean="0"/>
                <a:t>作为         的</a:t>
              </a:r>
              <a:r>
                <a:rPr lang="zh-CN" altLang="en-US" dirty="0"/>
                <a:t>工具变量。</a:t>
              </a:r>
            </a:p>
            <a:p>
              <a:endParaRPr lang="zh-CN" altLang="en-US" dirty="0"/>
            </a:p>
          </p:txBody>
        </p:sp>
        <p:graphicFrame>
          <p:nvGraphicFramePr>
            <p:cNvPr id="6" name="对象 5"/>
            <p:cNvGraphicFramePr>
              <a:graphicFrameLocks noChangeAspect="1"/>
            </p:cNvGraphicFramePr>
            <p:nvPr>
              <p:extLst>
                <p:ext uri="{D42A27DB-BD31-4B8C-83A1-F6EECF244321}">
                  <p14:modId xmlns:p14="http://schemas.microsoft.com/office/powerpoint/2010/main" val="1507178936"/>
                </p:ext>
              </p:extLst>
            </p:nvPr>
          </p:nvGraphicFramePr>
          <p:xfrm>
            <a:off x="5912718" y="2685123"/>
            <a:ext cx="414564" cy="532821"/>
          </p:xfrm>
          <a:graphic>
            <a:graphicData uri="http://schemas.openxmlformats.org/presentationml/2006/ole">
              <mc:AlternateContent xmlns:mc="http://schemas.openxmlformats.org/markup-compatibility/2006">
                <mc:Choice xmlns:v="urn:schemas-microsoft-com:vml" Requires="v">
                  <p:oleObj spid="_x0000_s4626" name="Equation" r:id="rId7" imgW="177480" imgH="228600" progId="Equation.DSMT4">
                    <p:embed/>
                  </p:oleObj>
                </mc:Choice>
                <mc:Fallback>
                  <p:oleObj name="Equation" r:id="rId7" imgW="177480" imgH="228600" progId="Equation.DSMT4">
                    <p:embed/>
                    <p:pic>
                      <p:nvPicPr>
                        <p:cNvPr id="0" name="对象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12718" y="2685123"/>
                          <a:ext cx="414564" cy="532821"/>
                        </a:xfrm>
                        <a:prstGeom prst="rect">
                          <a:avLst/>
                        </a:prstGeom>
                        <a:noFill/>
                        <a:ln>
                          <a:noFill/>
                        </a:ln>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2638752176"/>
                </p:ext>
              </p:extLst>
            </p:nvPr>
          </p:nvGraphicFramePr>
          <p:xfrm>
            <a:off x="5454868" y="3078389"/>
            <a:ext cx="437923" cy="562844"/>
          </p:xfrm>
          <a:graphic>
            <a:graphicData uri="http://schemas.openxmlformats.org/presentationml/2006/ole">
              <mc:AlternateContent xmlns:mc="http://schemas.openxmlformats.org/markup-compatibility/2006">
                <mc:Choice xmlns:v="urn:schemas-microsoft-com:vml" Requires="v">
                  <p:oleObj spid="_x0000_s4627" name="Equation" r:id="rId9" imgW="177480" imgH="228600" progId="Equation.DSMT4">
                    <p:embed/>
                  </p:oleObj>
                </mc:Choice>
                <mc:Fallback>
                  <p:oleObj name="Equation" r:id="rId9" imgW="177480" imgH="228600" progId="Equation.DSMT4">
                    <p:embed/>
                    <p:pic>
                      <p:nvPicPr>
                        <p:cNvPr id="0" name="对象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54868" y="3078389"/>
                          <a:ext cx="437923" cy="562844"/>
                        </a:xfrm>
                        <a:prstGeom prst="rect">
                          <a:avLst/>
                        </a:prstGeom>
                        <a:noFill/>
                        <a:ln>
                          <a:noFill/>
                        </a:ln>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2956114542"/>
                </p:ext>
              </p:extLst>
            </p:nvPr>
          </p:nvGraphicFramePr>
          <p:xfrm>
            <a:off x="8159740" y="3120571"/>
            <a:ext cx="262603" cy="514800"/>
          </p:xfrm>
          <a:graphic>
            <a:graphicData uri="http://schemas.openxmlformats.org/presentationml/2006/ole">
              <mc:AlternateContent xmlns:mc="http://schemas.openxmlformats.org/markup-compatibility/2006">
                <mc:Choice xmlns:v="urn:schemas-microsoft-com:vml" Requires="v">
                  <p:oleObj spid="_x0000_s4628" name="Equation" r:id="rId10" imgW="139680" imgH="253800" progId="Equation.DSMT4">
                    <p:embed/>
                  </p:oleObj>
                </mc:Choice>
                <mc:Fallback>
                  <p:oleObj name="Equation" r:id="rId10" imgW="139680" imgH="253800" progId="Equation.DSMT4">
                    <p:embed/>
                    <p:pic>
                      <p:nvPicPr>
                        <p:cNvPr id="0" name=""/>
                        <p:cNvPicPr/>
                        <p:nvPr/>
                      </p:nvPicPr>
                      <p:blipFill>
                        <a:blip r:embed="rId11"/>
                        <a:stretch>
                          <a:fillRect/>
                        </a:stretch>
                      </p:blipFill>
                      <p:spPr>
                        <a:xfrm>
                          <a:off x="8159740" y="3120571"/>
                          <a:ext cx="262603" cy="514800"/>
                        </a:xfrm>
                        <a:prstGeom prst="rect">
                          <a:avLst/>
                        </a:prstGeom>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851491902"/>
                </p:ext>
              </p:extLst>
            </p:nvPr>
          </p:nvGraphicFramePr>
          <p:xfrm>
            <a:off x="9407062" y="3126241"/>
            <a:ext cx="462644" cy="514049"/>
          </p:xfrm>
          <a:graphic>
            <a:graphicData uri="http://schemas.openxmlformats.org/presentationml/2006/ole">
              <mc:AlternateContent xmlns:mc="http://schemas.openxmlformats.org/markup-compatibility/2006">
                <mc:Choice xmlns:v="urn:schemas-microsoft-com:vml" Requires="v">
                  <p:oleObj spid="_x0000_s4629" name="Equation" r:id="rId12" imgW="228600" imgH="253800" progId="Equation.DSMT4">
                    <p:embed/>
                  </p:oleObj>
                </mc:Choice>
                <mc:Fallback>
                  <p:oleObj name="Equation" r:id="rId12" imgW="228600" imgH="253800" progId="Equation.DSMT4">
                    <p:embed/>
                    <p:pic>
                      <p:nvPicPr>
                        <p:cNvPr id="0" name=""/>
                        <p:cNvPicPr/>
                        <p:nvPr/>
                      </p:nvPicPr>
                      <p:blipFill>
                        <a:blip r:embed="rId13"/>
                        <a:stretch>
                          <a:fillRect/>
                        </a:stretch>
                      </p:blipFill>
                      <p:spPr>
                        <a:xfrm>
                          <a:off x="9407062" y="3126241"/>
                          <a:ext cx="462644" cy="514049"/>
                        </a:xfrm>
                        <a:prstGeom prst="rect">
                          <a:avLst/>
                        </a:prstGeom>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422170154"/>
                </p:ext>
              </p:extLst>
            </p:nvPr>
          </p:nvGraphicFramePr>
          <p:xfrm>
            <a:off x="4559299" y="3574369"/>
            <a:ext cx="448129" cy="448129"/>
          </p:xfrm>
          <a:graphic>
            <a:graphicData uri="http://schemas.openxmlformats.org/presentationml/2006/ole">
              <mc:AlternateContent xmlns:mc="http://schemas.openxmlformats.org/markup-compatibility/2006">
                <mc:Choice xmlns:v="urn:schemas-microsoft-com:vml" Requires="v">
                  <p:oleObj spid="_x0000_s4630" name="Equation" r:id="rId14" imgW="228600" imgH="228600" progId="Equation.DSMT4">
                    <p:embed/>
                  </p:oleObj>
                </mc:Choice>
                <mc:Fallback>
                  <p:oleObj name="Equation" r:id="rId14" imgW="228600" imgH="228600" progId="Equation.DSMT4">
                    <p:embed/>
                    <p:pic>
                      <p:nvPicPr>
                        <p:cNvPr id="0" name=""/>
                        <p:cNvPicPr/>
                        <p:nvPr/>
                      </p:nvPicPr>
                      <p:blipFill>
                        <a:blip r:embed="rId15"/>
                        <a:stretch>
                          <a:fillRect/>
                        </a:stretch>
                      </p:blipFill>
                      <p:spPr>
                        <a:xfrm>
                          <a:off x="4559299" y="3574369"/>
                          <a:ext cx="448129" cy="448129"/>
                        </a:xfrm>
                        <a:prstGeom prst="rect">
                          <a:avLst/>
                        </a:prstGeom>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753425782"/>
                </p:ext>
              </p:extLst>
            </p:nvPr>
          </p:nvGraphicFramePr>
          <p:xfrm>
            <a:off x="6843457" y="3612243"/>
            <a:ext cx="2698750" cy="422275"/>
          </p:xfrm>
          <a:graphic>
            <a:graphicData uri="http://schemas.openxmlformats.org/presentationml/2006/ole">
              <mc:AlternateContent xmlns:mc="http://schemas.openxmlformats.org/markup-compatibility/2006">
                <mc:Choice xmlns:v="urn:schemas-microsoft-com:vml" Requires="v">
                  <p:oleObj spid="_x0000_s4631" name="公式" r:id="rId16" imgW="1637589" imgH="253890" progId="Equation.3">
                    <p:embed/>
                  </p:oleObj>
                </mc:Choice>
                <mc:Fallback>
                  <p:oleObj name="公式" r:id="rId16" imgW="1637589" imgH="253890" progId="Equation.3">
                    <p:embed/>
                    <p:pic>
                      <p:nvPicPr>
                        <p:cNvPr id="0" name="Object 1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843457" y="3612243"/>
                          <a:ext cx="269875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746201931"/>
                </p:ext>
              </p:extLst>
            </p:nvPr>
          </p:nvGraphicFramePr>
          <p:xfrm>
            <a:off x="2877652" y="3946193"/>
            <a:ext cx="261938" cy="514350"/>
          </p:xfrm>
          <a:graphic>
            <a:graphicData uri="http://schemas.openxmlformats.org/presentationml/2006/ole">
              <mc:AlternateContent xmlns:mc="http://schemas.openxmlformats.org/markup-compatibility/2006">
                <mc:Choice xmlns:v="urn:schemas-microsoft-com:vml" Requires="v">
                  <p:oleObj spid="_x0000_s4632" name="Equation" r:id="rId18" imgW="139680" imgH="253800" progId="Equation.DSMT4">
                    <p:embed/>
                  </p:oleObj>
                </mc:Choice>
                <mc:Fallback>
                  <p:oleObj name="Equation" r:id="rId18" imgW="139680" imgH="253800" progId="Equation.DSMT4">
                    <p:embed/>
                    <p:pic>
                      <p:nvPicPr>
                        <p:cNvPr id="0" name="对象 8"/>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877652" y="3946193"/>
                          <a:ext cx="261938"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对象 14"/>
            <p:cNvGraphicFramePr>
              <a:graphicFrameLocks noChangeAspect="1"/>
            </p:cNvGraphicFramePr>
            <p:nvPr>
              <p:extLst>
                <p:ext uri="{D42A27DB-BD31-4B8C-83A1-F6EECF244321}">
                  <p14:modId xmlns:p14="http://schemas.microsoft.com/office/powerpoint/2010/main" val="1885695517"/>
                </p:ext>
              </p:extLst>
            </p:nvPr>
          </p:nvGraphicFramePr>
          <p:xfrm>
            <a:off x="5929056" y="4014685"/>
            <a:ext cx="326602" cy="489903"/>
          </p:xfrm>
          <a:graphic>
            <a:graphicData uri="http://schemas.openxmlformats.org/presentationml/2006/ole">
              <mc:AlternateContent xmlns:mc="http://schemas.openxmlformats.org/markup-compatibility/2006">
                <mc:Choice xmlns:v="urn:schemas-microsoft-com:vml" Requires="v">
                  <p:oleObj spid="_x0000_s4633" name="Equation" r:id="rId20" imgW="152280" imgH="228600" progId="Equation.DSMT4">
                    <p:embed/>
                  </p:oleObj>
                </mc:Choice>
                <mc:Fallback>
                  <p:oleObj name="Equation" r:id="rId20" imgW="152280" imgH="228600" progId="Equation.DSMT4">
                    <p:embed/>
                    <p:pic>
                      <p:nvPicPr>
                        <p:cNvPr id="0" name=""/>
                        <p:cNvPicPr/>
                        <p:nvPr/>
                      </p:nvPicPr>
                      <p:blipFill>
                        <a:blip r:embed="rId21"/>
                        <a:stretch>
                          <a:fillRect/>
                        </a:stretch>
                      </p:blipFill>
                      <p:spPr>
                        <a:xfrm>
                          <a:off x="5929056" y="4014685"/>
                          <a:ext cx="326602" cy="489903"/>
                        </a:xfrm>
                        <a:prstGeom prst="rect">
                          <a:avLst/>
                        </a:prstGeom>
                      </p:spPr>
                    </p:pic>
                  </p:oleObj>
                </mc:Fallback>
              </mc:AlternateContent>
            </a:graphicData>
          </a:graphic>
        </p:graphicFrame>
        <p:graphicFrame>
          <p:nvGraphicFramePr>
            <p:cNvPr id="16" name="对象 15"/>
            <p:cNvGraphicFramePr>
              <a:graphicFrameLocks noChangeAspect="1"/>
            </p:cNvGraphicFramePr>
            <p:nvPr>
              <p:extLst>
                <p:ext uri="{D42A27DB-BD31-4B8C-83A1-F6EECF244321}">
                  <p14:modId xmlns:p14="http://schemas.microsoft.com/office/powerpoint/2010/main" val="1874393519"/>
                </p:ext>
              </p:extLst>
            </p:nvPr>
          </p:nvGraphicFramePr>
          <p:xfrm>
            <a:off x="7600497" y="3931679"/>
            <a:ext cx="461963" cy="514350"/>
          </p:xfrm>
          <a:graphic>
            <a:graphicData uri="http://schemas.openxmlformats.org/presentationml/2006/ole">
              <mc:AlternateContent xmlns:mc="http://schemas.openxmlformats.org/markup-compatibility/2006">
                <mc:Choice xmlns:v="urn:schemas-microsoft-com:vml" Requires="v">
                  <p:oleObj spid="_x0000_s4634" name="Equation" r:id="rId22" imgW="228600" imgH="253800" progId="Equation.DSMT4">
                    <p:embed/>
                  </p:oleObj>
                </mc:Choice>
                <mc:Fallback>
                  <p:oleObj name="Equation" r:id="rId22" imgW="228600" imgH="253800" progId="Equation.DSMT4">
                    <p:embed/>
                    <p:pic>
                      <p:nvPicPr>
                        <p:cNvPr id="0" name="对象 9"/>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600497" y="3931679"/>
                          <a:ext cx="46196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对象 16"/>
            <p:cNvGraphicFramePr>
              <a:graphicFrameLocks noChangeAspect="1"/>
            </p:cNvGraphicFramePr>
            <p:nvPr>
              <p:extLst>
                <p:ext uri="{D42A27DB-BD31-4B8C-83A1-F6EECF244321}">
                  <p14:modId xmlns:p14="http://schemas.microsoft.com/office/powerpoint/2010/main" val="2489327035"/>
                </p:ext>
              </p:extLst>
            </p:nvPr>
          </p:nvGraphicFramePr>
          <p:xfrm>
            <a:off x="8538677" y="3993017"/>
            <a:ext cx="327025" cy="490537"/>
          </p:xfrm>
          <a:graphic>
            <a:graphicData uri="http://schemas.openxmlformats.org/presentationml/2006/ole">
              <mc:AlternateContent xmlns:mc="http://schemas.openxmlformats.org/markup-compatibility/2006">
                <mc:Choice xmlns:v="urn:schemas-microsoft-com:vml" Requires="v">
                  <p:oleObj spid="_x0000_s4635" name="Equation" r:id="rId24" imgW="152280" imgH="228600" progId="Equation.DSMT4">
                    <p:embed/>
                  </p:oleObj>
                </mc:Choice>
                <mc:Fallback>
                  <p:oleObj name="Equation" r:id="rId24" imgW="152280" imgH="228600" progId="Equation.DSMT4">
                    <p:embed/>
                    <p:pic>
                      <p:nvPicPr>
                        <p:cNvPr id="0" name="对象 14"/>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8538677" y="3993017"/>
                          <a:ext cx="327025" cy="49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对象 17"/>
            <p:cNvGraphicFramePr>
              <a:graphicFrameLocks noChangeAspect="1"/>
            </p:cNvGraphicFramePr>
            <p:nvPr>
              <p:extLst>
                <p:ext uri="{D42A27DB-BD31-4B8C-83A1-F6EECF244321}">
                  <p14:modId xmlns:p14="http://schemas.microsoft.com/office/powerpoint/2010/main" val="2748850767"/>
                </p:ext>
              </p:extLst>
            </p:nvPr>
          </p:nvGraphicFramePr>
          <p:xfrm>
            <a:off x="6785401" y="4801507"/>
            <a:ext cx="447675" cy="447675"/>
          </p:xfrm>
          <a:graphic>
            <a:graphicData uri="http://schemas.openxmlformats.org/presentationml/2006/ole">
              <mc:AlternateContent xmlns:mc="http://schemas.openxmlformats.org/markup-compatibility/2006">
                <mc:Choice xmlns:v="urn:schemas-microsoft-com:vml" Requires="v">
                  <p:oleObj spid="_x0000_s4636" name="Equation" r:id="rId26" imgW="228600" imgH="228600" progId="Equation.DSMT4">
                    <p:embed/>
                  </p:oleObj>
                </mc:Choice>
                <mc:Fallback>
                  <p:oleObj name="Equation" r:id="rId26" imgW="228600" imgH="228600" progId="Equation.DSMT4">
                    <p:embed/>
                    <p:pic>
                      <p:nvPicPr>
                        <p:cNvPr id="0" name="对象 10"/>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6785401" y="4801507"/>
                          <a:ext cx="4476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 name="对象 19"/>
            <p:cNvGraphicFramePr>
              <a:graphicFrameLocks noChangeAspect="1"/>
            </p:cNvGraphicFramePr>
            <p:nvPr>
              <p:extLst>
                <p:ext uri="{D42A27DB-BD31-4B8C-83A1-F6EECF244321}">
                  <p14:modId xmlns:p14="http://schemas.microsoft.com/office/powerpoint/2010/main" val="2022899986"/>
                </p:ext>
              </p:extLst>
            </p:nvPr>
          </p:nvGraphicFramePr>
          <p:xfrm>
            <a:off x="5749982" y="4822599"/>
            <a:ext cx="474259" cy="388030"/>
          </p:xfrm>
          <a:graphic>
            <a:graphicData uri="http://schemas.openxmlformats.org/presentationml/2006/ole">
              <mc:AlternateContent xmlns:mc="http://schemas.openxmlformats.org/markup-compatibility/2006">
                <mc:Choice xmlns:v="urn:schemas-microsoft-com:vml" Requires="v">
                  <p:oleObj spid="_x0000_s4637" name="Equation" r:id="rId28" imgW="279360" imgH="228600" progId="Equation.DSMT4">
                    <p:embed/>
                  </p:oleObj>
                </mc:Choice>
                <mc:Fallback>
                  <p:oleObj name="Equation" r:id="rId28" imgW="279360" imgH="228600" progId="Equation.DSMT4">
                    <p:embed/>
                    <p:pic>
                      <p:nvPicPr>
                        <p:cNvPr id="0" name=""/>
                        <p:cNvPicPr/>
                        <p:nvPr/>
                      </p:nvPicPr>
                      <p:blipFill>
                        <a:blip r:embed="rId29"/>
                        <a:stretch>
                          <a:fillRect/>
                        </a:stretch>
                      </p:blipFill>
                      <p:spPr>
                        <a:xfrm>
                          <a:off x="5749982" y="4822599"/>
                          <a:ext cx="474259" cy="388030"/>
                        </a:xfrm>
                        <a:prstGeom prst="rect">
                          <a:avLst/>
                        </a:prstGeom>
                      </p:spPr>
                    </p:pic>
                  </p:oleObj>
                </mc:Fallback>
              </mc:AlternateContent>
            </a:graphicData>
          </a:graphic>
        </p:graphicFrame>
      </p:grpSp>
      <p:sp>
        <p:nvSpPr>
          <p:cNvPr id="2" name="TextBox 1"/>
          <p:cNvSpPr txBox="1"/>
          <p:nvPr/>
        </p:nvSpPr>
        <p:spPr>
          <a:xfrm>
            <a:off x="624111" y="377369"/>
            <a:ext cx="2090057" cy="646331"/>
          </a:xfrm>
          <a:prstGeom prst="rect">
            <a:avLst/>
          </a:prstGeom>
          <a:noFill/>
        </p:spPr>
        <p:txBody>
          <a:bodyPr wrap="square" rtlCol="0">
            <a:spAutoFit/>
          </a:bodyPr>
          <a:lstStyle/>
          <a:p>
            <a:r>
              <a:rPr lang="zh-CN" altLang="en-US" sz="3600" dirty="0" smtClean="0">
                <a:latin typeface="+mj-ea"/>
                <a:ea typeface="+mj-ea"/>
              </a:rPr>
              <a:t>工具变量</a:t>
            </a:r>
            <a:endParaRPr lang="zh-CN" altLang="en-US" sz="3600" dirty="0">
              <a:latin typeface="+mj-ea"/>
              <a:ea typeface="+mj-ea"/>
            </a:endParaRPr>
          </a:p>
        </p:txBody>
      </p:sp>
    </p:spTree>
    <p:extLst>
      <p:ext uri="{BB962C8B-B14F-4D97-AF65-F5344CB8AC3E}">
        <p14:creationId xmlns:p14="http://schemas.microsoft.com/office/powerpoint/2010/main" val="2195362704"/>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2161" y="435425"/>
            <a:ext cx="3059064" cy="646331"/>
          </a:xfrm>
          <a:prstGeom prst="rect">
            <a:avLst/>
          </a:prstGeom>
          <a:noFill/>
        </p:spPr>
        <p:txBody>
          <a:bodyPr wrap="square" rtlCol="0">
            <a:spAutoFit/>
          </a:bodyPr>
          <a:lstStyle/>
          <a:p>
            <a:r>
              <a:rPr lang="zh-CN" altLang="en-US" sz="3600" dirty="0">
                <a:latin typeface="+mj-ea"/>
                <a:ea typeface="+mj-ea"/>
              </a:rPr>
              <a:t>回归结果</a:t>
            </a: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2217" y="1826985"/>
            <a:ext cx="9673847" cy="3180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25546651"/>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2630188" y="1880865"/>
            <a:ext cx="3060927" cy="3580223"/>
          </a:xfrm>
          <a:prstGeom prst="rect">
            <a:avLst/>
          </a:prstGeom>
          <a:solidFill>
            <a:srgbClr val="FFFFFF"/>
          </a:solidFill>
          <a:ln>
            <a:solidFill>
              <a:srgbClr val="E8E8E6"/>
            </a:solidFill>
          </a:ln>
        </p:spPr>
        <p:style>
          <a:lnRef idx="2">
            <a:schemeClr val="accent1">
              <a:shade val="50000"/>
            </a:schemeClr>
          </a:lnRef>
          <a:fillRef idx="1">
            <a:schemeClr val="accent1"/>
          </a:fillRef>
          <a:effectRef idx="0">
            <a:schemeClr val="accent1"/>
          </a:effectRef>
          <a:fontRef idx="minor">
            <a:schemeClr val="lt1"/>
          </a:fontRef>
        </p:style>
        <p:txBody>
          <a:bodyPr lIns="75520" tIns="37760" rIns="75520" bIns="37760" rtlCol="0" anchor="ctr"/>
          <a:lstStyle/>
          <a:p>
            <a:pPr algn="ctr"/>
            <a:endParaRPr lang="zh-CN" altLang="en-US"/>
          </a:p>
        </p:txBody>
      </p:sp>
      <p:sp>
        <p:nvSpPr>
          <p:cNvPr id="17" name="AutoShape 12"/>
          <p:cNvSpPr>
            <a:spLocks noChangeArrowheads="1"/>
          </p:cNvSpPr>
          <p:nvPr/>
        </p:nvSpPr>
        <p:spPr bwMode="auto">
          <a:xfrm>
            <a:off x="2630188" y="1555217"/>
            <a:ext cx="3060927" cy="651295"/>
          </a:xfrm>
          <a:prstGeom prst="homePlate">
            <a:avLst>
              <a:gd name="adj" fmla="val 63872"/>
            </a:avLst>
          </a:prstGeom>
          <a:solidFill>
            <a:srgbClr val="568D11"/>
          </a:solidFill>
          <a:ln w="9525">
            <a:noFill/>
            <a:miter lim="800000"/>
            <a:headEnd/>
            <a:tailEnd/>
          </a:ln>
        </p:spPr>
        <p:txBody>
          <a:bodyPr wrap="none" lIns="75520" tIns="37760" rIns="75520" bIns="37760" anchor="ctr"/>
          <a:lstStyle/>
          <a:p>
            <a:pPr algn="ctr"/>
            <a:r>
              <a:rPr lang="zh-CN" altLang="en-US" sz="2000" b="1" dirty="0" smtClean="0">
                <a:solidFill>
                  <a:prstClr val="white"/>
                </a:solidFill>
                <a:latin typeface="微软雅黑" pitchFamily="34" charset="-122"/>
                <a:ea typeface="微软雅黑" pitchFamily="34" charset="-122"/>
              </a:rPr>
              <a:t>风险</a:t>
            </a:r>
            <a:endParaRPr lang="zh-CN" altLang="en-US" sz="2000" b="1" dirty="0">
              <a:solidFill>
                <a:prstClr val="white"/>
              </a:solidFill>
              <a:latin typeface="微软雅黑" pitchFamily="34" charset="-122"/>
              <a:ea typeface="微软雅黑" pitchFamily="34" charset="-122"/>
            </a:endParaRPr>
          </a:p>
        </p:txBody>
      </p:sp>
      <p:sp>
        <p:nvSpPr>
          <p:cNvPr id="18" name="TextBox 17"/>
          <p:cNvSpPr txBox="1"/>
          <p:nvPr/>
        </p:nvSpPr>
        <p:spPr>
          <a:xfrm>
            <a:off x="2676709" y="2433901"/>
            <a:ext cx="2941836" cy="2185746"/>
          </a:xfrm>
          <a:prstGeom prst="rect">
            <a:avLst/>
          </a:prstGeom>
          <a:noFill/>
        </p:spPr>
        <p:txBody>
          <a:bodyPr wrap="square" lIns="75520" tIns="37760" rIns="75520" bIns="37760" rtlCol="0">
            <a:spAutoFit/>
          </a:bodyPr>
          <a:lstStyle/>
          <a:p>
            <a:pPr indent="457200">
              <a:lnSpc>
                <a:spcPct val="130000"/>
              </a:lnSpc>
            </a:pPr>
            <a:r>
              <a:rPr lang="zh-CN" altLang="en-US" dirty="0" smtClean="0">
                <a:solidFill>
                  <a:sysClr val="windowText" lastClr="000000"/>
                </a:solidFill>
                <a:latin typeface="+mn-ea"/>
              </a:rPr>
              <a:t>市场空间扩大，可优化投资组合，降低银行个体风险。</a:t>
            </a:r>
            <a:endParaRPr lang="en-US" altLang="zh-CN" dirty="0" smtClean="0">
              <a:solidFill>
                <a:sysClr val="windowText" lastClr="000000"/>
              </a:solidFill>
              <a:latin typeface="+mn-ea"/>
            </a:endParaRPr>
          </a:p>
          <a:p>
            <a:pPr indent="457200">
              <a:lnSpc>
                <a:spcPct val="130000"/>
              </a:lnSpc>
            </a:pPr>
            <a:r>
              <a:rPr lang="zh-CN" altLang="en-US" dirty="0" smtClean="0">
                <a:solidFill>
                  <a:sysClr val="windowText" lastClr="000000"/>
                </a:solidFill>
                <a:latin typeface="+mn-ea"/>
              </a:rPr>
              <a:t>降低对本地经济的依赖性，规避地方经济的系统风险。</a:t>
            </a:r>
            <a:endParaRPr lang="zh-CN" altLang="en-US" dirty="0">
              <a:solidFill>
                <a:sysClr val="windowText" lastClr="000000"/>
              </a:solidFill>
              <a:latin typeface="+mn-ea"/>
            </a:endParaRPr>
          </a:p>
        </p:txBody>
      </p:sp>
      <p:sp>
        <p:nvSpPr>
          <p:cNvPr id="29" name="矩形 28"/>
          <p:cNvSpPr/>
          <p:nvPr/>
        </p:nvSpPr>
        <p:spPr>
          <a:xfrm>
            <a:off x="6262471" y="1880865"/>
            <a:ext cx="3060927" cy="3580223"/>
          </a:xfrm>
          <a:prstGeom prst="rect">
            <a:avLst/>
          </a:prstGeom>
          <a:solidFill>
            <a:srgbClr val="FFFFFF"/>
          </a:solidFill>
          <a:ln>
            <a:solidFill>
              <a:srgbClr val="E8E8E6"/>
            </a:solidFill>
          </a:ln>
        </p:spPr>
        <p:style>
          <a:lnRef idx="2">
            <a:schemeClr val="accent1">
              <a:shade val="50000"/>
            </a:schemeClr>
          </a:lnRef>
          <a:fillRef idx="1">
            <a:schemeClr val="accent1"/>
          </a:fillRef>
          <a:effectRef idx="0">
            <a:schemeClr val="accent1"/>
          </a:effectRef>
          <a:fontRef idx="minor">
            <a:schemeClr val="lt1"/>
          </a:fontRef>
        </p:style>
        <p:txBody>
          <a:bodyPr lIns="75520" tIns="37760" rIns="75520" bIns="37760" rtlCol="0" anchor="ctr"/>
          <a:lstStyle/>
          <a:p>
            <a:pPr algn="ctr"/>
            <a:endParaRPr lang="zh-CN" altLang="en-US"/>
          </a:p>
        </p:txBody>
      </p:sp>
      <p:sp>
        <p:nvSpPr>
          <p:cNvPr id="30" name="AutoShape 12"/>
          <p:cNvSpPr>
            <a:spLocks noChangeArrowheads="1"/>
          </p:cNvSpPr>
          <p:nvPr/>
        </p:nvSpPr>
        <p:spPr bwMode="auto">
          <a:xfrm flipH="1">
            <a:off x="6262471" y="1555217"/>
            <a:ext cx="3060927" cy="651295"/>
          </a:xfrm>
          <a:prstGeom prst="homePlate">
            <a:avLst>
              <a:gd name="adj" fmla="val 63872"/>
            </a:avLst>
          </a:prstGeom>
          <a:solidFill>
            <a:schemeClr val="bg1">
              <a:lumMod val="50000"/>
            </a:schemeClr>
          </a:solidFill>
          <a:ln w="9525">
            <a:noFill/>
            <a:miter lim="800000"/>
            <a:headEnd/>
            <a:tailEnd/>
          </a:ln>
        </p:spPr>
        <p:txBody>
          <a:bodyPr wrap="none" lIns="75520" tIns="37760" rIns="75520" bIns="37760" anchor="ctr"/>
          <a:lstStyle/>
          <a:p>
            <a:pPr algn="ctr"/>
            <a:r>
              <a:rPr lang="zh-CN" altLang="en-US" sz="2000" b="1" dirty="0">
                <a:solidFill>
                  <a:prstClr val="white"/>
                </a:solidFill>
                <a:latin typeface="微软雅黑" pitchFamily="34" charset="-122"/>
                <a:ea typeface="微软雅黑" pitchFamily="34" charset="-122"/>
              </a:rPr>
              <a:t>信贷扩张</a:t>
            </a:r>
          </a:p>
        </p:txBody>
      </p:sp>
      <p:sp>
        <p:nvSpPr>
          <p:cNvPr id="31" name="TextBox 30"/>
          <p:cNvSpPr txBox="1"/>
          <p:nvPr/>
        </p:nvSpPr>
        <p:spPr>
          <a:xfrm>
            <a:off x="6338020" y="2433901"/>
            <a:ext cx="2941836" cy="1876750"/>
          </a:xfrm>
          <a:prstGeom prst="rect">
            <a:avLst/>
          </a:prstGeom>
          <a:noFill/>
        </p:spPr>
        <p:txBody>
          <a:bodyPr wrap="square" lIns="75520" tIns="37760" rIns="75520" bIns="37760" rtlCol="0">
            <a:spAutoFit/>
          </a:bodyPr>
          <a:lstStyle/>
          <a:p>
            <a:pPr indent="457200">
              <a:lnSpc>
                <a:spcPct val="130000"/>
              </a:lnSpc>
            </a:pPr>
            <a:r>
              <a:rPr lang="zh-CN" altLang="en-US" dirty="0" smtClean="0">
                <a:solidFill>
                  <a:sysClr val="windowText" lastClr="000000"/>
                </a:solidFill>
                <a:latin typeface="+mn-ea"/>
              </a:rPr>
              <a:t>短期来看，由于缺少地方政府的支持，对新市场客服需要一定时间了解，跨区域经营的城商行并不能以此追求规模的迅速扩张。</a:t>
            </a:r>
            <a:endParaRPr lang="zh-CN" altLang="en-US" dirty="0">
              <a:solidFill>
                <a:sysClr val="windowText" lastClr="000000"/>
              </a:solidFill>
              <a:latin typeface="+mn-ea"/>
            </a:endParaRPr>
          </a:p>
        </p:txBody>
      </p:sp>
      <p:sp>
        <p:nvSpPr>
          <p:cNvPr id="2" name="TextBox 1"/>
          <p:cNvSpPr txBox="1"/>
          <p:nvPr/>
        </p:nvSpPr>
        <p:spPr>
          <a:xfrm>
            <a:off x="827311" y="348341"/>
            <a:ext cx="2351318" cy="646331"/>
          </a:xfrm>
          <a:prstGeom prst="rect">
            <a:avLst/>
          </a:prstGeom>
          <a:noFill/>
        </p:spPr>
        <p:txBody>
          <a:bodyPr wrap="square" rtlCol="0">
            <a:spAutoFit/>
          </a:bodyPr>
          <a:lstStyle/>
          <a:p>
            <a:r>
              <a:rPr lang="zh-CN" altLang="en-US" sz="3600" dirty="0" smtClean="0"/>
              <a:t>回归结果</a:t>
            </a:r>
            <a:endParaRPr lang="zh-CN" altLang="en-US" sz="3600" dirty="0"/>
          </a:p>
        </p:txBody>
      </p:sp>
    </p:spTree>
    <p:extLst>
      <p:ext uri="{BB962C8B-B14F-4D97-AF65-F5344CB8AC3E}">
        <p14:creationId xmlns:p14="http://schemas.microsoft.com/office/powerpoint/2010/main" val="665067054"/>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17"/>
          <p:cNvGrpSpPr>
            <a:grpSpLocks/>
          </p:cNvGrpSpPr>
          <p:nvPr/>
        </p:nvGrpSpPr>
        <p:grpSpPr bwMode="auto">
          <a:xfrm>
            <a:off x="777219" y="1206080"/>
            <a:ext cx="1120630" cy="1092499"/>
            <a:chOff x="0" y="0"/>
            <a:chExt cx="1265271" cy="1224136"/>
          </a:xfrm>
        </p:grpSpPr>
        <p:sp>
          <p:nvSpPr>
            <p:cNvPr id="35" name="椭圆 29"/>
            <p:cNvSpPr>
              <a:spLocks noChangeArrowheads="1"/>
            </p:cNvSpPr>
            <p:nvPr/>
          </p:nvSpPr>
          <p:spPr bwMode="auto">
            <a:xfrm>
              <a:off x="41135" y="0"/>
              <a:ext cx="1224136" cy="1224136"/>
            </a:xfrm>
            <a:prstGeom prst="ellipse">
              <a:avLst/>
            </a:prstGeom>
            <a:solidFill>
              <a:schemeClr val="bg1"/>
            </a:solidFill>
            <a:ln w="57150" cap="flat" cmpd="sng">
              <a:solidFill>
                <a:srgbClr val="568D1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endParaRPr lang="zh-CN" altLang="zh-CN" sz="2100">
                <a:solidFill>
                  <a:srgbClr val="FFFFFF"/>
                </a:solidFill>
                <a:latin typeface="宋体" pitchFamily="2" charset="-122"/>
                <a:sym typeface="宋体" pitchFamily="2" charset="-122"/>
              </a:endParaRPr>
            </a:p>
          </p:txBody>
        </p:sp>
        <p:sp>
          <p:nvSpPr>
            <p:cNvPr id="36" name="文本框 34"/>
            <p:cNvSpPr>
              <a:spLocks noChangeArrowheads="1"/>
            </p:cNvSpPr>
            <p:nvPr/>
          </p:nvSpPr>
          <p:spPr bwMode="auto">
            <a:xfrm rot="20331793">
              <a:off x="0" y="381203"/>
              <a:ext cx="1263345" cy="4617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r>
                <a:rPr lang="zh-CN" altLang="en-US" sz="2100" dirty="0" smtClean="0"/>
                <a:t>模型</a:t>
              </a:r>
              <a:r>
                <a:rPr lang="en-US" altLang="zh-CN" sz="2100" dirty="0" smtClean="0"/>
                <a:t>3</a:t>
              </a:r>
              <a:endParaRPr lang="zh-CN" altLang="en-US" sz="2100" dirty="0"/>
            </a:p>
          </p:txBody>
        </p:sp>
      </p:grpSp>
      <p:sp>
        <p:nvSpPr>
          <p:cNvPr id="37" name="矩形 31"/>
          <p:cNvSpPr>
            <a:spLocks noChangeArrowheads="1"/>
          </p:cNvSpPr>
          <p:nvPr/>
        </p:nvSpPr>
        <p:spPr bwMode="auto">
          <a:xfrm>
            <a:off x="2049408" y="1220594"/>
            <a:ext cx="40776" cy="1125091"/>
          </a:xfrm>
          <a:prstGeom prst="rect">
            <a:avLst/>
          </a:prstGeom>
          <a:solidFill>
            <a:srgbClr val="568D11"/>
          </a:solidFill>
          <a:ln>
            <a:solidFill>
              <a:srgbClr val="568D11"/>
            </a:solidFill>
          </a:ln>
          <a:effectLst/>
          <a:extLst/>
        </p:spPr>
        <p:txBody>
          <a:bodyPr lIns="81208" tIns="40604" rIns="81208" bIns="40604" anchor="ctr"/>
          <a:lstStyle/>
          <a:p>
            <a:pPr algn="ctr"/>
            <a:endParaRPr lang="zh-CN" altLang="zh-CN">
              <a:solidFill>
                <a:srgbClr val="FFFFFF"/>
              </a:solidFill>
              <a:latin typeface="宋体" pitchFamily="2" charset="-122"/>
              <a:sym typeface="宋体" pitchFamily="2" charset="-122"/>
            </a:endParaRPr>
          </a:p>
        </p:txBody>
      </p:sp>
      <p:sp>
        <p:nvSpPr>
          <p:cNvPr id="2" name="TextBox 1"/>
          <p:cNvSpPr txBox="1"/>
          <p:nvPr/>
        </p:nvSpPr>
        <p:spPr>
          <a:xfrm>
            <a:off x="682161" y="435425"/>
            <a:ext cx="3059064" cy="646331"/>
          </a:xfrm>
          <a:prstGeom prst="rect">
            <a:avLst/>
          </a:prstGeom>
          <a:noFill/>
        </p:spPr>
        <p:txBody>
          <a:bodyPr wrap="square" rtlCol="0">
            <a:spAutoFit/>
          </a:bodyPr>
          <a:lstStyle/>
          <a:p>
            <a:r>
              <a:rPr lang="zh-CN" altLang="en-US" sz="3600" dirty="0" smtClean="0">
                <a:latin typeface="+mj-ea"/>
                <a:ea typeface="+mj-ea"/>
              </a:rPr>
              <a:t>研究设计</a:t>
            </a:r>
            <a:endParaRPr lang="zh-CN" altLang="en-US" sz="3600" dirty="0">
              <a:latin typeface="+mj-ea"/>
              <a:ea typeface="+mj-ea"/>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2043976234"/>
              </p:ext>
            </p:extLst>
          </p:nvPr>
        </p:nvGraphicFramePr>
        <p:xfrm>
          <a:off x="2211693" y="1256814"/>
          <a:ext cx="7483850" cy="1080057"/>
        </p:xfrm>
        <a:graphic>
          <a:graphicData uri="http://schemas.openxmlformats.org/presentationml/2006/ole">
            <mc:AlternateContent xmlns:mc="http://schemas.openxmlformats.org/markup-compatibility/2006">
              <mc:Choice xmlns:v="urn:schemas-microsoft-com:vml" Requires="v">
                <p:oleObj spid="_x0000_s6192" name="Equation" r:id="rId4" imgW="4546440" imgH="787320" progId="Equation.DSMT4">
                  <p:embed/>
                </p:oleObj>
              </mc:Choice>
              <mc:Fallback>
                <p:oleObj name="Equation" r:id="rId4" imgW="4546440" imgH="787320" progId="Equation.DSMT4">
                  <p:embed/>
                  <p:pic>
                    <p:nvPicPr>
                      <p:cNvPr id="0" name=""/>
                      <p:cNvPicPr/>
                      <p:nvPr/>
                    </p:nvPicPr>
                    <p:blipFill>
                      <a:blip r:embed="rId5"/>
                      <a:stretch>
                        <a:fillRect/>
                      </a:stretch>
                    </p:blipFill>
                    <p:spPr>
                      <a:xfrm>
                        <a:off x="2211693" y="1256814"/>
                        <a:ext cx="7483850" cy="1080057"/>
                      </a:xfrm>
                      <a:prstGeom prst="rect">
                        <a:avLst/>
                      </a:prstGeom>
                    </p:spPr>
                  </p:pic>
                </p:oleObj>
              </mc:Fallback>
            </mc:AlternateContent>
          </a:graphicData>
        </a:graphic>
      </p:graphicFrame>
      <p:grpSp>
        <p:nvGrpSpPr>
          <p:cNvPr id="10" name="组合 9"/>
          <p:cNvGrpSpPr/>
          <p:nvPr/>
        </p:nvGrpSpPr>
        <p:grpSpPr>
          <a:xfrm>
            <a:off x="1016000" y="2917371"/>
            <a:ext cx="9173029" cy="3367310"/>
            <a:chOff x="1016000" y="2917371"/>
            <a:chExt cx="9173029" cy="3367310"/>
          </a:xfrm>
        </p:grpSpPr>
        <p:sp>
          <p:nvSpPr>
            <p:cNvPr id="4" name="TextBox 3"/>
            <p:cNvSpPr txBox="1"/>
            <p:nvPr/>
          </p:nvSpPr>
          <p:spPr>
            <a:xfrm>
              <a:off x="1016000" y="2917371"/>
              <a:ext cx="9173029" cy="2585323"/>
            </a:xfrm>
            <a:prstGeom prst="rect">
              <a:avLst/>
            </a:prstGeom>
            <a:noFill/>
          </p:spPr>
          <p:txBody>
            <a:bodyPr wrap="square" rtlCol="0">
              <a:spAutoFit/>
            </a:bodyPr>
            <a:lstStyle/>
            <a:p>
              <a:r>
                <a:rPr lang="zh-CN" altLang="en-US" dirty="0" smtClean="0"/>
                <a:t>首先，借鉴</a:t>
              </a:r>
              <a:r>
                <a:rPr lang="en-US" altLang="zh-CN" dirty="0" smtClean="0"/>
                <a:t>HHI</a:t>
              </a:r>
              <a:r>
                <a:rPr lang="zh-CN" altLang="en-US" dirty="0" smtClean="0"/>
                <a:t>指数，构建贷款分散化指数。该变量取值越大，说明银行跨区域程度越高。</a:t>
              </a:r>
              <a:endParaRPr lang="en-US" altLang="zh-CN" dirty="0" smtClean="0"/>
            </a:p>
            <a:p>
              <a:endParaRPr lang="en-US" altLang="zh-CN" dirty="0"/>
            </a:p>
            <a:p>
              <a:endParaRPr lang="en-US" altLang="zh-CN" dirty="0" smtClean="0"/>
            </a:p>
            <a:p>
              <a:endParaRPr lang="en-US" altLang="zh-CN" dirty="0"/>
            </a:p>
            <a:p>
              <a:r>
                <a:rPr lang="zh-CN" altLang="en-US" dirty="0" smtClean="0"/>
                <a:t>引入距离因素。其中</a:t>
              </a:r>
              <a:r>
                <a:rPr lang="en-US" altLang="zh-CN" dirty="0" err="1" smtClean="0"/>
                <a:t>disHead</a:t>
              </a:r>
              <a:r>
                <a:rPr lang="en-US" altLang="zh-CN" dirty="0"/>
                <a:t>-</a:t>
              </a:r>
              <a:r>
                <a:rPr lang="en-US" altLang="zh-CN" dirty="0" smtClean="0"/>
                <a:t>Br</a:t>
              </a:r>
              <a:r>
                <a:rPr lang="zh-CN" altLang="en-US" dirty="0" smtClean="0"/>
                <a:t>为总分行间的距离，</a:t>
              </a:r>
              <a:r>
                <a:rPr lang="en-US" altLang="zh-CN" dirty="0" smtClean="0"/>
                <a:t>median distance</a:t>
              </a:r>
              <a:r>
                <a:rPr lang="zh-CN" altLang="en-US" dirty="0" smtClean="0"/>
                <a:t>表示样本银行与所有异地分支行距离的中位数，</a:t>
              </a:r>
              <a:r>
                <a:rPr lang="en-US" altLang="zh-CN" dirty="0" smtClean="0"/>
                <a:t>average distance</a:t>
              </a:r>
              <a:r>
                <a:rPr lang="zh-CN" altLang="en-US" dirty="0" smtClean="0"/>
                <a:t>表示样本银行与所有异地分支行距离的平均数，之所以引入距离的中位数与平均数是为了剔除银行规模与距离之间的内生性。</a:t>
              </a:r>
              <a:endParaRPr lang="en-US" altLang="zh-CN" dirty="0" smtClean="0"/>
            </a:p>
            <a:p>
              <a:endParaRPr lang="en-US" altLang="zh-CN" dirty="0"/>
            </a:p>
            <a:p>
              <a:endParaRPr lang="zh-CN" altLang="en-US" dirty="0"/>
            </a:p>
          </p:txBody>
        </p:sp>
        <p:graphicFrame>
          <p:nvGraphicFramePr>
            <p:cNvPr id="6" name="对象 5"/>
            <p:cNvGraphicFramePr>
              <a:graphicFrameLocks noChangeAspect="1"/>
            </p:cNvGraphicFramePr>
            <p:nvPr>
              <p:extLst>
                <p:ext uri="{D42A27DB-BD31-4B8C-83A1-F6EECF244321}">
                  <p14:modId xmlns:p14="http://schemas.microsoft.com/office/powerpoint/2010/main" val="1289306271"/>
                </p:ext>
              </p:extLst>
            </p:nvPr>
          </p:nvGraphicFramePr>
          <p:xfrm>
            <a:off x="3568699" y="3197909"/>
            <a:ext cx="3412673" cy="843362"/>
          </p:xfrm>
          <a:graphic>
            <a:graphicData uri="http://schemas.openxmlformats.org/presentationml/2006/ole">
              <mc:AlternateContent xmlns:mc="http://schemas.openxmlformats.org/markup-compatibility/2006">
                <mc:Choice xmlns:v="urn:schemas-microsoft-com:vml" Requires="v">
                  <p:oleObj spid="_x0000_s6193" name="Equation" r:id="rId6" imgW="2209680" imgH="545760" progId="Equation.DSMT4">
                    <p:embed/>
                  </p:oleObj>
                </mc:Choice>
                <mc:Fallback>
                  <p:oleObj name="Equation" r:id="rId6" imgW="2209680" imgH="545760" progId="Equation.DSMT4">
                    <p:embed/>
                    <p:pic>
                      <p:nvPicPr>
                        <p:cNvPr id="0" name=""/>
                        <p:cNvPicPr/>
                        <p:nvPr/>
                      </p:nvPicPr>
                      <p:blipFill>
                        <a:blip r:embed="rId7"/>
                        <a:stretch>
                          <a:fillRect/>
                        </a:stretch>
                      </p:blipFill>
                      <p:spPr>
                        <a:xfrm>
                          <a:off x="3568699" y="3197909"/>
                          <a:ext cx="3412673" cy="843362"/>
                        </a:xfrm>
                        <a:prstGeom prst="rect">
                          <a:avLst/>
                        </a:prstGeom>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3230406159"/>
                </p:ext>
              </p:extLst>
            </p:nvPr>
          </p:nvGraphicFramePr>
          <p:xfrm>
            <a:off x="3255736" y="4951734"/>
            <a:ext cx="4140214" cy="1332947"/>
          </p:xfrm>
          <a:graphic>
            <a:graphicData uri="http://schemas.openxmlformats.org/presentationml/2006/ole">
              <mc:AlternateContent xmlns:mc="http://schemas.openxmlformats.org/markup-compatibility/2006">
                <mc:Choice xmlns:v="urn:schemas-microsoft-com:vml" Requires="v">
                  <p:oleObj spid="_x0000_s6194" name="Equation" r:id="rId8" imgW="2603160" imgH="838080" progId="Equation.DSMT4">
                    <p:embed/>
                  </p:oleObj>
                </mc:Choice>
                <mc:Fallback>
                  <p:oleObj name="Equation" r:id="rId8" imgW="2603160" imgH="838080" progId="Equation.DSMT4">
                    <p:embed/>
                    <p:pic>
                      <p:nvPicPr>
                        <p:cNvPr id="0" name=""/>
                        <p:cNvPicPr/>
                        <p:nvPr/>
                      </p:nvPicPr>
                      <p:blipFill>
                        <a:blip r:embed="rId9"/>
                        <a:stretch>
                          <a:fillRect/>
                        </a:stretch>
                      </p:blipFill>
                      <p:spPr>
                        <a:xfrm>
                          <a:off x="3255736" y="4951734"/>
                          <a:ext cx="4140214" cy="1332947"/>
                        </a:xfrm>
                        <a:prstGeom prst="rect">
                          <a:avLst/>
                        </a:prstGeom>
                      </p:spPr>
                    </p:pic>
                  </p:oleObj>
                </mc:Fallback>
              </mc:AlternateContent>
            </a:graphicData>
          </a:graphic>
        </p:graphicFrame>
      </p:grpSp>
    </p:spTree>
    <p:extLst>
      <p:ext uri="{BB962C8B-B14F-4D97-AF65-F5344CB8AC3E}">
        <p14:creationId xmlns:p14="http://schemas.microsoft.com/office/powerpoint/2010/main" val="2425095757"/>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2161" y="435425"/>
            <a:ext cx="3059064" cy="646331"/>
          </a:xfrm>
          <a:prstGeom prst="rect">
            <a:avLst/>
          </a:prstGeom>
          <a:noFill/>
        </p:spPr>
        <p:txBody>
          <a:bodyPr wrap="square" rtlCol="0">
            <a:spAutoFit/>
          </a:bodyPr>
          <a:lstStyle/>
          <a:p>
            <a:r>
              <a:rPr lang="zh-CN" altLang="en-US" sz="3600" dirty="0">
                <a:latin typeface="+mj-ea"/>
                <a:ea typeface="+mj-ea"/>
              </a:rPr>
              <a:t>回归结果</a:t>
            </a: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0274" y="1633538"/>
            <a:ext cx="9479367" cy="37657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4346503"/>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圆角矩形 4"/>
          <p:cNvSpPr/>
          <p:nvPr/>
        </p:nvSpPr>
        <p:spPr>
          <a:xfrm>
            <a:off x="6000249" y="1647353"/>
            <a:ext cx="506412" cy="504825"/>
          </a:xfrm>
          <a:prstGeom prst="roundRect">
            <a:avLst/>
          </a:prstGeom>
          <a:solidFill>
            <a:srgbClr val="568D1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200" dirty="0">
                <a:latin typeface="+mj-lt"/>
                <a:ea typeface="Arial Unicode MS" panose="020B0604020202020204" pitchFamily="34" charset="-122"/>
                <a:cs typeface="Arial Unicode MS" panose="020B0604020202020204" pitchFamily="34" charset="-122"/>
              </a:rPr>
              <a:t>1</a:t>
            </a:r>
            <a:endParaRPr lang="zh-CN" altLang="en-US" sz="3200" dirty="0">
              <a:latin typeface="+mj-lt"/>
              <a:ea typeface="Arial Unicode MS" panose="020B0604020202020204" pitchFamily="34" charset="-122"/>
              <a:cs typeface="Arial Unicode MS" panose="020B0604020202020204" pitchFamily="34" charset="-122"/>
            </a:endParaRPr>
          </a:p>
        </p:txBody>
      </p:sp>
      <p:sp>
        <p:nvSpPr>
          <p:cNvPr id="6" name="矩形 5"/>
          <p:cNvSpPr/>
          <p:nvPr/>
        </p:nvSpPr>
        <p:spPr>
          <a:xfrm>
            <a:off x="6764744" y="1707717"/>
            <a:ext cx="646332" cy="369332"/>
          </a:xfrm>
          <a:prstGeom prst="rect">
            <a:avLst/>
          </a:prstGeom>
        </p:spPr>
        <p:txBody>
          <a:bodyPr wrap="none">
            <a:spAutoFit/>
          </a:bodyPr>
          <a:lstStyle/>
          <a:p>
            <a:pPr algn="ctr">
              <a:spcAft>
                <a:spcPts val="0"/>
              </a:spcAft>
              <a:defRPr/>
            </a:pPr>
            <a:r>
              <a:rPr lang="zh-CN" altLang="en-US" kern="100" dirty="0">
                <a:latin typeface="微软雅黑" panose="020B0503020204020204" pitchFamily="34" charset="-122"/>
                <a:ea typeface="微软雅黑" panose="020B0503020204020204" pitchFamily="34" charset="-122"/>
                <a:cs typeface="Times New Roman" panose="02020603050405020304" pitchFamily="18" charset="0"/>
              </a:rPr>
              <a:t>引言</a:t>
            </a:r>
            <a:endParaRPr lang="zh-CN" altLang="zh-CN" sz="1800"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7" name="圆角矩形 6"/>
          <p:cNvSpPr/>
          <p:nvPr/>
        </p:nvSpPr>
        <p:spPr>
          <a:xfrm>
            <a:off x="6000249" y="2401415"/>
            <a:ext cx="506412" cy="504825"/>
          </a:xfrm>
          <a:prstGeom prst="roundRect">
            <a:avLst/>
          </a:prstGeom>
          <a:solidFill>
            <a:srgbClr val="568D1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200" dirty="0">
                <a:latin typeface="+mj-lt"/>
                <a:ea typeface="Arial Unicode MS" panose="020B0604020202020204" pitchFamily="34" charset="-122"/>
                <a:cs typeface="Arial Unicode MS" panose="020B0604020202020204" pitchFamily="34" charset="-122"/>
              </a:rPr>
              <a:t>2</a:t>
            </a:r>
            <a:endParaRPr lang="zh-CN" altLang="en-US" sz="3200" dirty="0">
              <a:latin typeface="+mj-lt"/>
              <a:ea typeface="Arial Unicode MS" panose="020B0604020202020204" pitchFamily="34" charset="-122"/>
              <a:cs typeface="Arial Unicode MS" panose="020B0604020202020204" pitchFamily="34" charset="-122"/>
            </a:endParaRPr>
          </a:p>
        </p:txBody>
      </p:sp>
      <p:sp>
        <p:nvSpPr>
          <p:cNvPr id="8" name="矩形 7"/>
          <p:cNvSpPr/>
          <p:nvPr/>
        </p:nvSpPr>
        <p:spPr>
          <a:xfrm>
            <a:off x="6733627" y="2460708"/>
            <a:ext cx="1107997" cy="369332"/>
          </a:xfrm>
          <a:prstGeom prst="rect">
            <a:avLst/>
          </a:prstGeom>
        </p:spPr>
        <p:txBody>
          <a:bodyPr wrap="none">
            <a:spAutoFit/>
          </a:bodyPr>
          <a:lstStyle/>
          <a:p>
            <a:pPr>
              <a:spcAft>
                <a:spcPts val="0"/>
              </a:spcAft>
              <a:defRPr/>
            </a:pPr>
            <a:r>
              <a:rPr lang="zh-CN" altLang="en-US" kern="100" dirty="0">
                <a:latin typeface="微软雅黑" panose="020B0503020204020204" pitchFamily="34" charset="-122"/>
                <a:ea typeface="微软雅黑" panose="020B0503020204020204" pitchFamily="34" charset="-122"/>
                <a:cs typeface="Times New Roman" panose="02020603050405020304" pitchFamily="18" charset="0"/>
              </a:rPr>
              <a:t>文献回顾</a:t>
            </a:r>
            <a:endParaRPr lang="zh-CN" altLang="zh-CN" sz="1800"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9" name="圆角矩形 8"/>
          <p:cNvSpPr/>
          <p:nvPr/>
        </p:nvSpPr>
        <p:spPr>
          <a:xfrm>
            <a:off x="6000249" y="3155478"/>
            <a:ext cx="506412" cy="504825"/>
          </a:xfrm>
          <a:prstGeom prst="roundRect">
            <a:avLst/>
          </a:prstGeom>
          <a:solidFill>
            <a:srgbClr val="568D1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200" dirty="0">
                <a:latin typeface="+mj-lt"/>
                <a:ea typeface="Arial Unicode MS" panose="020B0604020202020204" pitchFamily="34" charset="-122"/>
                <a:cs typeface="Arial Unicode MS" panose="020B0604020202020204" pitchFamily="34" charset="-122"/>
              </a:rPr>
              <a:t>3</a:t>
            </a:r>
            <a:endParaRPr lang="zh-CN" altLang="en-US" sz="3200" dirty="0">
              <a:latin typeface="+mj-lt"/>
              <a:ea typeface="Arial Unicode MS" panose="020B0604020202020204" pitchFamily="34" charset="-122"/>
              <a:cs typeface="Arial Unicode MS" panose="020B0604020202020204" pitchFamily="34" charset="-122"/>
            </a:endParaRPr>
          </a:p>
        </p:txBody>
      </p:sp>
      <p:sp>
        <p:nvSpPr>
          <p:cNvPr id="10" name="矩形 9"/>
          <p:cNvSpPr/>
          <p:nvPr/>
        </p:nvSpPr>
        <p:spPr>
          <a:xfrm>
            <a:off x="6732932" y="3223224"/>
            <a:ext cx="1338828" cy="369332"/>
          </a:xfrm>
          <a:prstGeom prst="rect">
            <a:avLst/>
          </a:prstGeom>
        </p:spPr>
        <p:txBody>
          <a:bodyPr wrap="none">
            <a:spAutoFit/>
          </a:bodyPr>
          <a:lstStyle/>
          <a:p>
            <a:pPr>
              <a:spcAft>
                <a:spcPts val="0"/>
              </a:spcAft>
              <a:defRPr/>
            </a:pPr>
            <a:r>
              <a:rPr lang="zh-CN" altLang="en-US" sz="1800" kern="100" dirty="0" smtClean="0">
                <a:latin typeface="微软雅黑" panose="020B0503020204020204" pitchFamily="34" charset="-122"/>
                <a:ea typeface="微软雅黑" panose="020B0503020204020204" pitchFamily="34" charset="-122"/>
                <a:cs typeface="Times New Roman" panose="02020603050405020304" pitchFamily="18" charset="0"/>
              </a:rPr>
              <a:t>样本与数据</a:t>
            </a:r>
            <a:endParaRPr lang="zh-CN" altLang="zh-CN" sz="1800"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1" name="圆角矩形 10"/>
          <p:cNvSpPr/>
          <p:nvPr/>
        </p:nvSpPr>
        <p:spPr>
          <a:xfrm>
            <a:off x="6000249" y="3909540"/>
            <a:ext cx="506412" cy="504825"/>
          </a:xfrm>
          <a:prstGeom prst="roundRect">
            <a:avLst/>
          </a:prstGeom>
          <a:solidFill>
            <a:srgbClr val="568D1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200" dirty="0">
                <a:latin typeface="+mj-lt"/>
                <a:ea typeface="Arial Unicode MS" panose="020B0604020202020204" pitchFamily="34" charset="-122"/>
                <a:cs typeface="Arial Unicode MS" panose="020B0604020202020204" pitchFamily="34" charset="-122"/>
              </a:rPr>
              <a:t>4</a:t>
            </a:r>
            <a:endParaRPr lang="zh-CN" altLang="en-US" sz="3200" dirty="0">
              <a:latin typeface="+mj-lt"/>
              <a:ea typeface="Arial Unicode MS" panose="020B0604020202020204" pitchFamily="34" charset="-122"/>
              <a:cs typeface="Arial Unicode MS" panose="020B0604020202020204" pitchFamily="34" charset="-122"/>
            </a:endParaRPr>
          </a:p>
        </p:txBody>
      </p:sp>
      <p:sp>
        <p:nvSpPr>
          <p:cNvPr id="12" name="矩形 11"/>
          <p:cNvSpPr/>
          <p:nvPr/>
        </p:nvSpPr>
        <p:spPr>
          <a:xfrm>
            <a:off x="6777170" y="3985740"/>
            <a:ext cx="1107996" cy="369332"/>
          </a:xfrm>
          <a:prstGeom prst="rect">
            <a:avLst/>
          </a:prstGeom>
        </p:spPr>
        <p:txBody>
          <a:bodyPr wrap="none">
            <a:spAutoFit/>
          </a:bodyPr>
          <a:lstStyle/>
          <a:p>
            <a:pPr algn="ctr">
              <a:spcAft>
                <a:spcPts val="0"/>
              </a:spcAft>
              <a:defRPr/>
            </a:pPr>
            <a:r>
              <a:rPr lang="zh-CN" altLang="en-US" kern="100" dirty="0" smtClean="0">
                <a:latin typeface="微软雅黑" panose="020B0503020204020204" pitchFamily="34" charset="-122"/>
                <a:ea typeface="微软雅黑" panose="020B0503020204020204" pitchFamily="34" charset="-122"/>
                <a:cs typeface="Times New Roman" panose="02020603050405020304" pitchFamily="18" charset="0"/>
              </a:rPr>
              <a:t>实证</a:t>
            </a:r>
            <a:r>
              <a:rPr lang="zh-CN" altLang="en-US" kern="100" dirty="0">
                <a:latin typeface="微软雅黑" panose="020B0503020204020204" pitchFamily="34" charset="-122"/>
                <a:ea typeface="微软雅黑" panose="020B0503020204020204" pitchFamily="34" charset="-122"/>
                <a:cs typeface="Times New Roman" panose="02020603050405020304" pitchFamily="18" charset="0"/>
              </a:rPr>
              <a:t>研究</a:t>
            </a:r>
            <a:endParaRPr lang="zh-CN" altLang="zh-CN" sz="1800"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3" name="圆角矩形 12"/>
          <p:cNvSpPr/>
          <p:nvPr/>
        </p:nvSpPr>
        <p:spPr>
          <a:xfrm>
            <a:off x="6000249" y="4663602"/>
            <a:ext cx="506412" cy="504825"/>
          </a:xfrm>
          <a:prstGeom prst="roundRect">
            <a:avLst/>
          </a:prstGeom>
          <a:solidFill>
            <a:srgbClr val="568D1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200" dirty="0" smtClean="0">
                <a:latin typeface="+mj-lt"/>
                <a:ea typeface="Arial Unicode MS" panose="020B0604020202020204" pitchFamily="34" charset="-122"/>
                <a:cs typeface="Arial Unicode MS" panose="020B0604020202020204" pitchFamily="34" charset="-122"/>
              </a:rPr>
              <a:t>5</a:t>
            </a:r>
            <a:endParaRPr lang="zh-CN" altLang="en-US" sz="3200" dirty="0">
              <a:latin typeface="+mj-lt"/>
              <a:ea typeface="Arial Unicode MS" panose="020B0604020202020204" pitchFamily="34" charset="-122"/>
              <a:cs typeface="Arial Unicode MS" panose="020B0604020202020204" pitchFamily="34" charset="-122"/>
            </a:endParaRPr>
          </a:p>
        </p:txBody>
      </p:sp>
      <p:sp>
        <p:nvSpPr>
          <p:cNvPr id="14" name="矩形 13"/>
          <p:cNvSpPr/>
          <p:nvPr/>
        </p:nvSpPr>
        <p:spPr>
          <a:xfrm>
            <a:off x="6806893" y="4731348"/>
            <a:ext cx="646331" cy="369332"/>
          </a:xfrm>
          <a:prstGeom prst="rect">
            <a:avLst/>
          </a:prstGeom>
        </p:spPr>
        <p:txBody>
          <a:bodyPr wrap="none">
            <a:spAutoFit/>
          </a:bodyPr>
          <a:lstStyle/>
          <a:p>
            <a:pPr algn="ctr">
              <a:spcAft>
                <a:spcPts val="0"/>
              </a:spcAft>
              <a:defRPr/>
            </a:pPr>
            <a:r>
              <a:rPr lang="zh-CN" altLang="en-US" kern="100" dirty="0" smtClean="0">
                <a:latin typeface="微软雅黑" panose="020B0503020204020204" pitchFamily="34" charset="-122"/>
                <a:ea typeface="微软雅黑" panose="020B0503020204020204" pitchFamily="34" charset="-122"/>
                <a:cs typeface="Times New Roman" panose="02020603050405020304" pitchFamily="18" charset="0"/>
              </a:rPr>
              <a:t>结论</a:t>
            </a:r>
            <a:endParaRPr lang="zh-CN" altLang="zh-CN" sz="1800"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4" name="矩形 33"/>
          <p:cNvSpPr/>
          <p:nvPr/>
        </p:nvSpPr>
        <p:spPr>
          <a:xfrm>
            <a:off x="0" y="0"/>
            <a:ext cx="3721100" cy="6858000"/>
          </a:xfrm>
          <a:prstGeom prst="rect">
            <a:avLst/>
          </a:prstGeom>
          <a:solidFill>
            <a:srgbClr val="568D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smtClean="0">
                <a:latin typeface="Times New Roman" panose="02020603050405020304" pitchFamily="18" charset="0"/>
                <a:ea typeface="黑体" panose="02010609060101010101" pitchFamily="49" charset="-122"/>
                <a:cs typeface="Times New Roman" panose="02020603050405020304" pitchFamily="18" charset="0"/>
              </a:rPr>
              <a:t>          </a:t>
            </a:r>
            <a:endParaRPr lang="zh-CN" altLang="en-US" sz="2400" dirty="0">
              <a:latin typeface="黑体" panose="02010609060101010101" pitchFamily="49" charset="-122"/>
              <a:ea typeface="黑体" panose="02010609060101010101" pitchFamily="49" charset="-122"/>
            </a:endParaRPr>
          </a:p>
        </p:txBody>
      </p:sp>
      <p:sp>
        <p:nvSpPr>
          <p:cNvPr id="35" name="矩形 34"/>
          <p:cNvSpPr/>
          <p:nvPr/>
        </p:nvSpPr>
        <p:spPr>
          <a:xfrm>
            <a:off x="930023" y="1308116"/>
            <a:ext cx="2300630" cy="1107996"/>
          </a:xfrm>
          <a:prstGeom prst="rect">
            <a:avLst/>
          </a:prstGeom>
        </p:spPr>
        <p:txBody>
          <a:bodyPr wrap="none">
            <a:spAutoFit/>
          </a:bodyPr>
          <a:lstStyle/>
          <a:p>
            <a:pPr algn="ctr"/>
            <a:r>
              <a:rPr lang="zh-CN" altLang="en-US" sz="6600" dirty="0" smtClean="0">
                <a:solidFill>
                  <a:schemeClr val="bg1"/>
                </a:solidFill>
                <a:latin typeface="黑体" panose="02010609060101010101" pitchFamily="49" charset="-122"/>
                <a:ea typeface="黑体" panose="02010609060101010101" pitchFamily="49" charset="-122"/>
              </a:rPr>
              <a:t>目 录</a:t>
            </a:r>
            <a:endParaRPr lang="zh-CN" altLang="en-US" sz="6600" dirty="0">
              <a:solidFill>
                <a:schemeClr val="bg1"/>
              </a:solidFill>
              <a:latin typeface="黑体" panose="02010609060101010101" pitchFamily="49" charset="-122"/>
              <a:ea typeface="黑体" panose="02010609060101010101" pitchFamily="49" charset="-122"/>
            </a:endParaRPr>
          </a:p>
        </p:txBody>
      </p:sp>
      <p:sp>
        <p:nvSpPr>
          <p:cNvPr id="36" name="矩形 35"/>
          <p:cNvSpPr/>
          <p:nvPr/>
        </p:nvSpPr>
        <p:spPr>
          <a:xfrm>
            <a:off x="1257837" y="2593371"/>
            <a:ext cx="1645002" cy="584775"/>
          </a:xfrm>
          <a:prstGeom prst="rect">
            <a:avLst/>
          </a:prstGeom>
        </p:spPr>
        <p:txBody>
          <a:bodyPr wrap="none">
            <a:spAutoFit/>
          </a:bodyPr>
          <a:lstStyle/>
          <a:p>
            <a:pPr algn="ctr"/>
            <a:r>
              <a:rPr lang="en-US" altLang="zh-CN" sz="3200" dirty="0" smtClean="0">
                <a:solidFill>
                  <a:schemeClr val="bg1"/>
                </a:solidFill>
                <a:latin typeface="Times New Roman" panose="02020603050405020304" pitchFamily="18" charset="0"/>
                <a:ea typeface="黑体" panose="02010609060101010101" pitchFamily="49" charset="-122"/>
                <a:cs typeface="Times New Roman" panose="02020603050405020304" pitchFamily="18" charset="0"/>
              </a:rPr>
              <a:t>Contents</a:t>
            </a:r>
          </a:p>
        </p:txBody>
      </p:sp>
      <p:grpSp>
        <p:nvGrpSpPr>
          <p:cNvPr id="15" name="组合 14"/>
          <p:cNvGrpSpPr/>
          <p:nvPr/>
        </p:nvGrpSpPr>
        <p:grpSpPr>
          <a:xfrm>
            <a:off x="4876703" y="1618777"/>
            <a:ext cx="497964" cy="497964"/>
            <a:chOff x="6535243" y="2524701"/>
            <a:chExt cx="717051" cy="717051"/>
          </a:xfrm>
        </p:grpSpPr>
        <p:sp>
          <p:nvSpPr>
            <p:cNvPr id="16" name="泪滴形 15"/>
            <p:cNvSpPr/>
            <p:nvPr/>
          </p:nvSpPr>
          <p:spPr>
            <a:xfrm rot="8247616">
              <a:off x="6535243" y="2524701"/>
              <a:ext cx="717051" cy="717051"/>
            </a:xfrm>
            <a:prstGeom prst="teardrop">
              <a:avLst/>
            </a:prstGeom>
            <a:solidFill>
              <a:srgbClr val="568D11"/>
            </a:solidFill>
            <a:ln>
              <a:solidFill>
                <a:srgbClr val="568D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6604000" y="2588424"/>
              <a:ext cx="574014" cy="574014"/>
            </a:xfrm>
            <a:prstGeom prst="ellipse">
              <a:avLst/>
            </a:prstGeom>
            <a:solidFill>
              <a:schemeClr val="bg1"/>
            </a:solidFill>
            <a:ln>
              <a:solidFill>
                <a:srgbClr val="568D11"/>
              </a:solid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3457896540"/>
      </p:ext>
    </p:extLst>
  </p:cSld>
  <p:clrMapOvr>
    <a:masterClrMapping/>
  </p:clrMapOvr>
  <mc:AlternateContent xmlns:mc="http://schemas.openxmlformats.org/markup-compatibility/2006" xmlns:p14="http://schemas.microsoft.com/office/powerpoint/2010/main">
    <mc:Choice Requires="p14">
      <p:transition p14:dur="0" advTm="4000"/>
    </mc:Choice>
    <mc:Fallback xmlns="">
      <p:transition advTm="400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val 4"/>
          <p:cNvSpPr>
            <a:spLocks noChangeArrowheads="1"/>
          </p:cNvSpPr>
          <p:nvPr/>
        </p:nvSpPr>
        <p:spPr bwMode="auto">
          <a:xfrm>
            <a:off x="6169461" y="1185745"/>
            <a:ext cx="1079962" cy="1087790"/>
          </a:xfrm>
          <a:prstGeom prst="ellipse">
            <a:avLst/>
          </a:prstGeom>
          <a:solidFill>
            <a:srgbClr val="85AD32"/>
          </a:solidFill>
          <a:ln w="12700">
            <a:noFill/>
            <a:round/>
            <a:headEnd/>
            <a:tailEnd/>
          </a:ln>
          <a:effectLst/>
        </p:spPr>
        <p:txBody>
          <a:bodyPr wrap="none" lIns="81235" tIns="40618" rIns="81235" bIns="40618" anchor="ctr"/>
          <a:lstStyle/>
          <a:p>
            <a:endParaRPr lang="ko-KR" altLang="en-US">
              <a:solidFill>
                <a:srgbClr val="000000"/>
              </a:solidFill>
              <a:latin typeface="굴림" pitchFamily="34" charset="-127"/>
              <a:ea typeface="굴림" pitchFamily="34" charset="-127"/>
            </a:endParaRPr>
          </a:p>
        </p:txBody>
      </p:sp>
      <p:sp>
        <p:nvSpPr>
          <p:cNvPr id="25" name="Oval 4"/>
          <p:cNvSpPr>
            <a:spLocks noChangeArrowheads="1"/>
          </p:cNvSpPr>
          <p:nvPr/>
        </p:nvSpPr>
        <p:spPr bwMode="auto">
          <a:xfrm>
            <a:off x="6169461" y="1185745"/>
            <a:ext cx="1079962" cy="1087790"/>
          </a:xfrm>
          <a:prstGeom prst="ellipse">
            <a:avLst/>
          </a:prstGeom>
          <a:solidFill>
            <a:srgbClr val="568D11"/>
          </a:solidFill>
          <a:ln w="12700">
            <a:noFill/>
            <a:round/>
            <a:headEnd/>
            <a:tailEnd/>
          </a:ln>
        </p:spPr>
        <p:txBody>
          <a:bodyPr wrap="none" lIns="81235" tIns="40618" rIns="81235" bIns="40618" anchor="ctr"/>
          <a:lstStyle/>
          <a:p>
            <a:endParaRPr lang="ko-KR" altLang="en-US">
              <a:solidFill>
                <a:srgbClr val="000000"/>
              </a:solidFill>
              <a:latin typeface="굴림" pitchFamily="34" charset="-127"/>
              <a:ea typeface="굴림" pitchFamily="34" charset="-127"/>
            </a:endParaRPr>
          </a:p>
        </p:txBody>
      </p:sp>
      <p:sp>
        <p:nvSpPr>
          <p:cNvPr id="26" name="Oval 4"/>
          <p:cNvSpPr>
            <a:spLocks noChangeArrowheads="1"/>
          </p:cNvSpPr>
          <p:nvPr/>
        </p:nvSpPr>
        <p:spPr bwMode="auto">
          <a:xfrm>
            <a:off x="4968435" y="1677521"/>
            <a:ext cx="1477521" cy="1488231"/>
          </a:xfrm>
          <a:prstGeom prst="ellipse">
            <a:avLst/>
          </a:prstGeom>
          <a:solidFill>
            <a:srgbClr val="85AD32"/>
          </a:solidFill>
          <a:ln w="12700">
            <a:noFill/>
            <a:round/>
            <a:headEnd/>
            <a:tailEnd/>
          </a:ln>
          <a:effectLst/>
        </p:spPr>
        <p:txBody>
          <a:bodyPr wrap="none" lIns="81235" tIns="40618" rIns="81235" bIns="40618" anchor="ctr"/>
          <a:lstStyle/>
          <a:p>
            <a:endParaRPr lang="ko-KR" altLang="en-US">
              <a:solidFill>
                <a:srgbClr val="000000"/>
              </a:solidFill>
              <a:latin typeface="굴림" pitchFamily="34" charset="-127"/>
              <a:ea typeface="굴림" pitchFamily="34" charset="-127"/>
            </a:endParaRPr>
          </a:p>
        </p:txBody>
      </p:sp>
      <p:sp>
        <p:nvSpPr>
          <p:cNvPr id="27" name="Oval 4"/>
          <p:cNvSpPr>
            <a:spLocks noChangeArrowheads="1"/>
          </p:cNvSpPr>
          <p:nvPr/>
        </p:nvSpPr>
        <p:spPr bwMode="auto">
          <a:xfrm>
            <a:off x="4968435" y="2121909"/>
            <a:ext cx="1477521" cy="1043843"/>
          </a:xfrm>
          <a:custGeom>
            <a:avLst/>
            <a:gdLst/>
            <a:ahLst/>
            <a:cxnLst/>
            <a:rect l="l" t="t" r="r" b="b"/>
            <a:pathLst>
              <a:path w="1667532" h="1169451">
                <a:moveTo>
                  <a:pt x="71654" y="0"/>
                </a:moveTo>
                <a:lnTo>
                  <a:pt x="1595878" y="0"/>
                </a:lnTo>
                <a:cubicBezTo>
                  <a:pt x="1642324" y="102389"/>
                  <a:pt x="1667532" y="216148"/>
                  <a:pt x="1667532" y="335794"/>
                </a:cubicBezTo>
                <a:cubicBezTo>
                  <a:pt x="1667532" y="796210"/>
                  <a:pt x="1294242" y="1169451"/>
                  <a:pt x="833766" y="1169451"/>
                </a:cubicBezTo>
                <a:cubicBezTo>
                  <a:pt x="373290" y="1169451"/>
                  <a:pt x="0" y="796210"/>
                  <a:pt x="0" y="335794"/>
                </a:cubicBezTo>
                <a:cubicBezTo>
                  <a:pt x="0" y="216148"/>
                  <a:pt x="25208" y="102389"/>
                  <a:pt x="71654" y="0"/>
                </a:cubicBezTo>
                <a:close/>
              </a:path>
            </a:pathLst>
          </a:custGeom>
          <a:solidFill>
            <a:srgbClr val="568D11"/>
          </a:solidFill>
          <a:ln w="12700">
            <a:noFill/>
            <a:round/>
            <a:headEnd/>
            <a:tailEnd/>
          </a:ln>
        </p:spPr>
        <p:txBody>
          <a:bodyPr wrap="none" lIns="81235" tIns="40618" rIns="81235" bIns="40618" anchor="ctr"/>
          <a:lstStyle/>
          <a:p>
            <a:endParaRPr lang="ko-KR" altLang="en-US">
              <a:solidFill>
                <a:srgbClr val="000000"/>
              </a:solidFill>
              <a:latin typeface="굴림" pitchFamily="34" charset="-127"/>
              <a:ea typeface="굴림" pitchFamily="34" charset="-127"/>
            </a:endParaRPr>
          </a:p>
        </p:txBody>
      </p:sp>
      <p:sp>
        <p:nvSpPr>
          <p:cNvPr id="28" name="Oval 4"/>
          <p:cNvSpPr>
            <a:spLocks noChangeArrowheads="1"/>
          </p:cNvSpPr>
          <p:nvPr/>
        </p:nvSpPr>
        <p:spPr bwMode="auto">
          <a:xfrm>
            <a:off x="3574701" y="2361055"/>
            <a:ext cx="1821019" cy="1834458"/>
          </a:xfrm>
          <a:prstGeom prst="ellipse">
            <a:avLst/>
          </a:prstGeom>
          <a:solidFill>
            <a:srgbClr val="85AD32"/>
          </a:solidFill>
          <a:ln w="12700">
            <a:noFill/>
            <a:round/>
            <a:headEnd/>
            <a:tailEnd/>
          </a:ln>
          <a:effectLst/>
        </p:spPr>
        <p:txBody>
          <a:bodyPr wrap="none" lIns="81235" tIns="40618" rIns="81235" bIns="40618" anchor="ctr"/>
          <a:lstStyle/>
          <a:p>
            <a:endParaRPr lang="ko-KR" altLang="en-US">
              <a:solidFill>
                <a:srgbClr val="000000"/>
              </a:solidFill>
              <a:latin typeface="굴림" pitchFamily="34" charset="-127"/>
              <a:ea typeface="굴림" pitchFamily="34" charset="-127"/>
            </a:endParaRPr>
          </a:p>
        </p:txBody>
      </p:sp>
      <p:sp>
        <p:nvSpPr>
          <p:cNvPr id="29" name="Oval 4"/>
          <p:cNvSpPr>
            <a:spLocks noChangeArrowheads="1"/>
          </p:cNvSpPr>
          <p:nvPr/>
        </p:nvSpPr>
        <p:spPr bwMode="auto">
          <a:xfrm>
            <a:off x="3574701" y="3262884"/>
            <a:ext cx="1821019" cy="932629"/>
          </a:xfrm>
          <a:custGeom>
            <a:avLst/>
            <a:gdLst/>
            <a:ahLst/>
            <a:cxnLst/>
            <a:rect l="l" t="t" r="r" b="b"/>
            <a:pathLst>
              <a:path w="2055204" h="1044854">
                <a:moveTo>
                  <a:pt x="871" y="0"/>
                </a:moveTo>
                <a:lnTo>
                  <a:pt x="2054333" y="0"/>
                </a:lnTo>
                <a:cubicBezTo>
                  <a:pt x="2055157" y="5732"/>
                  <a:pt x="2055204" y="11487"/>
                  <a:pt x="2055204" y="17253"/>
                </a:cubicBezTo>
                <a:cubicBezTo>
                  <a:pt x="2055204" y="584781"/>
                  <a:pt x="1595131" y="1044854"/>
                  <a:pt x="1027602" y="1044854"/>
                </a:cubicBezTo>
                <a:cubicBezTo>
                  <a:pt x="460073" y="1044854"/>
                  <a:pt x="0" y="584781"/>
                  <a:pt x="0" y="17253"/>
                </a:cubicBezTo>
                <a:close/>
              </a:path>
            </a:pathLst>
          </a:custGeom>
          <a:solidFill>
            <a:srgbClr val="568D11"/>
          </a:solidFill>
          <a:ln w="12700">
            <a:noFill/>
            <a:round/>
            <a:headEnd/>
            <a:tailEnd/>
          </a:ln>
        </p:spPr>
        <p:txBody>
          <a:bodyPr wrap="none" lIns="81235" tIns="40618" rIns="81235" bIns="40618" anchor="ctr"/>
          <a:lstStyle/>
          <a:p>
            <a:endParaRPr lang="ko-KR" altLang="en-US">
              <a:solidFill>
                <a:srgbClr val="000000"/>
              </a:solidFill>
              <a:latin typeface="굴림" pitchFamily="34" charset="-127"/>
              <a:ea typeface="굴림" pitchFamily="34" charset="-127"/>
            </a:endParaRPr>
          </a:p>
        </p:txBody>
      </p:sp>
      <p:sp>
        <p:nvSpPr>
          <p:cNvPr id="30" name="Oval 4"/>
          <p:cNvSpPr>
            <a:spLocks noChangeArrowheads="1"/>
          </p:cNvSpPr>
          <p:nvPr/>
        </p:nvSpPr>
        <p:spPr bwMode="auto">
          <a:xfrm>
            <a:off x="1928995" y="3239044"/>
            <a:ext cx="2235102" cy="2251599"/>
          </a:xfrm>
          <a:prstGeom prst="ellipse">
            <a:avLst/>
          </a:prstGeom>
          <a:solidFill>
            <a:srgbClr val="85AD32"/>
          </a:solidFill>
          <a:ln w="12700">
            <a:noFill/>
            <a:round/>
            <a:headEnd/>
            <a:tailEnd/>
          </a:ln>
          <a:effectLst/>
        </p:spPr>
        <p:txBody>
          <a:bodyPr wrap="none" lIns="81235" tIns="40618" rIns="81235" bIns="40618" anchor="ctr"/>
          <a:lstStyle/>
          <a:p>
            <a:endParaRPr lang="ko-KR" altLang="en-US">
              <a:solidFill>
                <a:srgbClr val="000000"/>
              </a:solidFill>
              <a:latin typeface="굴림" pitchFamily="34" charset="-127"/>
              <a:ea typeface="굴림" pitchFamily="34" charset="-127"/>
            </a:endParaRPr>
          </a:p>
        </p:txBody>
      </p:sp>
      <p:sp>
        <p:nvSpPr>
          <p:cNvPr id="31" name="Oval 4"/>
          <p:cNvSpPr>
            <a:spLocks noChangeArrowheads="1"/>
          </p:cNvSpPr>
          <p:nvPr/>
        </p:nvSpPr>
        <p:spPr bwMode="auto">
          <a:xfrm>
            <a:off x="2121562" y="4996587"/>
            <a:ext cx="1849969" cy="494055"/>
          </a:xfrm>
          <a:custGeom>
            <a:avLst/>
            <a:gdLst/>
            <a:ahLst/>
            <a:cxnLst/>
            <a:rect l="l" t="t" r="r" b="b"/>
            <a:pathLst>
              <a:path w="2087877" h="553506">
                <a:moveTo>
                  <a:pt x="0" y="0"/>
                </a:moveTo>
                <a:lnTo>
                  <a:pt x="2087877" y="0"/>
                </a:lnTo>
                <a:cubicBezTo>
                  <a:pt x="1861113" y="334090"/>
                  <a:pt x="1478149" y="553506"/>
                  <a:pt x="1043938" y="553506"/>
                </a:cubicBezTo>
                <a:cubicBezTo>
                  <a:pt x="609727" y="553506"/>
                  <a:pt x="226764" y="334090"/>
                  <a:pt x="0" y="0"/>
                </a:cubicBezTo>
                <a:close/>
              </a:path>
            </a:pathLst>
          </a:custGeom>
          <a:solidFill>
            <a:srgbClr val="568D11"/>
          </a:solidFill>
          <a:ln w="12700">
            <a:noFill/>
            <a:round/>
            <a:headEnd/>
            <a:tailEnd/>
          </a:ln>
        </p:spPr>
        <p:txBody>
          <a:bodyPr wrap="none" lIns="81235" tIns="40618" rIns="81235" bIns="40618" anchor="ctr"/>
          <a:lstStyle/>
          <a:p>
            <a:endParaRPr lang="ko-KR" altLang="en-US">
              <a:solidFill>
                <a:srgbClr val="000000"/>
              </a:solidFill>
              <a:latin typeface="굴림" pitchFamily="34" charset="-127"/>
              <a:ea typeface="굴림" pitchFamily="34" charset="-127"/>
            </a:endParaRPr>
          </a:p>
        </p:txBody>
      </p:sp>
      <p:sp>
        <p:nvSpPr>
          <p:cNvPr id="32" name="TextBox 31"/>
          <p:cNvSpPr txBox="1"/>
          <p:nvPr/>
        </p:nvSpPr>
        <p:spPr>
          <a:xfrm>
            <a:off x="2328420" y="4131468"/>
            <a:ext cx="1446459" cy="466750"/>
          </a:xfrm>
          <a:prstGeom prst="rect">
            <a:avLst/>
          </a:prstGeom>
          <a:noFill/>
        </p:spPr>
        <p:txBody>
          <a:bodyPr wrap="none" lIns="81235" tIns="40618" rIns="81235" bIns="40618" rtlCol="0" anchor="ctr">
            <a:spAutoFit/>
          </a:bodyPr>
          <a:lstStyle/>
          <a:p>
            <a:r>
              <a:rPr lang="zh-CN" altLang="en-US" sz="2500" dirty="0">
                <a:solidFill>
                  <a:schemeClr val="bg1"/>
                </a:solidFill>
                <a:latin typeface="微软雅黑" pitchFamily="34" charset="-122"/>
                <a:ea typeface="微软雅黑" pitchFamily="34" charset="-122"/>
              </a:rPr>
              <a:t>信贷扩张</a:t>
            </a:r>
          </a:p>
        </p:txBody>
      </p:sp>
      <p:sp>
        <p:nvSpPr>
          <p:cNvPr id="33" name="TextBox 32"/>
          <p:cNvSpPr txBox="1"/>
          <p:nvPr/>
        </p:nvSpPr>
        <p:spPr>
          <a:xfrm>
            <a:off x="4097539" y="2729643"/>
            <a:ext cx="702666" cy="405195"/>
          </a:xfrm>
          <a:prstGeom prst="rect">
            <a:avLst/>
          </a:prstGeom>
          <a:noFill/>
        </p:spPr>
        <p:txBody>
          <a:bodyPr wrap="none" lIns="81235" tIns="40618" rIns="81235" bIns="40618" rtlCol="0" anchor="ctr">
            <a:spAutoFit/>
          </a:bodyPr>
          <a:lstStyle/>
          <a:p>
            <a:r>
              <a:rPr lang="zh-CN" altLang="en-US" sz="2100" dirty="0">
                <a:solidFill>
                  <a:schemeClr val="bg1"/>
                </a:solidFill>
                <a:latin typeface="微软雅黑" pitchFamily="34" charset="-122"/>
                <a:ea typeface="微软雅黑" pitchFamily="34" charset="-122"/>
              </a:rPr>
              <a:t>风险</a:t>
            </a:r>
          </a:p>
        </p:txBody>
      </p:sp>
      <p:sp>
        <p:nvSpPr>
          <p:cNvPr id="34" name="TextBox 33"/>
          <p:cNvSpPr txBox="1"/>
          <p:nvPr/>
        </p:nvSpPr>
        <p:spPr>
          <a:xfrm>
            <a:off x="5170873" y="2258277"/>
            <a:ext cx="1087386" cy="359028"/>
          </a:xfrm>
          <a:prstGeom prst="rect">
            <a:avLst/>
          </a:prstGeom>
          <a:noFill/>
        </p:spPr>
        <p:txBody>
          <a:bodyPr wrap="none" lIns="81235" tIns="40618" rIns="81235" bIns="40618" rtlCol="0" anchor="ctr">
            <a:spAutoFit/>
          </a:bodyPr>
          <a:lstStyle/>
          <a:p>
            <a:r>
              <a:rPr lang="zh-CN" altLang="en-US" dirty="0">
                <a:solidFill>
                  <a:schemeClr val="bg1"/>
                </a:solidFill>
                <a:latin typeface="微软雅黑" pitchFamily="34" charset="-122"/>
                <a:ea typeface="微软雅黑" pitchFamily="34" charset="-122"/>
              </a:rPr>
              <a:t>银行绩效</a:t>
            </a:r>
            <a:endParaRPr lang="zh-CN" altLang="en-US" sz="1800" dirty="0">
              <a:solidFill>
                <a:schemeClr val="bg1"/>
              </a:solidFill>
              <a:latin typeface="微软雅黑" pitchFamily="34" charset="-122"/>
              <a:ea typeface="微软雅黑" pitchFamily="34" charset="-122"/>
            </a:endParaRPr>
          </a:p>
        </p:txBody>
      </p:sp>
      <p:cxnSp>
        <p:nvCxnSpPr>
          <p:cNvPr id="35" name="直接连接符 34"/>
          <p:cNvCxnSpPr/>
          <p:nvPr/>
        </p:nvCxnSpPr>
        <p:spPr>
          <a:xfrm>
            <a:off x="6710937" y="1880736"/>
            <a:ext cx="949648" cy="0"/>
          </a:xfrm>
          <a:prstGeom prst="line">
            <a:avLst/>
          </a:prstGeom>
          <a:noFill/>
          <a:ln w="9525">
            <a:solidFill>
              <a:schemeClr val="bg1">
                <a:lumMod val="50000"/>
              </a:schemeClr>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36" name="直接连接符 35"/>
          <p:cNvCxnSpPr/>
          <p:nvPr/>
        </p:nvCxnSpPr>
        <p:spPr>
          <a:xfrm>
            <a:off x="5697304" y="2700747"/>
            <a:ext cx="1963281" cy="0"/>
          </a:xfrm>
          <a:prstGeom prst="line">
            <a:avLst/>
          </a:prstGeom>
          <a:noFill/>
          <a:ln w="9525">
            <a:solidFill>
              <a:schemeClr val="bg1">
                <a:lumMod val="50000"/>
              </a:schemeClr>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37" name="直接连接符 36"/>
          <p:cNvCxnSpPr/>
          <p:nvPr/>
        </p:nvCxnSpPr>
        <p:spPr>
          <a:xfrm>
            <a:off x="4443408" y="3635012"/>
            <a:ext cx="3217176" cy="0"/>
          </a:xfrm>
          <a:prstGeom prst="line">
            <a:avLst/>
          </a:prstGeom>
          <a:noFill/>
          <a:ln w="9525">
            <a:solidFill>
              <a:schemeClr val="bg1">
                <a:lumMod val="50000"/>
              </a:schemeClr>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38" name="直接连接符 37"/>
          <p:cNvCxnSpPr/>
          <p:nvPr/>
        </p:nvCxnSpPr>
        <p:spPr>
          <a:xfrm>
            <a:off x="3046546" y="4608323"/>
            <a:ext cx="4614039" cy="0"/>
          </a:xfrm>
          <a:prstGeom prst="line">
            <a:avLst/>
          </a:prstGeom>
          <a:noFill/>
          <a:ln w="9525">
            <a:solidFill>
              <a:schemeClr val="bg1">
                <a:lumMod val="50000"/>
              </a:schemeClr>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sp>
        <p:nvSpPr>
          <p:cNvPr id="39" name="TextBox 38"/>
          <p:cNvSpPr txBox="1"/>
          <p:nvPr/>
        </p:nvSpPr>
        <p:spPr>
          <a:xfrm>
            <a:off x="7735058" y="4321302"/>
            <a:ext cx="3420080" cy="802226"/>
          </a:xfrm>
          <a:prstGeom prst="rect">
            <a:avLst/>
          </a:prstGeom>
          <a:noFill/>
        </p:spPr>
        <p:txBody>
          <a:bodyPr wrap="square" lIns="81235" tIns="40618" rIns="81235" bIns="40618" rtlCol="0">
            <a:spAutoFit/>
          </a:bodyPr>
          <a:lstStyle/>
          <a:p>
            <a:pPr>
              <a:lnSpc>
                <a:spcPct val="130000"/>
              </a:lnSpc>
            </a:pPr>
            <a:r>
              <a:rPr lang="zh-CN" altLang="en-US" dirty="0" smtClean="0">
                <a:solidFill>
                  <a:schemeClr val="tx1">
                    <a:lumMod val="75000"/>
                    <a:lumOff val="25000"/>
                  </a:schemeClr>
                </a:solidFill>
                <a:latin typeface="+mn-ea"/>
              </a:rPr>
              <a:t>“协同收益”，规模经济等优势要超过由此而来的代理成本。</a:t>
            </a:r>
            <a:endParaRPr lang="zh-CN" altLang="en-US" dirty="0">
              <a:solidFill>
                <a:schemeClr val="tx1">
                  <a:lumMod val="75000"/>
                  <a:lumOff val="25000"/>
                </a:schemeClr>
              </a:solidFill>
              <a:latin typeface="+mn-ea"/>
            </a:endParaRPr>
          </a:p>
        </p:txBody>
      </p:sp>
      <p:sp>
        <p:nvSpPr>
          <p:cNvPr id="40" name="TextBox 39"/>
          <p:cNvSpPr txBox="1"/>
          <p:nvPr/>
        </p:nvSpPr>
        <p:spPr>
          <a:xfrm>
            <a:off x="7735058" y="3362948"/>
            <a:ext cx="3420080" cy="802226"/>
          </a:xfrm>
          <a:prstGeom prst="rect">
            <a:avLst/>
          </a:prstGeom>
          <a:noFill/>
        </p:spPr>
        <p:txBody>
          <a:bodyPr wrap="square" lIns="81235" tIns="40618" rIns="81235" bIns="40618" rtlCol="0">
            <a:spAutoFit/>
          </a:bodyPr>
          <a:lstStyle/>
          <a:p>
            <a:pPr>
              <a:lnSpc>
                <a:spcPct val="130000"/>
              </a:lnSpc>
            </a:pPr>
            <a:r>
              <a:rPr lang="zh-CN" altLang="en-US" dirty="0" smtClean="0">
                <a:solidFill>
                  <a:schemeClr val="tx1">
                    <a:lumMod val="75000"/>
                    <a:lumOff val="25000"/>
                  </a:schemeClr>
                </a:solidFill>
                <a:latin typeface="+mn-ea"/>
              </a:rPr>
              <a:t>跨区域经营程度越高，银行风险水平越低。</a:t>
            </a:r>
            <a:endParaRPr lang="zh-CN" altLang="en-US" dirty="0">
              <a:solidFill>
                <a:schemeClr val="tx1">
                  <a:lumMod val="75000"/>
                  <a:lumOff val="25000"/>
                </a:schemeClr>
              </a:solidFill>
              <a:latin typeface="+mn-ea"/>
            </a:endParaRPr>
          </a:p>
        </p:txBody>
      </p:sp>
      <p:sp>
        <p:nvSpPr>
          <p:cNvPr id="41" name="TextBox 40"/>
          <p:cNvSpPr txBox="1"/>
          <p:nvPr/>
        </p:nvSpPr>
        <p:spPr>
          <a:xfrm>
            <a:off x="7735058" y="2259454"/>
            <a:ext cx="3420080" cy="1162325"/>
          </a:xfrm>
          <a:prstGeom prst="rect">
            <a:avLst/>
          </a:prstGeom>
          <a:noFill/>
        </p:spPr>
        <p:txBody>
          <a:bodyPr wrap="square" lIns="81235" tIns="40618" rIns="81235" bIns="40618" rtlCol="0">
            <a:spAutoFit/>
          </a:bodyPr>
          <a:lstStyle/>
          <a:p>
            <a:pPr>
              <a:lnSpc>
                <a:spcPct val="130000"/>
              </a:lnSpc>
            </a:pPr>
            <a:r>
              <a:rPr lang="zh-CN" altLang="en-US" dirty="0" smtClean="0">
                <a:solidFill>
                  <a:schemeClr val="tx1">
                    <a:lumMod val="75000"/>
                    <a:lumOff val="25000"/>
                  </a:schemeClr>
                </a:solidFill>
                <a:latin typeface="+mn-ea"/>
              </a:rPr>
              <a:t>“显性”及“隐性”成本，跨区域经营程度越高，资产收益率越低。</a:t>
            </a:r>
            <a:endParaRPr lang="zh-CN" altLang="en-US" dirty="0">
              <a:solidFill>
                <a:schemeClr val="tx1">
                  <a:lumMod val="75000"/>
                  <a:lumOff val="25000"/>
                </a:schemeClr>
              </a:solidFill>
              <a:latin typeface="+mn-ea"/>
            </a:endParaRPr>
          </a:p>
        </p:txBody>
      </p:sp>
      <p:sp>
        <p:nvSpPr>
          <p:cNvPr id="42" name="TextBox 41"/>
          <p:cNvSpPr txBox="1"/>
          <p:nvPr/>
        </p:nvSpPr>
        <p:spPr>
          <a:xfrm>
            <a:off x="7735058" y="1456301"/>
            <a:ext cx="3420080" cy="802226"/>
          </a:xfrm>
          <a:prstGeom prst="rect">
            <a:avLst/>
          </a:prstGeom>
          <a:noFill/>
        </p:spPr>
        <p:txBody>
          <a:bodyPr wrap="square" lIns="81235" tIns="40618" rIns="81235" bIns="40618" rtlCol="0">
            <a:spAutoFit/>
          </a:bodyPr>
          <a:lstStyle/>
          <a:p>
            <a:pPr>
              <a:lnSpc>
                <a:spcPct val="130000"/>
              </a:lnSpc>
            </a:pPr>
            <a:r>
              <a:rPr lang="zh-CN" altLang="en-US" dirty="0" smtClean="0">
                <a:solidFill>
                  <a:schemeClr val="tx1">
                    <a:lumMod val="75000"/>
                    <a:lumOff val="25000"/>
                  </a:schemeClr>
                </a:solidFill>
                <a:latin typeface="+mn-ea"/>
              </a:rPr>
              <a:t>距离对信贷扩张有一定抑制作用。对银行风险、绩效影响不显著</a:t>
            </a:r>
            <a:r>
              <a:rPr lang="zh-CN" altLang="en-US" sz="1400" dirty="0" smtClean="0">
                <a:solidFill>
                  <a:schemeClr val="tx1">
                    <a:lumMod val="75000"/>
                    <a:lumOff val="25000"/>
                  </a:schemeClr>
                </a:solidFill>
                <a:latin typeface="微软雅黑" pitchFamily="34" charset="-122"/>
                <a:ea typeface="微软雅黑" pitchFamily="34" charset="-122"/>
              </a:rPr>
              <a:t>。</a:t>
            </a:r>
            <a:endParaRPr lang="zh-CN" altLang="en-US" sz="1400" dirty="0">
              <a:solidFill>
                <a:schemeClr val="tx1">
                  <a:lumMod val="75000"/>
                  <a:lumOff val="25000"/>
                </a:schemeClr>
              </a:solidFill>
              <a:latin typeface="微软雅黑" pitchFamily="34" charset="-122"/>
              <a:ea typeface="微软雅黑" pitchFamily="34" charset="-122"/>
            </a:endParaRPr>
          </a:p>
        </p:txBody>
      </p:sp>
      <p:sp>
        <p:nvSpPr>
          <p:cNvPr id="43" name="TextBox 42"/>
          <p:cNvSpPr txBox="1"/>
          <p:nvPr/>
        </p:nvSpPr>
        <p:spPr>
          <a:xfrm>
            <a:off x="6439686" y="1580904"/>
            <a:ext cx="523129" cy="297473"/>
          </a:xfrm>
          <a:prstGeom prst="rect">
            <a:avLst/>
          </a:prstGeom>
          <a:noFill/>
        </p:spPr>
        <p:txBody>
          <a:bodyPr wrap="none" lIns="81235" tIns="40618" rIns="81235" bIns="40618" rtlCol="0" anchor="ctr">
            <a:spAutoFit/>
          </a:bodyPr>
          <a:lstStyle/>
          <a:p>
            <a:r>
              <a:rPr lang="zh-CN" altLang="en-US" sz="1400" dirty="0">
                <a:solidFill>
                  <a:schemeClr val="bg1"/>
                </a:solidFill>
                <a:latin typeface="微软雅黑" pitchFamily="34" charset="-122"/>
                <a:ea typeface="微软雅黑" pitchFamily="34" charset="-122"/>
              </a:rPr>
              <a:t>距离</a:t>
            </a:r>
          </a:p>
        </p:txBody>
      </p:sp>
      <p:sp>
        <p:nvSpPr>
          <p:cNvPr id="2" name="TextBox 1"/>
          <p:cNvSpPr txBox="1"/>
          <p:nvPr/>
        </p:nvSpPr>
        <p:spPr>
          <a:xfrm>
            <a:off x="667654" y="275770"/>
            <a:ext cx="5778301" cy="923330"/>
          </a:xfrm>
          <a:prstGeom prst="rect">
            <a:avLst/>
          </a:prstGeom>
          <a:noFill/>
        </p:spPr>
        <p:txBody>
          <a:bodyPr wrap="square" rtlCol="0">
            <a:spAutoFit/>
          </a:bodyPr>
          <a:lstStyle/>
          <a:p>
            <a:r>
              <a:rPr lang="zh-CN" altLang="en-US" sz="3600" dirty="0" smtClean="0"/>
              <a:t>回归结果</a:t>
            </a:r>
            <a:endParaRPr lang="en-US" altLang="zh-CN" sz="3600" dirty="0" smtClean="0"/>
          </a:p>
          <a:p>
            <a:r>
              <a:rPr lang="zh-CN" altLang="en-US" dirty="0" smtClean="0"/>
              <a:t>（以跨区域经营银行为样本）</a:t>
            </a:r>
            <a:endParaRPr lang="zh-CN" altLang="en-US" dirty="0"/>
          </a:p>
        </p:txBody>
      </p:sp>
    </p:spTree>
    <p:extLst>
      <p:ext uri="{BB962C8B-B14F-4D97-AF65-F5344CB8AC3E}">
        <p14:creationId xmlns:p14="http://schemas.microsoft.com/office/powerpoint/2010/main" val="4239007017"/>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Oval 38"/>
          <p:cNvSpPr>
            <a:spLocks noChangeArrowheads="1"/>
          </p:cNvSpPr>
          <p:nvPr/>
        </p:nvSpPr>
        <p:spPr bwMode="auto">
          <a:xfrm>
            <a:off x="1662000" y="1947827"/>
            <a:ext cx="672799" cy="671079"/>
          </a:xfrm>
          <a:prstGeom prst="ellipse">
            <a:avLst/>
          </a:prstGeom>
          <a:solidFill>
            <a:schemeClr val="bg1"/>
          </a:solidFill>
          <a:ln w="12700" cap="flat">
            <a:solidFill>
              <a:srgbClr val="414455"/>
            </a:solidFill>
            <a:prstDash val="solid"/>
            <a:miter lim="800000"/>
            <a:headEnd/>
            <a:tailEnd/>
          </a:ln>
          <a:extLst/>
        </p:spPr>
        <p:txBody>
          <a:bodyPr vert="horz" wrap="square" lIns="81887" tIns="40943" rIns="81887" bIns="40943" numCol="1" anchor="t" anchorCtr="0" compatLnSpc="1">
            <a:prstTxWarp prst="textNoShape">
              <a:avLst/>
            </a:prstTxWarp>
          </a:bodyPr>
          <a:lstStyle/>
          <a:p>
            <a:endParaRPr lang="zh-CN" altLang="en-US"/>
          </a:p>
        </p:txBody>
      </p:sp>
      <p:sp>
        <p:nvSpPr>
          <p:cNvPr id="90" name="Freeform 39"/>
          <p:cNvSpPr>
            <a:spLocks noEditPoints="1"/>
          </p:cNvSpPr>
          <p:nvPr/>
        </p:nvSpPr>
        <p:spPr bwMode="auto">
          <a:xfrm>
            <a:off x="1822111" y="2103734"/>
            <a:ext cx="356856" cy="359265"/>
          </a:xfrm>
          <a:custGeom>
            <a:avLst/>
            <a:gdLst>
              <a:gd name="T0" fmla="*/ 43 w 57"/>
              <a:gd name="T1" fmla="*/ 9 h 58"/>
              <a:gd name="T2" fmla="*/ 4 w 57"/>
              <a:gd name="T3" fmla="*/ 22 h 58"/>
              <a:gd name="T4" fmla="*/ 5 w 57"/>
              <a:gd name="T5" fmla="*/ 25 h 58"/>
              <a:gd name="T6" fmla="*/ 6 w 57"/>
              <a:gd name="T7" fmla="*/ 30 h 58"/>
              <a:gd name="T8" fmla="*/ 7 w 57"/>
              <a:gd name="T9" fmla="*/ 35 h 58"/>
              <a:gd name="T10" fmla="*/ 10 w 57"/>
              <a:gd name="T11" fmla="*/ 39 h 58"/>
              <a:gd name="T12" fmla="*/ 12 w 57"/>
              <a:gd name="T13" fmla="*/ 41 h 58"/>
              <a:gd name="T14" fmla="*/ 13 w 57"/>
              <a:gd name="T15" fmla="*/ 49 h 58"/>
              <a:gd name="T16" fmla="*/ 16 w 57"/>
              <a:gd name="T17" fmla="*/ 52 h 58"/>
              <a:gd name="T18" fmla="*/ 17 w 57"/>
              <a:gd name="T19" fmla="*/ 51 h 58"/>
              <a:gd name="T20" fmla="*/ 18 w 57"/>
              <a:gd name="T21" fmla="*/ 47 h 58"/>
              <a:gd name="T22" fmla="*/ 20 w 57"/>
              <a:gd name="T23" fmla="*/ 41 h 58"/>
              <a:gd name="T24" fmla="*/ 24 w 57"/>
              <a:gd name="T25" fmla="*/ 36 h 58"/>
              <a:gd name="T26" fmla="*/ 26 w 57"/>
              <a:gd name="T27" fmla="*/ 33 h 58"/>
              <a:gd name="T28" fmla="*/ 22 w 57"/>
              <a:gd name="T29" fmla="*/ 30 h 58"/>
              <a:gd name="T30" fmla="*/ 19 w 57"/>
              <a:gd name="T31" fmla="*/ 29 h 58"/>
              <a:gd name="T32" fmla="*/ 16 w 57"/>
              <a:gd name="T33" fmla="*/ 26 h 58"/>
              <a:gd name="T34" fmla="*/ 12 w 57"/>
              <a:gd name="T35" fmla="*/ 24 h 58"/>
              <a:gd name="T36" fmla="*/ 8 w 57"/>
              <a:gd name="T37" fmla="*/ 24 h 58"/>
              <a:gd name="T38" fmla="*/ 6 w 57"/>
              <a:gd name="T39" fmla="*/ 22 h 58"/>
              <a:gd name="T40" fmla="*/ 6 w 57"/>
              <a:gd name="T41" fmla="*/ 18 h 58"/>
              <a:gd name="T42" fmla="*/ 4 w 57"/>
              <a:gd name="T43" fmla="*/ 19 h 58"/>
              <a:gd name="T44" fmla="*/ 6 w 57"/>
              <a:gd name="T45" fmla="*/ 15 h 58"/>
              <a:gd name="T46" fmla="*/ 9 w 57"/>
              <a:gd name="T47" fmla="*/ 15 h 58"/>
              <a:gd name="T48" fmla="*/ 11 w 57"/>
              <a:gd name="T49" fmla="*/ 13 h 58"/>
              <a:gd name="T50" fmla="*/ 15 w 57"/>
              <a:gd name="T51" fmla="*/ 9 h 58"/>
              <a:gd name="T52" fmla="*/ 16 w 57"/>
              <a:gd name="T53" fmla="*/ 8 h 58"/>
              <a:gd name="T54" fmla="*/ 21 w 57"/>
              <a:gd name="T55" fmla="*/ 6 h 58"/>
              <a:gd name="T56" fmla="*/ 17 w 57"/>
              <a:gd name="T57" fmla="*/ 4 h 58"/>
              <a:gd name="T58" fmla="*/ 16 w 57"/>
              <a:gd name="T59" fmla="*/ 4 h 58"/>
              <a:gd name="T60" fmla="*/ 24 w 57"/>
              <a:gd name="T61" fmla="*/ 1 h 58"/>
              <a:gd name="T62" fmla="*/ 27 w 57"/>
              <a:gd name="T63" fmla="*/ 3 h 58"/>
              <a:gd name="T64" fmla="*/ 41 w 57"/>
              <a:gd name="T65" fmla="*/ 3 h 58"/>
              <a:gd name="T66" fmla="*/ 39 w 57"/>
              <a:gd name="T67" fmla="*/ 6 h 58"/>
              <a:gd name="T68" fmla="*/ 42 w 57"/>
              <a:gd name="T69" fmla="*/ 10 h 58"/>
              <a:gd name="T70" fmla="*/ 44 w 57"/>
              <a:gd name="T71" fmla="*/ 10 h 58"/>
              <a:gd name="T72" fmla="*/ 46 w 57"/>
              <a:gd name="T73" fmla="*/ 9 h 58"/>
              <a:gd name="T74" fmla="*/ 48 w 57"/>
              <a:gd name="T75" fmla="*/ 12 h 58"/>
              <a:gd name="T76" fmla="*/ 50 w 57"/>
              <a:gd name="T77" fmla="*/ 13 h 58"/>
              <a:gd name="T78" fmla="*/ 47 w 57"/>
              <a:gd name="T79" fmla="*/ 14 h 58"/>
              <a:gd name="T80" fmla="*/ 44 w 57"/>
              <a:gd name="T81" fmla="*/ 12 h 58"/>
              <a:gd name="T82" fmla="*/ 40 w 57"/>
              <a:gd name="T83" fmla="*/ 12 h 58"/>
              <a:gd name="T84" fmla="*/ 36 w 57"/>
              <a:gd name="T85" fmla="*/ 15 h 58"/>
              <a:gd name="T86" fmla="*/ 34 w 57"/>
              <a:gd name="T87" fmla="*/ 20 h 58"/>
              <a:gd name="T88" fmla="*/ 36 w 57"/>
              <a:gd name="T89" fmla="*/ 25 h 58"/>
              <a:gd name="T90" fmla="*/ 40 w 57"/>
              <a:gd name="T91" fmla="*/ 27 h 58"/>
              <a:gd name="T92" fmla="*/ 45 w 57"/>
              <a:gd name="T93" fmla="*/ 27 h 58"/>
              <a:gd name="T94" fmla="*/ 47 w 57"/>
              <a:gd name="T95" fmla="*/ 30 h 58"/>
              <a:gd name="T96" fmla="*/ 47 w 57"/>
              <a:gd name="T97" fmla="*/ 35 h 58"/>
              <a:gd name="T98" fmla="*/ 47 w 57"/>
              <a:gd name="T99" fmla="*/ 40 h 58"/>
              <a:gd name="T100" fmla="*/ 50 w 57"/>
              <a:gd name="T101" fmla="*/ 45 h 58"/>
              <a:gd name="T102" fmla="*/ 53 w 57"/>
              <a:gd name="T103" fmla="*/ 41 h 58"/>
              <a:gd name="T104" fmla="*/ 56 w 57"/>
              <a:gd name="T105" fmla="*/ 34 h 58"/>
              <a:gd name="T106" fmla="*/ 56 w 57"/>
              <a:gd name="T107" fmla="*/ 26 h 58"/>
              <a:gd name="T108" fmla="*/ 54 w 57"/>
              <a:gd name="T109" fmla="*/ 19 h 58"/>
              <a:gd name="T110" fmla="*/ 52 w 57"/>
              <a:gd name="T111" fmla="*/ 16 h 58"/>
              <a:gd name="T112" fmla="*/ 55 w 57"/>
              <a:gd name="T113" fmla="*/ 20 h 58"/>
              <a:gd name="T114" fmla="*/ 39 w 57"/>
              <a:gd name="T115" fmla="*/ 5 h 58"/>
              <a:gd name="T116" fmla="*/ 37 w 57"/>
              <a:gd name="T117" fmla="*/ 3 h 58"/>
              <a:gd name="T118" fmla="*/ 38 w 57"/>
              <a:gd name="T119" fmla="*/ 5 h 58"/>
              <a:gd name="T120" fmla="*/ 36 w 57"/>
              <a:gd name="T121" fmla="*/ 2 h 58"/>
              <a:gd name="T122" fmla="*/ 54 w 57"/>
              <a:gd name="T123" fmla="*/ 4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 h="58">
                <a:moveTo>
                  <a:pt x="3" y="17"/>
                </a:moveTo>
                <a:cubicBezTo>
                  <a:pt x="3" y="17"/>
                  <a:pt x="3" y="17"/>
                  <a:pt x="3" y="17"/>
                </a:cubicBezTo>
                <a:cubicBezTo>
                  <a:pt x="3" y="17"/>
                  <a:pt x="2" y="17"/>
                  <a:pt x="2" y="17"/>
                </a:cubicBezTo>
                <a:cubicBezTo>
                  <a:pt x="3" y="17"/>
                  <a:pt x="3" y="17"/>
                  <a:pt x="3" y="17"/>
                </a:cubicBezTo>
                <a:cubicBezTo>
                  <a:pt x="3" y="17"/>
                  <a:pt x="3" y="17"/>
                  <a:pt x="3" y="17"/>
                </a:cubicBezTo>
                <a:cubicBezTo>
                  <a:pt x="3" y="17"/>
                  <a:pt x="3" y="17"/>
                  <a:pt x="3" y="17"/>
                </a:cubicBezTo>
                <a:close/>
                <a:moveTo>
                  <a:pt x="2" y="17"/>
                </a:moveTo>
                <a:cubicBezTo>
                  <a:pt x="2" y="17"/>
                  <a:pt x="2" y="17"/>
                  <a:pt x="2" y="17"/>
                </a:cubicBezTo>
                <a:cubicBezTo>
                  <a:pt x="2" y="17"/>
                  <a:pt x="2" y="17"/>
                  <a:pt x="2" y="17"/>
                </a:cubicBezTo>
                <a:cubicBezTo>
                  <a:pt x="2" y="17"/>
                  <a:pt x="2" y="17"/>
                  <a:pt x="2" y="17"/>
                </a:cubicBezTo>
                <a:cubicBezTo>
                  <a:pt x="2" y="17"/>
                  <a:pt x="2" y="17"/>
                  <a:pt x="2" y="17"/>
                </a:cubicBezTo>
                <a:cubicBezTo>
                  <a:pt x="2" y="17"/>
                  <a:pt x="2" y="17"/>
                  <a:pt x="2" y="17"/>
                </a:cubicBezTo>
                <a:close/>
                <a:moveTo>
                  <a:pt x="43" y="9"/>
                </a:move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2" y="9"/>
                  <a:pt x="42" y="9"/>
                  <a:pt x="42" y="9"/>
                </a:cubicBezTo>
                <a:cubicBezTo>
                  <a:pt x="42" y="8"/>
                  <a:pt x="42" y="8"/>
                  <a:pt x="42" y="8"/>
                </a:cubicBezTo>
                <a:cubicBezTo>
                  <a:pt x="42" y="8"/>
                  <a:pt x="42" y="8"/>
                  <a:pt x="42" y="8"/>
                </a:cubicBezTo>
                <a:cubicBezTo>
                  <a:pt x="42" y="8"/>
                  <a:pt x="42" y="8"/>
                  <a:pt x="42" y="8"/>
                </a:cubicBezTo>
                <a:cubicBezTo>
                  <a:pt x="42" y="8"/>
                  <a:pt x="42" y="8"/>
                  <a:pt x="42" y="8"/>
                </a:cubicBezTo>
                <a:cubicBezTo>
                  <a:pt x="42" y="8"/>
                  <a:pt x="42" y="8"/>
                  <a:pt x="42" y="8"/>
                </a:cubicBezTo>
                <a:cubicBezTo>
                  <a:pt x="42" y="9"/>
                  <a:pt x="42"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lose/>
                <a:moveTo>
                  <a:pt x="55" y="19"/>
                </a:moveTo>
                <a:cubicBezTo>
                  <a:pt x="56" y="22"/>
                  <a:pt x="57" y="25"/>
                  <a:pt x="57" y="29"/>
                </a:cubicBezTo>
                <a:cubicBezTo>
                  <a:pt x="57" y="45"/>
                  <a:pt x="44" y="58"/>
                  <a:pt x="28" y="58"/>
                </a:cubicBezTo>
                <a:cubicBezTo>
                  <a:pt x="13" y="58"/>
                  <a:pt x="0" y="45"/>
                  <a:pt x="0" y="29"/>
                </a:cubicBezTo>
                <a:cubicBezTo>
                  <a:pt x="0" y="25"/>
                  <a:pt x="1" y="21"/>
                  <a:pt x="2" y="18"/>
                </a:cubicBezTo>
                <a:cubicBezTo>
                  <a:pt x="2" y="21"/>
                  <a:pt x="2" y="21"/>
                  <a:pt x="2" y="21"/>
                </a:cubicBezTo>
                <a:cubicBezTo>
                  <a:pt x="2" y="21"/>
                  <a:pt x="2" y="21"/>
                  <a:pt x="2" y="21"/>
                </a:cubicBezTo>
                <a:cubicBezTo>
                  <a:pt x="2" y="21"/>
                  <a:pt x="2" y="21"/>
                  <a:pt x="2" y="21"/>
                </a:cubicBezTo>
                <a:cubicBezTo>
                  <a:pt x="2" y="21"/>
                  <a:pt x="2" y="21"/>
                  <a:pt x="2" y="21"/>
                </a:cubicBezTo>
                <a:cubicBezTo>
                  <a:pt x="2" y="21"/>
                  <a:pt x="2" y="21"/>
                  <a:pt x="3" y="21"/>
                </a:cubicBezTo>
                <a:cubicBezTo>
                  <a:pt x="3" y="21"/>
                  <a:pt x="3" y="21"/>
                  <a:pt x="3" y="21"/>
                </a:cubicBezTo>
                <a:cubicBezTo>
                  <a:pt x="3" y="21"/>
                  <a:pt x="3" y="21"/>
                  <a:pt x="3" y="21"/>
                </a:cubicBezTo>
                <a:cubicBezTo>
                  <a:pt x="3" y="21"/>
                  <a:pt x="3" y="21"/>
                  <a:pt x="3" y="21"/>
                </a:cubicBezTo>
                <a:cubicBezTo>
                  <a:pt x="3" y="22"/>
                  <a:pt x="3" y="22"/>
                  <a:pt x="3" y="22"/>
                </a:cubicBezTo>
                <a:cubicBezTo>
                  <a:pt x="3" y="22"/>
                  <a:pt x="3" y="22"/>
                  <a:pt x="3" y="22"/>
                </a:cubicBezTo>
                <a:cubicBezTo>
                  <a:pt x="3" y="22"/>
                  <a:pt x="3" y="22"/>
                  <a:pt x="3" y="22"/>
                </a:cubicBezTo>
                <a:cubicBezTo>
                  <a:pt x="3" y="22"/>
                  <a:pt x="3" y="22"/>
                  <a:pt x="3" y="22"/>
                </a:cubicBezTo>
                <a:cubicBezTo>
                  <a:pt x="3"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3"/>
                  <a:pt x="4" y="23"/>
                  <a:pt x="4" y="23"/>
                </a:cubicBezTo>
                <a:cubicBezTo>
                  <a:pt x="4" y="23"/>
                  <a:pt x="4" y="23"/>
                  <a:pt x="4" y="23"/>
                </a:cubicBezTo>
                <a:cubicBezTo>
                  <a:pt x="4" y="23"/>
                  <a:pt x="4" y="23"/>
                  <a:pt x="4" y="23"/>
                </a:cubicBezTo>
                <a:cubicBezTo>
                  <a:pt x="4" y="23"/>
                  <a:pt x="4" y="23"/>
                  <a:pt x="4" y="23"/>
                </a:cubicBezTo>
                <a:cubicBezTo>
                  <a:pt x="4" y="23"/>
                  <a:pt x="4" y="23"/>
                  <a:pt x="4"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6"/>
                  <a:pt x="7" y="26"/>
                  <a:pt x="7" y="26"/>
                </a:cubicBezTo>
                <a:cubicBezTo>
                  <a:pt x="7" y="26"/>
                  <a:pt x="7" y="26"/>
                  <a:pt x="7" y="26"/>
                </a:cubicBezTo>
                <a:cubicBezTo>
                  <a:pt x="7" y="26"/>
                  <a:pt x="7" y="26"/>
                  <a:pt x="7" y="26"/>
                </a:cubicBezTo>
                <a:cubicBezTo>
                  <a:pt x="7" y="26"/>
                  <a:pt x="7" y="26"/>
                  <a:pt x="7" y="26"/>
                </a:cubicBezTo>
                <a:cubicBezTo>
                  <a:pt x="7" y="27"/>
                  <a:pt x="7" y="27"/>
                  <a:pt x="7" y="27"/>
                </a:cubicBezTo>
                <a:cubicBezTo>
                  <a:pt x="7" y="26"/>
                  <a:pt x="7" y="26"/>
                  <a:pt x="7" y="26"/>
                </a:cubicBezTo>
                <a:cubicBezTo>
                  <a:pt x="7" y="26"/>
                  <a:pt x="7" y="27"/>
                  <a:pt x="7" y="27"/>
                </a:cubicBezTo>
                <a:cubicBezTo>
                  <a:pt x="7" y="27"/>
                  <a:pt x="7" y="27"/>
                  <a:pt x="7" y="27"/>
                </a:cubicBezTo>
                <a:cubicBezTo>
                  <a:pt x="7" y="27"/>
                  <a:pt x="7" y="27"/>
                  <a:pt x="7" y="27"/>
                </a:cubicBezTo>
                <a:cubicBezTo>
                  <a:pt x="7" y="28"/>
                  <a:pt x="7" y="28"/>
                  <a:pt x="7" y="28"/>
                </a:cubicBezTo>
                <a:cubicBezTo>
                  <a:pt x="7" y="28"/>
                  <a:pt x="7" y="28"/>
                  <a:pt x="7" y="28"/>
                </a:cubicBezTo>
                <a:cubicBezTo>
                  <a:pt x="7" y="28"/>
                  <a:pt x="7" y="28"/>
                  <a:pt x="7" y="28"/>
                </a:cubicBezTo>
                <a:cubicBezTo>
                  <a:pt x="6" y="28"/>
                  <a:pt x="6" y="28"/>
                  <a:pt x="6" y="28"/>
                </a:cubicBezTo>
                <a:cubicBezTo>
                  <a:pt x="6" y="28"/>
                  <a:pt x="6" y="28"/>
                  <a:pt x="6" y="28"/>
                </a:cubicBezTo>
                <a:cubicBezTo>
                  <a:pt x="6" y="28"/>
                  <a:pt x="6" y="28"/>
                  <a:pt x="6" y="29"/>
                </a:cubicBezTo>
                <a:cubicBezTo>
                  <a:pt x="6" y="29"/>
                  <a:pt x="6" y="29"/>
                  <a:pt x="6" y="29"/>
                </a:cubicBezTo>
                <a:cubicBezTo>
                  <a:pt x="6" y="29"/>
                  <a:pt x="6" y="29"/>
                  <a:pt x="6" y="29"/>
                </a:cubicBezTo>
                <a:cubicBezTo>
                  <a:pt x="6" y="29"/>
                  <a:pt x="6" y="29"/>
                  <a:pt x="6" y="29"/>
                </a:cubicBezTo>
                <a:cubicBezTo>
                  <a:pt x="6" y="29"/>
                  <a:pt x="6" y="29"/>
                  <a:pt x="6" y="29"/>
                </a:cubicBezTo>
                <a:cubicBezTo>
                  <a:pt x="6" y="29"/>
                  <a:pt x="6" y="29"/>
                  <a:pt x="6" y="29"/>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1"/>
                </a:cubicBezTo>
                <a:cubicBezTo>
                  <a:pt x="6" y="31"/>
                  <a:pt x="6" y="31"/>
                  <a:pt x="6" y="31"/>
                </a:cubicBezTo>
                <a:cubicBezTo>
                  <a:pt x="6" y="31"/>
                  <a:pt x="6" y="31"/>
                  <a:pt x="6" y="31"/>
                </a:cubicBezTo>
                <a:cubicBezTo>
                  <a:pt x="6" y="31"/>
                  <a:pt x="6" y="31"/>
                  <a:pt x="6" y="31"/>
                </a:cubicBezTo>
                <a:cubicBezTo>
                  <a:pt x="6" y="31"/>
                  <a:pt x="6" y="31"/>
                  <a:pt x="6" y="31"/>
                </a:cubicBezTo>
                <a:cubicBezTo>
                  <a:pt x="6" y="32"/>
                  <a:pt x="6" y="32"/>
                  <a:pt x="6" y="32"/>
                </a:cubicBezTo>
                <a:cubicBezTo>
                  <a:pt x="6" y="32"/>
                  <a:pt x="6" y="32"/>
                  <a:pt x="6" y="32"/>
                </a:cubicBezTo>
                <a:cubicBezTo>
                  <a:pt x="6" y="32"/>
                  <a:pt x="6" y="32"/>
                  <a:pt x="6" y="32"/>
                </a:cubicBezTo>
                <a:cubicBezTo>
                  <a:pt x="6" y="32"/>
                  <a:pt x="6" y="32"/>
                  <a:pt x="6" y="32"/>
                </a:cubicBezTo>
                <a:cubicBezTo>
                  <a:pt x="6" y="32"/>
                  <a:pt x="6" y="33"/>
                  <a:pt x="6" y="33"/>
                </a:cubicBezTo>
                <a:cubicBezTo>
                  <a:pt x="7" y="33"/>
                  <a:pt x="7" y="33"/>
                  <a:pt x="7" y="33"/>
                </a:cubicBezTo>
                <a:cubicBezTo>
                  <a:pt x="7" y="33"/>
                  <a:pt x="7" y="33"/>
                  <a:pt x="7" y="33"/>
                </a:cubicBezTo>
                <a:cubicBezTo>
                  <a:pt x="7" y="33"/>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5"/>
                  <a:pt x="7" y="35"/>
                  <a:pt x="7" y="35"/>
                </a:cubicBezTo>
                <a:cubicBezTo>
                  <a:pt x="7" y="35"/>
                  <a:pt x="7" y="35"/>
                  <a:pt x="7" y="35"/>
                </a:cubicBezTo>
                <a:cubicBezTo>
                  <a:pt x="7" y="35"/>
                  <a:pt x="7" y="35"/>
                  <a:pt x="7" y="35"/>
                </a:cubicBezTo>
                <a:cubicBezTo>
                  <a:pt x="8" y="35"/>
                  <a:pt x="8" y="35"/>
                  <a:pt x="8" y="35"/>
                </a:cubicBezTo>
                <a:cubicBezTo>
                  <a:pt x="8" y="35"/>
                  <a:pt x="8" y="35"/>
                  <a:pt x="8" y="35"/>
                </a:cubicBezTo>
                <a:cubicBezTo>
                  <a:pt x="8" y="35"/>
                  <a:pt x="8" y="35"/>
                  <a:pt x="8" y="35"/>
                </a:cubicBezTo>
                <a:cubicBezTo>
                  <a:pt x="8" y="35"/>
                  <a:pt x="8" y="35"/>
                  <a:pt x="8" y="36"/>
                </a:cubicBezTo>
                <a:cubicBezTo>
                  <a:pt x="8" y="36"/>
                  <a:pt x="8" y="36"/>
                  <a:pt x="8" y="36"/>
                </a:cubicBezTo>
                <a:cubicBezTo>
                  <a:pt x="8" y="36"/>
                  <a:pt x="8" y="36"/>
                  <a:pt x="8" y="36"/>
                </a:cubicBezTo>
                <a:cubicBezTo>
                  <a:pt x="8" y="36"/>
                  <a:pt x="8" y="36"/>
                  <a:pt x="8" y="36"/>
                </a:cubicBezTo>
                <a:cubicBezTo>
                  <a:pt x="8" y="36"/>
                  <a:pt x="8" y="36"/>
                  <a:pt x="8" y="36"/>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9" y="37"/>
                  <a:pt x="9" y="38"/>
                  <a:pt x="9" y="38"/>
                </a:cubicBezTo>
                <a:cubicBezTo>
                  <a:pt x="8" y="38"/>
                  <a:pt x="8" y="38"/>
                  <a:pt x="8" y="38"/>
                </a:cubicBezTo>
                <a:cubicBezTo>
                  <a:pt x="9" y="38"/>
                  <a:pt x="9" y="38"/>
                  <a:pt x="9" y="38"/>
                </a:cubicBezTo>
                <a:cubicBezTo>
                  <a:pt x="9" y="38"/>
                  <a:pt x="10" y="38"/>
                  <a:pt x="10" y="38"/>
                </a:cubicBezTo>
                <a:cubicBezTo>
                  <a:pt x="10" y="38"/>
                  <a:pt x="10" y="38"/>
                  <a:pt x="10" y="38"/>
                </a:cubicBezTo>
                <a:cubicBezTo>
                  <a:pt x="10" y="38"/>
                  <a:pt x="10" y="38"/>
                  <a:pt x="10" y="38"/>
                </a:cubicBezTo>
                <a:cubicBezTo>
                  <a:pt x="10" y="38"/>
                  <a:pt x="10" y="38"/>
                  <a:pt x="10" y="38"/>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40"/>
                  <a:pt x="11" y="40"/>
                </a:cubicBezTo>
                <a:cubicBezTo>
                  <a:pt x="11" y="40"/>
                  <a:pt x="11" y="40"/>
                  <a:pt x="11" y="40"/>
                </a:cubicBezTo>
                <a:cubicBezTo>
                  <a:pt x="11" y="40"/>
                  <a:pt x="11" y="40"/>
                  <a:pt x="11" y="40"/>
                </a:cubicBezTo>
                <a:cubicBezTo>
                  <a:pt x="11" y="40"/>
                  <a:pt x="11" y="40"/>
                  <a:pt x="11" y="40"/>
                </a:cubicBezTo>
                <a:cubicBezTo>
                  <a:pt x="11" y="40"/>
                  <a:pt x="11" y="40"/>
                  <a:pt x="11" y="40"/>
                </a:cubicBezTo>
                <a:cubicBezTo>
                  <a:pt x="11" y="40"/>
                  <a:pt x="11" y="40"/>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2" y="41"/>
                  <a:pt x="12" y="41"/>
                  <a:pt x="12" y="41"/>
                </a:cubicBezTo>
                <a:cubicBezTo>
                  <a:pt x="12" y="41"/>
                  <a:pt x="12" y="42"/>
                  <a:pt x="12" y="42"/>
                </a:cubicBezTo>
                <a:cubicBezTo>
                  <a:pt x="12" y="42"/>
                  <a:pt x="12" y="42"/>
                  <a:pt x="12" y="42"/>
                </a:cubicBezTo>
                <a:cubicBezTo>
                  <a:pt x="12" y="42"/>
                  <a:pt x="12" y="42"/>
                  <a:pt x="12" y="42"/>
                </a:cubicBezTo>
                <a:cubicBezTo>
                  <a:pt x="12" y="44"/>
                  <a:pt x="12" y="44"/>
                  <a:pt x="12" y="44"/>
                </a:cubicBezTo>
                <a:cubicBezTo>
                  <a:pt x="12" y="44"/>
                  <a:pt x="12" y="44"/>
                  <a:pt x="12" y="44"/>
                </a:cubicBezTo>
                <a:cubicBezTo>
                  <a:pt x="12" y="44"/>
                  <a:pt x="12" y="44"/>
                  <a:pt x="12" y="44"/>
                </a:cubicBezTo>
                <a:cubicBezTo>
                  <a:pt x="12" y="44"/>
                  <a:pt x="12" y="44"/>
                  <a:pt x="12" y="44"/>
                </a:cubicBezTo>
                <a:cubicBezTo>
                  <a:pt x="12" y="44"/>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7"/>
                </a:cubicBezTo>
                <a:cubicBezTo>
                  <a:pt x="12" y="47"/>
                  <a:pt x="12" y="47"/>
                  <a:pt x="12" y="47"/>
                </a:cubicBezTo>
                <a:cubicBezTo>
                  <a:pt x="12" y="47"/>
                  <a:pt x="12" y="47"/>
                  <a:pt x="12" y="47"/>
                </a:cubicBezTo>
                <a:cubicBezTo>
                  <a:pt x="12" y="47"/>
                  <a:pt x="12" y="47"/>
                  <a:pt x="12" y="47"/>
                </a:cubicBezTo>
                <a:cubicBezTo>
                  <a:pt x="12" y="47"/>
                  <a:pt x="12" y="47"/>
                  <a:pt x="12" y="47"/>
                </a:cubicBezTo>
                <a:cubicBezTo>
                  <a:pt x="12" y="48"/>
                  <a:pt x="12" y="48"/>
                  <a:pt x="13" y="48"/>
                </a:cubicBezTo>
                <a:cubicBezTo>
                  <a:pt x="13" y="48"/>
                  <a:pt x="13" y="48"/>
                  <a:pt x="13" y="48"/>
                </a:cubicBezTo>
                <a:cubicBezTo>
                  <a:pt x="13" y="48"/>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4" y="49"/>
                </a:cubicBezTo>
                <a:cubicBezTo>
                  <a:pt x="14" y="49"/>
                  <a:pt x="14" y="49"/>
                  <a:pt x="14" y="49"/>
                </a:cubicBezTo>
                <a:cubicBezTo>
                  <a:pt x="14" y="50"/>
                  <a:pt x="14" y="50"/>
                  <a:pt x="14" y="50"/>
                </a:cubicBezTo>
                <a:cubicBezTo>
                  <a:pt x="14" y="50"/>
                  <a:pt x="14" y="50"/>
                  <a:pt x="14" y="50"/>
                </a:cubicBezTo>
                <a:cubicBezTo>
                  <a:pt x="14" y="50"/>
                  <a:pt x="14" y="50"/>
                  <a:pt x="14" y="50"/>
                </a:cubicBezTo>
                <a:cubicBezTo>
                  <a:pt x="14" y="50"/>
                  <a:pt x="14" y="50"/>
                  <a:pt x="14" y="50"/>
                </a:cubicBezTo>
                <a:cubicBezTo>
                  <a:pt x="14" y="50"/>
                  <a:pt x="14" y="50"/>
                  <a:pt x="14" y="50"/>
                </a:cubicBezTo>
                <a:cubicBezTo>
                  <a:pt x="15" y="50"/>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2"/>
                  <a:pt x="15" y="52"/>
                  <a:pt x="15" y="52"/>
                </a:cubicBezTo>
                <a:cubicBezTo>
                  <a:pt x="15" y="52"/>
                  <a:pt x="15" y="52"/>
                  <a:pt x="15" y="52"/>
                </a:cubicBezTo>
                <a:cubicBezTo>
                  <a:pt x="15" y="52"/>
                  <a:pt x="15" y="52"/>
                  <a:pt x="15" y="52"/>
                </a:cubicBezTo>
                <a:cubicBezTo>
                  <a:pt x="15" y="52"/>
                  <a:pt x="15" y="52"/>
                  <a:pt x="15"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3"/>
                  <a:pt x="16" y="53"/>
                  <a:pt x="16" y="53"/>
                </a:cubicBezTo>
                <a:cubicBezTo>
                  <a:pt x="17" y="53"/>
                  <a:pt x="17" y="53"/>
                  <a:pt x="17" y="53"/>
                </a:cubicBezTo>
                <a:cubicBezTo>
                  <a:pt x="17" y="53"/>
                  <a:pt x="17" y="53"/>
                  <a:pt x="17" y="53"/>
                </a:cubicBezTo>
                <a:cubicBezTo>
                  <a:pt x="17" y="53"/>
                  <a:pt x="17" y="53"/>
                  <a:pt x="17" y="53"/>
                </a:cubicBezTo>
                <a:cubicBezTo>
                  <a:pt x="17" y="53"/>
                  <a:pt x="17" y="53"/>
                  <a:pt x="17" y="53"/>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0"/>
                  <a:pt x="17" y="50"/>
                </a:cubicBezTo>
                <a:cubicBezTo>
                  <a:pt x="17" y="50"/>
                  <a:pt x="17" y="50"/>
                  <a:pt x="17" y="50"/>
                </a:cubicBezTo>
                <a:cubicBezTo>
                  <a:pt x="17" y="50"/>
                  <a:pt x="17" y="50"/>
                  <a:pt x="17" y="50"/>
                </a:cubicBezTo>
                <a:cubicBezTo>
                  <a:pt x="17" y="50"/>
                  <a:pt x="17" y="50"/>
                  <a:pt x="17" y="50"/>
                </a:cubicBezTo>
                <a:cubicBezTo>
                  <a:pt x="17" y="50"/>
                  <a:pt x="17" y="50"/>
                  <a:pt x="17" y="49"/>
                </a:cubicBezTo>
                <a:cubicBezTo>
                  <a:pt x="17"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8" y="48"/>
                </a:cubicBezTo>
                <a:cubicBezTo>
                  <a:pt x="18" y="48"/>
                  <a:pt x="18" y="47"/>
                  <a:pt x="18" y="47"/>
                </a:cubicBezTo>
                <a:cubicBezTo>
                  <a:pt x="18" y="47"/>
                  <a:pt x="18" y="47"/>
                  <a:pt x="18" y="47"/>
                </a:cubicBezTo>
                <a:cubicBezTo>
                  <a:pt x="18" y="47"/>
                  <a:pt x="18" y="46"/>
                  <a:pt x="18" y="46"/>
                </a:cubicBezTo>
                <a:cubicBezTo>
                  <a:pt x="18" y="46"/>
                  <a:pt x="18" y="46"/>
                  <a:pt x="18" y="46"/>
                </a:cubicBezTo>
                <a:cubicBezTo>
                  <a:pt x="18" y="46"/>
                  <a:pt x="18" y="46"/>
                  <a:pt x="18" y="46"/>
                </a:cubicBezTo>
                <a:cubicBezTo>
                  <a:pt x="18" y="46"/>
                  <a:pt x="18" y="46"/>
                  <a:pt x="18" y="46"/>
                </a:cubicBezTo>
                <a:cubicBezTo>
                  <a:pt x="17" y="46"/>
                  <a:pt x="17" y="46"/>
                  <a:pt x="17" y="46"/>
                </a:cubicBezTo>
                <a:cubicBezTo>
                  <a:pt x="17" y="46"/>
                  <a:pt x="17" y="46"/>
                  <a:pt x="17" y="46"/>
                </a:cubicBezTo>
                <a:cubicBezTo>
                  <a:pt x="18" y="46"/>
                  <a:pt x="18" y="46"/>
                  <a:pt x="18" y="46"/>
                </a:cubicBezTo>
                <a:cubicBezTo>
                  <a:pt x="18" y="46"/>
                  <a:pt x="18" y="46"/>
                  <a:pt x="18" y="46"/>
                </a:cubicBezTo>
                <a:cubicBezTo>
                  <a:pt x="18" y="46"/>
                  <a:pt x="18" y="46"/>
                  <a:pt x="18" y="46"/>
                </a:cubicBezTo>
                <a:cubicBezTo>
                  <a:pt x="18" y="46"/>
                  <a:pt x="18" y="46"/>
                  <a:pt x="18" y="46"/>
                </a:cubicBezTo>
                <a:cubicBezTo>
                  <a:pt x="19" y="46"/>
                  <a:pt x="19" y="46"/>
                  <a:pt x="19" y="46"/>
                </a:cubicBezTo>
                <a:cubicBezTo>
                  <a:pt x="19" y="46"/>
                  <a:pt x="19" y="46"/>
                  <a:pt x="19" y="46"/>
                </a:cubicBezTo>
                <a:cubicBezTo>
                  <a:pt x="19" y="46"/>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20" y="44"/>
                </a:cubicBezTo>
                <a:cubicBezTo>
                  <a:pt x="20" y="44"/>
                  <a:pt x="20" y="44"/>
                  <a:pt x="20" y="44"/>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1"/>
                </a:cubicBezTo>
                <a:cubicBezTo>
                  <a:pt x="20" y="41"/>
                  <a:pt x="20" y="41"/>
                  <a:pt x="20" y="41"/>
                </a:cubicBezTo>
                <a:cubicBezTo>
                  <a:pt x="20" y="41"/>
                  <a:pt x="20" y="41"/>
                  <a:pt x="20" y="41"/>
                </a:cubicBezTo>
                <a:cubicBezTo>
                  <a:pt x="21" y="41"/>
                  <a:pt x="21" y="41"/>
                  <a:pt x="21" y="41"/>
                </a:cubicBezTo>
                <a:cubicBezTo>
                  <a:pt x="21" y="41"/>
                  <a:pt x="21" y="41"/>
                  <a:pt x="21" y="41"/>
                </a:cubicBezTo>
                <a:cubicBezTo>
                  <a:pt x="21" y="41"/>
                  <a:pt x="21" y="41"/>
                  <a:pt x="21"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0"/>
                  <a:pt x="22" y="40"/>
                </a:cubicBezTo>
                <a:cubicBezTo>
                  <a:pt x="22" y="40"/>
                  <a:pt x="22" y="40"/>
                  <a:pt x="22" y="40"/>
                </a:cubicBezTo>
                <a:cubicBezTo>
                  <a:pt x="22" y="40"/>
                  <a:pt x="22"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39"/>
                  <a:pt x="24" y="39"/>
                  <a:pt x="24" y="39"/>
                </a:cubicBezTo>
                <a:cubicBezTo>
                  <a:pt x="24" y="39"/>
                  <a:pt x="24" y="39"/>
                  <a:pt x="24" y="39"/>
                </a:cubicBezTo>
                <a:cubicBezTo>
                  <a:pt x="24" y="39"/>
                  <a:pt x="24" y="39"/>
                  <a:pt x="24" y="39"/>
                </a:cubicBezTo>
                <a:cubicBezTo>
                  <a:pt x="24" y="38"/>
                  <a:pt x="24" y="38"/>
                  <a:pt x="24" y="38"/>
                </a:cubicBezTo>
                <a:cubicBezTo>
                  <a:pt x="24" y="38"/>
                  <a:pt x="24" y="38"/>
                  <a:pt x="24" y="37"/>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5" y="36"/>
                  <a:pt x="25" y="36"/>
                  <a:pt x="25" y="36"/>
                </a:cubicBezTo>
                <a:cubicBezTo>
                  <a:pt x="25" y="36"/>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6" y="34"/>
                  <a:pt x="26" y="34"/>
                  <a:pt x="26" y="34"/>
                </a:cubicBezTo>
                <a:cubicBezTo>
                  <a:pt x="26" y="34"/>
                  <a:pt x="26" y="34"/>
                  <a:pt x="26" y="34"/>
                </a:cubicBezTo>
                <a:cubicBezTo>
                  <a:pt x="26" y="34"/>
                  <a:pt x="26" y="34"/>
                  <a:pt x="26" y="34"/>
                </a:cubicBezTo>
                <a:cubicBezTo>
                  <a:pt x="26" y="34"/>
                  <a:pt x="26" y="34"/>
                  <a:pt x="26" y="34"/>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5" y="32"/>
                </a:cubicBezTo>
                <a:cubicBezTo>
                  <a:pt x="25" y="32"/>
                  <a:pt x="25" y="32"/>
                  <a:pt x="25" y="31"/>
                </a:cubicBezTo>
                <a:cubicBezTo>
                  <a:pt x="25" y="31"/>
                  <a:pt x="25" y="31"/>
                  <a:pt x="25" y="31"/>
                </a:cubicBezTo>
                <a:cubicBezTo>
                  <a:pt x="25" y="31"/>
                  <a:pt x="25" y="31"/>
                  <a:pt x="25" y="31"/>
                </a:cubicBezTo>
                <a:cubicBezTo>
                  <a:pt x="25" y="31"/>
                  <a:pt x="25" y="31"/>
                  <a:pt x="25"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3" y="31"/>
                  <a:pt x="23" y="31"/>
                  <a:pt x="23" y="31"/>
                </a:cubicBezTo>
                <a:cubicBezTo>
                  <a:pt x="23" y="31"/>
                  <a:pt x="23" y="31"/>
                  <a:pt x="23" y="31"/>
                </a:cubicBezTo>
                <a:cubicBezTo>
                  <a:pt x="23" y="31"/>
                  <a:pt x="23" y="31"/>
                  <a:pt x="23" y="31"/>
                </a:cubicBezTo>
                <a:cubicBezTo>
                  <a:pt x="23" y="31"/>
                  <a:pt x="23" y="31"/>
                  <a:pt x="23" y="31"/>
                </a:cubicBezTo>
                <a:cubicBezTo>
                  <a:pt x="23" y="30"/>
                  <a:pt x="23" y="30"/>
                  <a:pt x="23" y="30"/>
                </a:cubicBezTo>
                <a:cubicBezTo>
                  <a:pt x="23" y="30"/>
                  <a:pt x="22" y="30"/>
                  <a:pt x="22" y="30"/>
                </a:cubicBezTo>
                <a:cubicBezTo>
                  <a:pt x="22" y="30"/>
                  <a:pt x="22" y="30"/>
                  <a:pt x="22" y="30"/>
                </a:cubicBezTo>
                <a:cubicBezTo>
                  <a:pt x="22" y="30"/>
                  <a:pt x="22" y="30"/>
                  <a:pt x="22" y="30"/>
                </a:cubicBezTo>
                <a:cubicBezTo>
                  <a:pt x="22" y="30"/>
                  <a:pt x="22" y="30"/>
                  <a:pt x="22"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0" y="30"/>
                </a:cubicBezTo>
                <a:cubicBezTo>
                  <a:pt x="20" y="30"/>
                  <a:pt x="20" y="30"/>
                  <a:pt x="20" y="30"/>
                </a:cubicBezTo>
                <a:cubicBezTo>
                  <a:pt x="20" y="30"/>
                  <a:pt x="20" y="30"/>
                  <a:pt x="20" y="30"/>
                </a:cubicBezTo>
                <a:cubicBezTo>
                  <a:pt x="20" y="30"/>
                  <a:pt x="20" y="30"/>
                  <a:pt x="20" y="30"/>
                </a:cubicBezTo>
                <a:cubicBezTo>
                  <a:pt x="20" y="30"/>
                  <a:pt x="20" y="29"/>
                  <a:pt x="20" y="29"/>
                </a:cubicBezTo>
                <a:cubicBezTo>
                  <a:pt x="20" y="29"/>
                  <a:pt x="20" y="29"/>
                  <a:pt x="20" y="29"/>
                </a:cubicBezTo>
                <a:cubicBezTo>
                  <a:pt x="20" y="29"/>
                  <a:pt x="20" y="29"/>
                  <a:pt x="20" y="29"/>
                </a:cubicBezTo>
                <a:cubicBezTo>
                  <a:pt x="19" y="29"/>
                  <a:pt x="19" y="29"/>
                  <a:pt x="19" y="29"/>
                </a:cubicBezTo>
                <a:cubicBezTo>
                  <a:pt x="19" y="29"/>
                  <a:pt x="19" y="29"/>
                  <a:pt x="19" y="29"/>
                </a:cubicBezTo>
                <a:cubicBezTo>
                  <a:pt x="19" y="29"/>
                  <a:pt x="19" y="29"/>
                  <a:pt x="19" y="30"/>
                </a:cubicBezTo>
                <a:cubicBezTo>
                  <a:pt x="19" y="30"/>
                  <a:pt x="19" y="30"/>
                  <a:pt x="19" y="30"/>
                </a:cubicBezTo>
                <a:cubicBezTo>
                  <a:pt x="19" y="30"/>
                  <a:pt x="18" y="30"/>
                  <a:pt x="18" y="30"/>
                </a:cubicBezTo>
                <a:cubicBezTo>
                  <a:pt x="18" y="30"/>
                  <a:pt x="18" y="30"/>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8"/>
                  <a:pt x="19" y="28"/>
                </a:cubicBezTo>
                <a:cubicBezTo>
                  <a:pt x="19" y="28"/>
                  <a:pt x="19" y="28"/>
                  <a:pt x="19" y="28"/>
                </a:cubicBezTo>
                <a:cubicBezTo>
                  <a:pt x="19" y="28"/>
                  <a:pt x="19" y="28"/>
                  <a:pt x="19" y="28"/>
                </a:cubicBezTo>
                <a:cubicBezTo>
                  <a:pt x="18" y="28"/>
                  <a:pt x="18" y="28"/>
                  <a:pt x="18" y="28"/>
                </a:cubicBezTo>
                <a:cubicBezTo>
                  <a:pt x="18" y="28"/>
                  <a:pt x="18" y="28"/>
                  <a:pt x="18" y="28"/>
                </a:cubicBezTo>
                <a:cubicBezTo>
                  <a:pt x="18" y="28"/>
                  <a:pt x="18" y="28"/>
                  <a:pt x="18" y="28"/>
                </a:cubicBezTo>
                <a:cubicBezTo>
                  <a:pt x="18" y="28"/>
                  <a:pt x="18" y="28"/>
                  <a:pt x="18" y="28"/>
                </a:cubicBezTo>
                <a:cubicBezTo>
                  <a:pt x="18" y="28"/>
                  <a:pt x="18" y="28"/>
                  <a:pt x="18" y="28"/>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7" y="27"/>
                  <a:pt x="17" y="26"/>
                </a:cubicBezTo>
                <a:cubicBezTo>
                  <a:pt x="17" y="26"/>
                  <a:pt x="17" y="26"/>
                  <a:pt x="17" y="26"/>
                </a:cubicBezTo>
                <a:cubicBezTo>
                  <a:pt x="17" y="26"/>
                  <a:pt x="17" y="26"/>
                  <a:pt x="17" y="26"/>
                </a:cubicBezTo>
                <a:cubicBezTo>
                  <a:pt x="17" y="26"/>
                  <a:pt x="17" y="26"/>
                  <a:pt x="17" y="26"/>
                </a:cubicBezTo>
                <a:cubicBezTo>
                  <a:pt x="17" y="26"/>
                  <a:pt x="17" y="26"/>
                  <a:pt x="17" y="26"/>
                </a:cubicBezTo>
                <a:cubicBezTo>
                  <a:pt x="16" y="26"/>
                  <a:pt x="16" y="26"/>
                  <a:pt x="16" y="26"/>
                </a:cubicBezTo>
                <a:cubicBezTo>
                  <a:pt x="16" y="26"/>
                  <a:pt x="16" y="26"/>
                  <a:pt x="16" y="26"/>
                </a:cubicBezTo>
                <a:cubicBezTo>
                  <a:pt x="16" y="26"/>
                  <a:pt x="16" y="26"/>
                  <a:pt x="16" y="26"/>
                </a:cubicBezTo>
                <a:cubicBezTo>
                  <a:pt x="16" y="26"/>
                  <a:pt x="16" y="26"/>
                  <a:pt x="16" y="26"/>
                </a:cubicBezTo>
                <a:cubicBezTo>
                  <a:pt x="16" y="26"/>
                  <a:pt x="16" y="26"/>
                  <a:pt x="16" y="26"/>
                </a:cubicBezTo>
                <a:cubicBezTo>
                  <a:pt x="15" y="26"/>
                  <a:pt x="15" y="26"/>
                  <a:pt x="15" y="26"/>
                </a:cubicBezTo>
                <a:cubicBezTo>
                  <a:pt x="15" y="26"/>
                  <a:pt x="15" y="26"/>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4" y="25"/>
                  <a:pt x="14" y="25"/>
                </a:cubicBezTo>
                <a:cubicBezTo>
                  <a:pt x="14" y="25"/>
                  <a:pt x="14" y="25"/>
                  <a:pt x="14" y="25"/>
                </a:cubicBezTo>
                <a:cubicBezTo>
                  <a:pt x="14" y="25"/>
                  <a:pt x="14" y="25"/>
                  <a:pt x="14" y="25"/>
                </a:cubicBezTo>
                <a:cubicBezTo>
                  <a:pt x="14" y="25"/>
                  <a:pt x="14" y="25"/>
                  <a:pt x="13" y="25"/>
                </a:cubicBezTo>
                <a:cubicBezTo>
                  <a:pt x="14" y="25"/>
                  <a:pt x="14" y="24"/>
                  <a:pt x="14" y="24"/>
                </a:cubicBezTo>
                <a:cubicBezTo>
                  <a:pt x="14" y="24"/>
                  <a:pt x="14" y="24"/>
                  <a:pt x="14" y="24"/>
                </a:cubicBezTo>
                <a:cubicBezTo>
                  <a:pt x="14" y="24"/>
                  <a:pt x="14" y="24"/>
                  <a:pt x="14"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2" y="24"/>
                  <a:pt x="12" y="24"/>
                </a:cubicBezTo>
                <a:cubicBezTo>
                  <a:pt x="12" y="24"/>
                  <a:pt x="12" y="24"/>
                  <a:pt x="12" y="24"/>
                </a:cubicBezTo>
                <a:cubicBezTo>
                  <a:pt x="12" y="24"/>
                  <a:pt x="12" y="24"/>
                  <a:pt x="12" y="24"/>
                </a:cubicBezTo>
                <a:cubicBezTo>
                  <a:pt x="12" y="24"/>
                  <a:pt x="12" y="24"/>
                  <a:pt x="12" y="24"/>
                </a:cubicBezTo>
                <a:cubicBezTo>
                  <a:pt x="12" y="24"/>
                  <a:pt x="11" y="24"/>
                  <a:pt x="11" y="24"/>
                </a:cubicBezTo>
                <a:cubicBezTo>
                  <a:pt x="11" y="24"/>
                  <a:pt x="11" y="23"/>
                  <a:pt x="11" y="23"/>
                </a:cubicBezTo>
                <a:cubicBezTo>
                  <a:pt x="11" y="23"/>
                  <a:pt x="11" y="23"/>
                  <a:pt x="11" y="23"/>
                </a:cubicBezTo>
                <a:cubicBezTo>
                  <a:pt x="11"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7" y="25"/>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3"/>
                </a:cubicBezTo>
                <a:cubicBezTo>
                  <a:pt x="6" y="23"/>
                  <a:pt x="6" y="23"/>
                  <a:pt x="6" y="23"/>
                </a:cubicBezTo>
                <a:cubicBezTo>
                  <a:pt x="6" y="23"/>
                  <a:pt x="6" y="23"/>
                  <a:pt x="5" y="23"/>
                </a:cubicBezTo>
                <a:cubicBezTo>
                  <a:pt x="6" y="23"/>
                  <a:pt x="6" y="23"/>
                  <a:pt x="6" y="23"/>
                </a:cubicBezTo>
                <a:cubicBezTo>
                  <a:pt x="6" y="23"/>
                  <a:pt x="6" y="23"/>
                  <a:pt x="6" y="23"/>
                </a:cubicBezTo>
                <a:cubicBezTo>
                  <a:pt x="6" y="23"/>
                  <a:pt x="6" y="23"/>
                  <a:pt x="6" y="23"/>
                </a:cubicBezTo>
                <a:cubicBezTo>
                  <a:pt x="6" y="23"/>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6" y="20"/>
                  <a:pt x="6" y="20"/>
                  <a:pt x="6" y="19"/>
                </a:cubicBezTo>
                <a:cubicBezTo>
                  <a:pt x="6" y="19"/>
                  <a:pt x="6" y="19"/>
                  <a:pt x="6" y="19"/>
                </a:cubicBezTo>
                <a:cubicBezTo>
                  <a:pt x="6" y="19"/>
                  <a:pt x="6" y="19"/>
                  <a:pt x="6" y="19"/>
                </a:cubicBezTo>
                <a:cubicBezTo>
                  <a:pt x="6" y="18"/>
                  <a:pt x="6" y="18"/>
                  <a:pt x="6" y="18"/>
                </a:cubicBezTo>
                <a:cubicBezTo>
                  <a:pt x="6" y="18"/>
                  <a:pt x="6" y="18"/>
                  <a:pt x="6" y="18"/>
                </a:cubicBezTo>
                <a:cubicBezTo>
                  <a:pt x="6" y="18"/>
                  <a:pt x="6" y="18"/>
                  <a:pt x="6" y="18"/>
                </a:cubicBezTo>
                <a:cubicBezTo>
                  <a:pt x="5" y="18"/>
                  <a:pt x="5" y="18"/>
                  <a:pt x="5" y="18"/>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4" y="19"/>
                  <a:pt x="4" y="19"/>
                  <a:pt x="4" y="19"/>
                </a:cubicBezTo>
                <a:cubicBezTo>
                  <a:pt x="4" y="19"/>
                  <a:pt x="4" y="19"/>
                  <a:pt x="4" y="19"/>
                </a:cubicBezTo>
                <a:cubicBezTo>
                  <a:pt x="4" y="19"/>
                  <a:pt x="4" y="19"/>
                  <a:pt x="4" y="19"/>
                </a:cubicBezTo>
                <a:cubicBezTo>
                  <a:pt x="4" y="20"/>
                  <a:pt x="4" y="20"/>
                  <a:pt x="4" y="20"/>
                </a:cubicBezTo>
                <a:cubicBezTo>
                  <a:pt x="4" y="20"/>
                  <a:pt x="4" y="20"/>
                  <a:pt x="4" y="20"/>
                </a:cubicBezTo>
                <a:cubicBezTo>
                  <a:pt x="4" y="20"/>
                  <a:pt x="4" y="20"/>
                  <a:pt x="4" y="20"/>
                </a:cubicBezTo>
                <a:cubicBezTo>
                  <a:pt x="4" y="20"/>
                  <a:pt x="4" y="20"/>
                  <a:pt x="4" y="20"/>
                </a:cubicBezTo>
                <a:cubicBezTo>
                  <a:pt x="4" y="19"/>
                  <a:pt x="4" y="19"/>
                  <a:pt x="4" y="19"/>
                </a:cubicBezTo>
                <a:cubicBezTo>
                  <a:pt x="4" y="19"/>
                  <a:pt x="4"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5" y="17"/>
                  <a:pt x="5" y="17"/>
                </a:cubicBezTo>
                <a:cubicBezTo>
                  <a:pt x="5" y="17"/>
                  <a:pt x="5" y="17"/>
                  <a:pt x="5" y="17"/>
                </a:cubicBezTo>
                <a:cubicBezTo>
                  <a:pt x="5" y="17"/>
                  <a:pt x="5" y="17"/>
                  <a:pt x="5" y="17"/>
                </a:cubicBezTo>
                <a:cubicBezTo>
                  <a:pt x="5" y="17"/>
                  <a:pt x="5" y="17"/>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7" y="15"/>
                  <a:pt x="7" y="15"/>
                  <a:pt x="7" y="15"/>
                </a:cubicBezTo>
                <a:cubicBezTo>
                  <a:pt x="7" y="15"/>
                  <a:pt x="7" y="15"/>
                  <a:pt x="7" y="15"/>
                </a:cubicBezTo>
                <a:cubicBezTo>
                  <a:pt x="7" y="15"/>
                  <a:pt x="7" y="15"/>
                  <a:pt x="7" y="15"/>
                </a:cubicBezTo>
                <a:cubicBezTo>
                  <a:pt x="7" y="15"/>
                  <a:pt x="8" y="15"/>
                  <a:pt x="8" y="15"/>
                </a:cubicBezTo>
                <a:cubicBezTo>
                  <a:pt x="8" y="15"/>
                  <a:pt x="8" y="15"/>
                  <a:pt x="8" y="15"/>
                </a:cubicBezTo>
                <a:cubicBezTo>
                  <a:pt x="8" y="15"/>
                  <a:pt x="8" y="15"/>
                  <a:pt x="8" y="15"/>
                </a:cubicBezTo>
                <a:cubicBezTo>
                  <a:pt x="8" y="15"/>
                  <a:pt x="8" y="15"/>
                  <a:pt x="8" y="15"/>
                </a:cubicBezTo>
                <a:cubicBezTo>
                  <a:pt x="8" y="15"/>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7"/>
                  <a:pt x="8" y="17"/>
                </a:cubicBezTo>
                <a:cubicBezTo>
                  <a:pt x="8" y="17"/>
                  <a:pt x="8" y="17"/>
                  <a:pt x="8" y="17"/>
                </a:cubicBezTo>
                <a:cubicBezTo>
                  <a:pt x="8" y="17"/>
                  <a:pt x="8" y="17"/>
                  <a:pt x="8" y="17"/>
                </a:cubicBezTo>
                <a:cubicBezTo>
                  <a:pt x="8" y="17"/>
                  <a:pt x="8" y="17"/>
                  <a:pt x="8" y="17"/>
                </a:cubicBezTo>
                <a:cubicBezTo>
                  <a:pt x="9" y="17"/>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1" y="13"/>
                  <a:pt x="11" y="13"/>
                </a:cubicBezTo>
                <a:cubicBezTo>
                  <a:pt x="11" y="13"/>
                  <a:pt x="11" y="13"/>
                  <a:pt x="11" y="13"/>
                </a:cubicBezTo>
                <a:cubicBezTo>
                  <a:pt x="11" y="13"/>
                  <a:pt x="11" y="13"/>
                  <a:pt x="11" y="13"/>
                </a:cubicBezTo>
                <a:cubicBezTo>
                  <a:pt x="11" y="13"/>
                  <a:pt x="11" y="13"/>
                  <a:pt x="11" y="13"/>
                </a:cubicBezTo>
                <a:cubicBezTo>
                  <a:pt x="12" y="13"/>
                  <a:pt x="12" y="13"/>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1"/>
                  <a:pt x="12" y="11"/>
                  <a:pt x="12" y="11"/>
                </a:cubicBezTo>
                <a:cubicBezTo>
                  <a:pt x="12" y="11"/>
                  <a:pt x="12" y="11"/>
                  <a:pt x="12" y="11"/>
                </a:cubicBezTo>
                <a:cubicBezTo>
                  <a:pt x="12" y="11"/>
                  <a:pt x="13" y="11"/>
                  <a:pt x="13" y="11"/>
                </a:cubicBezTo>
                <a:cubicBezTo>
                  <a:pt x="13" y="11"/>
                  <a:pt x="13" y="11"/>
                  <a:pt x="13" y="11"/>
                </a:cubicBezTo>
                <a:cubicBezTo>
                  <a:pt x="13" y="11"/>
                  <a:pt x="13" y="10"/>
                  <a:pt x="13" y="10"/>
                </a:cubicBezTo>
                <a:cubicBezTo>
                  <a:pt x="13" y="10"/>
                  <a:pt x="13" y="10"/>
                  <a:pt x="13" y="10"/>
                </a:cubicBezTo>
                <a:cubicBezTo>
                  <a:pt x="13"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5" y="10"/>
                  <a:pt x="15" y="10"/>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6" y="9"/>
                  <a:pt x="16" y="9"/>
                  <a:pt x="16" y="9"/>
                </a:cubicBezTo>
                <a:cubicBezTo>
                  <a:pt x="16" y="9"/>
                  <a:pt x="16" y="9"/>
                  <a:pt x="16" y="9"/>
                </a:cubicBezTo>
                <a:cubicBezTo>
                  <a:pt x="16" y="9"/>
                  <a:pt x="16" y="9"/>
                  <a:pt x="16" y="9"/>
                </a:cubicBezTo>
                <a:cubicBezTo>
                  <a:pt x="16" y="9"/>
                  <a:pt x="16" y="9"/>
                  <a:pt x="16" y="9"/>
                </a:cubicBezTo>
                <a:cubicBezTo>
                  <a:pt x="16" y="9"/>
                  <a:pt x="16" y="9"/>
                  <a:pt x="16" y="9"/>
                </a:cubicBezTo>
                <a:cubicBezTo>
                  <a:pt x="16" y="9"/>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7" y="8"/>
                  <a:pt x="17" y="8"/>
                  <a:pt x="17" y="8"/>
                </a:cubicBezTo>
                <a:cubicBezTo>
                  <a:pt x="17" y="8"/>
                  <a:pt x="17" y="8"/>
                  <a:pt x="17" y="8"/>
                </a:cubicBezTo>
                <a:cubicBezTo>
                  <a:pt x="17" y="8"/>
                  <a:pt x="17" y="8"/>
                  <a:pt x="17" y="8"/>
                </a:cubicBezTo>
                <a:cubicBezTo>
                  <a:pt x="17" y="8"/>
                  <a:pt x="17" y="8"/>
                  <a:pt x="17" y="8"/>
                </a:cubicBezTo>
                <a:cubicBezTo>
                  <a:pt x="17" y="7"/>
                  <a:pt x="17" y="7"/>
                  <a:pt x="17" y="7"/>
                </a:cubicBezTo>
                <a:cubicBezTo>
                  <a:pt x="16" y="7"/>
                  <a:pt x="16" y="7"/>
                  <a:pt x="16" y="7"/>
                </a:cubicBezTo>
                <a:cubicBezTo>
                  <a:pt x="16" y="7"/>
                  <a:pt x="16" y="7"/>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7"/>
                  <a:pt x="16" y="7"/>
                  <a:pt x="16" y="7"/>
                </a:cubicBezTo>
                <a:cubicBezTo>
                  <a:pt x="16" y="7"/>
                  <a:pt x="16" y="7"/>
                  <a:pt x="16" y="7"/>
                </a:cubicBezTo>
                <a:cubicBezTo>
                  <a:pt x="16" y="7"/>
                  <a:pt x="16" y="7"/>
                  <a:pt x="16" y="7"/>
                </a:cubicBezTo>
                <a:cubicBezTo>
                  <a:pt x="16" y="7"/>
                  <a:pt x="16" y="7"/>
                  <a:pt x="16" y="7"/>
                </a:cubicBezTo>
                <a:cubicBezTo>
                  <a:pt x="16" y="7"/>
                  <a:pt x="16" y="7"/>
                  <a:pt x="16" y="7"/>
                </a:cubicBezTo>
                <a:cubicBezTo>
                  <a:pt x="17" y="7"/>
                  <a:pt x="17" y="7"/>
                  <a:pt x="17" y="7"/>
                </a:cubicBezTo>
                <a:cubicBezTo>
                  <a:pt x="17" y="7"/>
                  <a:pt x="17" y="7"/>
                  <a:pt x="17" y="7"/>
                </a:cubicBezTo>
                <a:cubicBezTo>
                  <a:pt x="17" y="7"/>
                  <a:pt x="17" y="7"/>
                  <a:pt x="17" y="7"/>
                </a:cubicBezTo>
                <a:cubicBezTo>
                  <a:pt x="17" y="7"/>
                  <a:pt x="17" y="7"/>
                  <a:pt x="17" y="7"/>
                </a:cubicBezTo>
                <a:cubicBezTo>
                  <a:pt x="17" y="7"/>
                  <a:pt x="17" y="7"/>
                  <a:pt x="17"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6"/>
                  <a:pt x="19" y="6"/>
                </a:cubicBezTo>
                <a:cubicBezTo>
                  <a:pt x="19" y="6"/>
                  <a:pt x="19" y="6"/>
                  <a:pt x="19" y="6"/>
                </a:cubicBezTo>
                <a:cubicBezTo>
                  <a:pt x="19" y="6"/>
                  <a:pt x="19" y="6"/>
                  <a:pt x="19" y="6"/>
                </a:cubicBezTo>
                <a:cubicBezTo>
                  <a:pt x="19" y="6"/>
                  <a:pt x="19" y="6"/>
                  <a:pt x="19" y="6"/>
                </a:cubicBezTo>
                <a:cubicBezTo>
                  <a:pt x="19" y="6"/>
                  <a:pt x="19" y="6"/>
                  <a:pt x="19" y="6"/>
                </a:cubicBezTo>
                <a:cubicBezTo>
                  <a:pt x="19"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1" y="6"/>
                  <a:pt x="21" y="6"/>
                  <a:pt x="21" y="6"/>
                </a:cubicBezTo>
                <a:cubicBezTo>
                  <a:pt x="21" y="6"/>
                  <a:pt x="21" y="6"/>
                  <a:pt x="21" y="6"/>
                </a:cubicBezTo>
                <a:cubicBezTo>
                  <a:pt x="21" y="6"/>
                  <a:pt x="21" y="5"/>
                  <a:pt x="21" y="5"/>
                </a:cubicBezTo>
                <a:cubicBezTo>
                  <a:pt x="20" y="5"/>
                  <a:pt x="20" y="5"/>
                  <a:pt x="20" y="5"/>
                </a:cubicBezTo>
                <a:cubicBezTo>
                  <a:pt x="20" y="5"/>
                  <a:pt x="20" y="5"/>
                  <a:pt x="20" y="5"/>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9" y="4"/>
                  <a:pt x="19" y="4"/>
                  <a:pt x="19"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8" y="4"/>
                  <a:pt x="18" y="4"/>
                  <a:pt x="18" y="4"/>
                </a:cubicBezTo>
                <a:cubicBezTo>
                  <a:pt x="18" y="4"/>
                  <a:pt x="18" y="4"/>
                  <a:pt x="18" y="4"/>
                </a:cubicBezTo>
                <a:cubicBezTo>
                  <a:pt x="18" y="4"/>
                  <a:pt x="18" y="4"/>
                  <a:pt x="18" y="4"/>
                </a:cubicBezTo>
                <a:cubicBezTo>
                  <a:pt x="18" y="4"/>
                  <a:pt x="18" y="4"/>
                  <a:pt x="18"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5"/>
                  <a:pt x="17" y="5"/>
                  <a:pt x="17" y="5"/>
                </a:cubicBezTo>
                <a:cubicBezTo>
                  <a:pt x="17" y="5"/>
                  <a:pt x="17" y="5"/>
                  <a:pt x="17"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6"/>
                </a:cubicBezTo>
                <a:cubicBezTo>
                  <a:pt x="16" y="6"/>
                  <a:pt x="16" y="6"/>
                  <a:pt x="16" y="6"/>
                </a:cubicBezTo>
                <a:cubicBezTo>
                  <a:pt x="16"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6" y="5"/>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7" y="4"/>
                  <a:pt x="17" y="4"/>
                </a:cubicBezTo>
                <a:cubicBezTo>
                  <a:pt x="17" y="4"/>
                  <a:pt x="17" y="4"/>
                  <a:pt x="17" y="3"/>
                </a:cubicBezTo>
                <a:cubicBezTo>
                  <a:pt x="17" y="3"/>
                  <a:pt x="17" y="3"/>
                  <a:pt x="17" y="3"/>
                </a:cubicBezTo>
                <a:cubicBezTo>
                  <a:pt x="17" y="3"/>
                  <a:pt x="17" y="3"/>
                  <a:pt x="17" y="3"/>
                </a:cubicBezTo>
                <a:cubicBezTo>
                  <a:pt x="17" y="3"/>
                  <a:pt x="17" y="3"/>
                  <a:pt x="17" y="3"/>
                </a:cubicBezTo>
                <a:cubicBezTo>
                  <a:pt x="17"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2"/>
                </a:cubicBezTo>
                <a:cubicBezTo>
                  <a:pt x="18" y="2"/>
                  <a:pt x="18" y="2"/>
                  <a:pt x="18" y="2"/>
                </a:cubicBezTo>
                <a:cubicBezTo>
                  <a:pt x="20" y="2"/>
                  <a:pt x="22" y="1"/>
                  <a:pt x="24" y="1"/>
                </a:cubicBezTo>
                <a:cubicBezTo>
                  <a:pt x="24" y="1"/>
                  <a:pt x="24" y="1"/>
                  <a:pt x="24" y="1"/>
                </a:cubicBezTo>
                <a:cubicBezTo>
                  <a:pt x="24" y="1"/>
                  <a:pt x="24" y="1"/>
                  <a:pt x="24" y="1"/>
                </a:cubicBezTo>
                <a:cubicBezTo>
                  <a:pt x="24" y="1"/>
                  <a:pt x="24" y="1"/>
                  <a:pt x="24" y="1"/>
                </a:cubicBezTo>
                <a:cubicBezTo>
                  <a:pt x="24" y="1"/>
                  <a:pt x="24" y="1"/>
                  <a:pt x="24" y="1"/>
                </a:cubicBezTo>
                <a:cubicBezTo>
                  <a:pt x="24" y="1"/>
                  <a:pt x="24" y="2"/>
                  <a:pt x="24" y="2"/>
                </a:cubicBezTo>
                <a:cubicBezTo>
                  <a:pt x="24" y="2"/>
                  <a:pt x="24" y="2"/>
                  <a:pt x="24" y="2"/>
                </a:cubicBezTo>
                <a:cubicBezTo>
                  <a:pt x="24" y="2"/>
                  <a:pt x="24" y="2"/>
                  <a:pt x="24" y="2"/>
                </a:cubicBezTo>
                <a:cubicBezTo>
                  <a:pt x="24" y="2"/>
                  <a:pt x="24" y="2"/>
                  <a:pt x="24" y="2"/>
                </a:cubicBezTo>
                <a:cubicBezTo>
                  <a:pt x="24" y="2"/>
                  <a:pt x="24" y="2"/>
                  <a:pt x="24" y="2"/>
                </a:cubicBezTo>
                <a:cubicBezTo>
                  <a:pt x="24" y="2"/>
                  <a:pt x="24" y="3"/>
                  <a:pt x="24" y="3"/>
                </a:cubicBezTo>
                <a:cubicBezTo>
                  <a:pt x="24" y="3"/>
                  <a:pt x="24" y="3"/>
                  <a:pt x="24" y="3"/>
                </a:cubicBezTo>
                <a:cubicBezTo>
                  <a:pt x="24" y="3"/>
                  <a:pt x="24" y="3"/>
                  <a:pt x="24" y="3"/>
                </a:cubicBezTo>
                <a:cubicBezTo>
                  <a:pt x="24" y="3"/>
                  <a:pt x="24" y="3"/>
                  <a:pt x="24" y="3"/>
                </a:cubicBezTo>
                <a:cubicBezTo>
                  <a:pt x="24" y="3"/>
                  <a:pt x="24" y="3"/>
                  <a:pt x="24" y="3"/>
                </a:cubicBezTo>
                <a:cubicBezTo>
                  <a:pt x="24" y="3"/>
                  <a:pt x="24" y="4"/>
                  <a:pt x="24" y="4"/>
                </a:cubicBezTo>
                <a:cubicBezTo>
                  <a:pt x="24" y="4"/>
                  <a:pt x="24" y="4"/>
                  <a:pt x="24" y="4"/>
                </a:cubicBezTo>
                <a:cubicBezTo>
                  <a:pt x="25" y="4"/>
                  <a:pt x="25" y="4"/>
                  <a:pt x="25" y="4"/>
                </a:cubicBezTo>
                <a:cubicBezTo>
                  <a:pt x="25" y="4"/>
                  <a:pt x="25" y="4"/>
                  <a:pt x="25" y="4"/>
                </a:cubicBezTo>
                <a:cubicBezTo>
                  <a:pt x="25" y="4"/>
                  <a:pt x="25" y="4"/>
                  <a:pt x="26" y="4"/>
                </a:cubicBezTo>
                <a:cubicBezTo>
                  <a:pt x="26" y="4"/>
                  <a:pt x="26" y="4"/>
                  <a:pt x="26" y="4"/>
                </a:cubicBezTo>
                <a:cubicBezTo>
                  <a:pt x="26" y="4"/>
                  <a:pt x="26" y="4"/>
                  <a:pt x="26" y="4"/>
                </a:cubicBezTo>
                <a:cubicBezTo>
                  <a:pt x="26" y="4"/>
                  <a:pt x="26" y="4"/>
                  <a:pt x="26" y="4"/>
                </a:cubicBezTo>
                <a:cubicBezTo>
                  <a:pt x="26" y="4"/>
                  <a:pt x="26" y="4"/>
                  <a:pt x="26" y="3"/>
                </a:cubicBezTo>
                <a:cubicBezTo>
                  <a:pt x="26" y="3"/>
                  <a:pt x="26" y="3"/>
                  <a:pt x="26" y="3"/>
                </a:cubicBezTo>
                <a:cubicBezTo>
                  <a:pt x="26" y="3"/>
                  <a:pt x="26" y="3"/>
                  <a:pt x="26" y="3"/>
                </a:cubicBezTo>
                <a:cubicBezTo>
                  <a:pt x="26" y="3"/>
                  <a:pt x="26" y="3"/>
                  <a:pt x="26" y="3"/>
                </a:cubicBezTo>
                <a:cubicBezTo>
                  <a:pt x="26" y="3"/>
                  <a:pt x="26" y="3"/>
                  <a:pt x="26" y="3"/>
                </a:cubicBezTo>
                <a:cubicBezTo>
                  <a:pt x="26"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8" y="3"/>
                </a:cubicBezTo>
                <a:cubicBezTo>
                  <a:pt x="28" y="3"/>
                  <a:pt x="28" y="3"/>
                  <a:pt x="28" y="3"/>
                </a:cubicBezTo>
                <a:cubicBezTo>
                  <a:pt x="28" y="3"/>
                  <a:pt x="28" y="3"/>
                  <a:pt x="28" y="3"/>
                </a:cubicBezTo>
                <a:cubicBezTo>
                  <a:pt x="28" y="3"/>
                  <a:pt x="28" y="2"/>
                  <a:pt x="28" y="2"/>
                </a:cubicBezTo>
                <a:cubicBezTo>
                  <a:pt x="28" y="2"/>
                  <a:pt x="28" y="2"/>
                  <a:pt x="28"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1"/>
                  <a:pt x="29" y="1"/>
                  <a:pt x="29" y="1"/>
                </a:cubicBezTo>
                <a:cubicBezTo>
                  <a:pt x="29" y="1"/>
                  <a:pt x="29" y="1"/>
                  <a:pt x="29" y="1"/>
                </a:cubicBezTo>
                <a:cubicBezTo>
                  <a:pt x="29" y="1"/>
                  <a:pt x="29" y="1"/>
                  <a:pt x="29" y="1"/>
                </a:cubicBezTo>
                <a:cubicBezTo>
                  <a:pt x="30" y="1"/>
                  <a:pt x="30" y="1"/>
                  <a:pt x="30" y="0"/>
                </a:cubicBezTo>
                <a:cubicBezTo>
                  <a:pt x="30" y="0"/>
                  <a:pt x="30" y="0"/>
                  <a:pt x="30" y="0"/>
                </a:cubicBezTo>
                <a:cubicBezTo>
                  <a:pt x="33" y="1"/>
                  <a:pt x="37" y="1"/>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1" y="3"/>
                </a:cubicBezTo>
                <a:cubicBezTo>
                  <a:pt x="41" y="3"/>
                  <a:pt x="41" y="3"/>
                  <a:pt x="41" y="3"/>
                </a:cubicBezTo>
                <a:cubicBezTo>
                  <a:pt x="41" y="3"/>
                  <a:pt x="41" y="4"/>
                  <a:pt x="41" y="4"/>
                </a:cubicBezTo>
                <a:cubicBezTo>
                  <a:pt x="41" y="4"/>
                  <a:pt x="41" y="4"/>
                  <a:pt x="41" y="4"/>
                </a:cubicBezTo>
                <a:cubicBezTo>
                  <a:pt x="41" y="4"/>
                  <a:pt x="41" y="4"/>
                  <a:pt x="41" y="4"/>
                </a:cubicBezTo>
                <a:cubicBezTo>
                  <a:pt x="41" y="4"/>
                  <a:pt x="41" y="4"/>
                  <a:pt x="41" y="4"/>
                </a:cubicBezTo>
                <a:cubicBezTo>
                  <a:pt x="40" y="4"/>
                  <a:pt x="40" y="4"/>
                  <a:pt x="40" y="4"/>
                </a:cubicBezTo>
                <a:cubicBezTo>
                  <a:pt x="40" y="4"/>
                  <a:pt x="40" y="4"/>
                  <a:pt x="40" y="4"/>
                </a:cubicBezTo>
                <a:cubicBezTo>
                  <a:pt x="40" y="4"/>
                  <a:pt x="40" y="4"/>
                  <a:pt x="40" y="4"/>
                </a:cubicBezTo>
                <a:cubicBezTo>
                  <a:pt x="40" y="4"/>
                  <a:pt x="40"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0" y="5"/>
                  <a:pt x="40" y="5"/>
                  <a:pt x="40" y="5"/>
                </a:cubicBezTo>
                <a:cubicBezTo>
                  <a:pt x="40" y="5"/>
                  <a:pt x="40" y="5"/>
                  <a:pt x="40" y="5"/>
                </a:cubicBezTo>
                <a:cubicBezTo>
                  <a:pt x="40" y="5"/>
                  <a:pt x="40" y="5"/>
                  <a:pt x="40" y="5"/>
                </a:cubicBezTo>
                <a:cubicBezTo>
                  <a:pt x="40" y="5"/>
                  <a:pt x="40" y="5"/>
                  <a:pt x="40" y="6"/>
                </a:cubicBezTo>
                <a:cubicBezTo>
                  <a:pt x="40" y="6"/>
                  <a:pt x="40" y="6"/>
                  <a:pt x="40" y="6"/>
                </a:cubicBezTo>
                <a:cubicBezTo>
                  <a:pt x="40" y="6"/>
                  <a:pt x="40" y="6"/>
                  <a:pt x="40" y="6"/>
                </a:cubicBezTo>
                <a:cubicBezTo>
                  <a:pt x="40" y="6"/>
                  <a:pt x="40" y="6"/>
                  <a:pt x="40" y="6"/>
                </a:cubicBezTo>
                <a:cubicBezTo>
                  <a:pt x="40" y="6"/>
                  <a:pt x="40" y="6"/>
                  <a:pt x="40"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8" y="6"/>
                </a:cubicBezTo>
                <a:cubicBezTo>
                  <a:pt x="38" y="6"/>
                  <a:pt x="38" y="6"/>
                  <a:pt x="38" y="6"/>
                </a:cubicBezTo>
                <a:cubicBezTo>
                  <a:pt x="38" y="6"/>
                  <a:pt x="38" y="7"/>
                  <a:pt x="38" y="7"/>
                </a:cubicBezTo>
                <a:cubicBezTo>
                  <a:pt x="38" y="7"/>
                  <a:pt x="38" y="7"/>
                  <a:pt x="38" y="7"/>
                </a:cubicBezTo>
                <a:cubicBezTo>
                  <a:pt x="38" y="7"/>
                  <a:pt x="38" y="7"/>
                  <a:pt x="38" y="7"/>
                </a:cubicBezTo>
                <a:cubicBezTo>
                  <a:pt x="37" y="7"/>
                  <a:pt x="37" y="7"/>
                  <a:pt x="37" y="7"/>
                </a:cubicBezTo>
                <a:cubicBezTo>
                  <a:pt x="38" y="7"/>
                  <a:pt x="38" y="7"/>
                  <a:pt x="38" y="7"/>
                </a:cubicBezTo>
                <a:cubicBezTo>
                  <a:pt x="38" y="8"/>
                  <a:pt x="38" y="8"/>
                  <a:pt x="38" y="8"/>
                </a:cubicBezTo>
                <a:cubicBezTo>
                  <a:pt x="39" y="8"/>
                  <a:pt x="39" y="8"/>
                  <a:pt x="39" y="9"/>
                </a:cubicBezTo>
                <a:cubicBezTo>
                  <a:pt x="39" y="9"/>
                  <a:pt x="39"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1" y="10"/>
                  <a:pt x="41" y="10"/>
                  <a:pt x="41" y="10"/>
                </a:cubicBezTo>
                <a:cubicBezTo>
                  <a:pt x="41" y="10"/>
                  <a:pt x="41" y="10"/>
                  <a:pt x="41" y="10"/>
                </a:cubicBezTo>
                <a:cubicBezTo>
                  <a:pt x="41" y="10"/>
                  <a:pt x="41" y="10"/>
                  <a:pt x="41" y="10"/>
                </a:cubicBezTo>
                <a:cubicBezTo>
                  <a:pt x="41" y="10"/>
                  <a:pt x="41" y="10"/>
                  <a:pt x="41" y="9"/>
                </a:cubicBezTo>
                <a:cubicBezTo>
                  <a:pt x="41" y="9"/>
                  <a:pt x="41" y="9"/>
                  <a:pt x="41" y="9"/>
                </a:cubicBezTo>
                <a:cubicBezTo>
                  <a:pt x="41" y="9"/>
                  <a:pt x="41" y="9"/>
                  <a:pt x="41" y="9"/>
                </a:cubicBezTo>
                <a:cubicBezTo>
                  <a:pt x="41" y="9"/>
                  <a:pt x="42" y="9"/>
                  <a:pt x="42" y="9"/>
                </a:cubicBezTo>
                <a:cubicBezTo>
                  <a:pt x="42" y="9"/>
                  <a:pt x="42" y="9"/>
                  <a:pt x="42" y="9"/>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4" y="11"/>
                  <a:pt x="44" y="11"/>
                  <a:pt x="44" y="11"/>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5" y="12"/>
                  <a:pt x="45" y="12"/>
                  <a:pt x="45" y="12"/>
                </a:cubicBezTo>
                <a:cubicBezTo>
                  <a:pt x="45" y="12"/>
                  <a:pt x="45" y="12"/>
                  <a:pt x="45" y="12"/>
                </a:cubicBezTo>
                <a:cubicBezTo>
                  <a:pt x="45" y="12"/>
                  <a:pt x="45" y="12"/>
                  <a:pt x="45" y="12"/>
                </a:cubicBezTo>
                <a:cubicBezTo>
                  <a:pt x="45" y="12"/>
                  <a:pt x="45" y="12"/>
                  <a:pt x="45" y="11"/>
                </a:cubicBezTo>
                <a:cubicBezTo>
                  <a:pt x="45" y="11"/>
                  <a:pt x="45" y="11"/>
                  <a:pt x="45" y="11"/>
                </a:cubicBezTo>
                <a:cubicBezTo>
                  <a:pt x="45" y="11"/>
                  <a:pt x="45" y="11"/>
                  <a:pt x="45" y="11"/>
                </a:cubicBezTo>
                <a:cubicBezTo>
                  <a:pt x="45" y="10"/>
                  <a:pt x="45" y="10"/>
                  <a:pt x="45" y="10"/>
                </a:cubicBezTo>
                <a:cubicBezTo>
                  <a:pt x="45" y="10"/>
                  <a:pt x="45" y="10"/>
                  <a:pt x="45" y="10"/>
                </a:cubicBezTo>
                <a:cubicBezTo>
                  <a:pt x="45" y="10"/>
                  <a:pt x="45" y="10"/>
                  <a:pt x="45"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1"/>
                  <a:pt x="45" y="11"/>
                  <a:pt x="45" y="11"/>
                </a:cubicBezTo>
                <a:cubicBezTo>
                  <a:pt x="45" y="11"/>
                  <a:pt x="45" y="11"/>
                  <a:pt x="45" y="11"/>
                </a:cubicBezTo>
                <a:cubicBezTo>
                  <a:pt x="45" y="11"/>
                  <a:pt x="45"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0"/>
                  <a:pt x="47" y="10"/>
                  <a:pt x="47" y="10"/>
                </a:cubicBezTo>
                <a:cubicBezTo>
                  <a:pt x="47" y="10"/>
                  <a:pt x="46" y="9"/>
                  <a:pt x="46" y="9"/>
                </a:cubicBezTo>
                <a:cubicBezTo>
                  <a:pt x="46" y="9"/>
                  <a:pt x="46" y="9"/>
                  <a:pt x="46" y="9"/>
                </a:cubicBezTo>
                <a:cubicBezTo>
                  <a:pt x="46" y="9"/>
                  <a:pt x="46" y="9"/>
                  <a:pt x="46" y="9"/>
                </a:cubicBezTo>
                <a:cubicBezTo>
                  <a:pt x="46" y="9"/>
                  <a:pt x="46" y="9"/>
                  <a:pt x="46" y="9"/>
                </a:cubicBezTo>
                <a:cubicBezTo>
                  <a:pt x="46" y="8"/>
                  <a:pt x="46" y="8"/>
                  <a:pt x="46" y="8"/>
                </a:cubicBezTo>
                <a:cubicBezTo>
                  <a:pt x="46" y="8"/>
                  <a:pt x="46" y="8"/>
                  <a:pt x="46" y="8"/>
                </a:cubicBezTo>
                <a:cubicBezTo>
                  <a:pt x="46" y="8"/>
                  <a:pt x="46" y="8"/>
                  <a:pt x="46" y="8"/>
                </a:cubicBezTo>
                <a:cubicBezTo>
                  <a:pt x="46" y="8"/>
                  <a:pt x="46" y="8"/>
                  <a:pt x="47" y="8"/>
                </a:cubicBezTo>
                <a:cubicBezTo>
                  <a:pt x="47" y="8"/>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8" y="9"/>
                </a:cubicBezTo>
                <a:cubicBezTo>
                  <a:pt x="48" y="9"/>
                  <a:pt x="48" y="9"/>
                  <a:pt x="48" y="9"/>
                </a:cubicBezTo>
                <a:cubicBezTo>
                  <a:pt x="48" y="9"/>
                  <a:pt x="48" y="9"/>
                  <a:pt x="48" y="10"/>
                </a:cubicBezTo>
                <a:cubicBezTo>
                  <a:pt x="48" y="10"/>
                  <a:pt x="48" y="10"/>
                  <a:pt x="48" y="10"/>
                </a:cubicBezTo>
                <a:cubicBezTo>
                  <a:pt x="48" y="10"/>
                  <a:pt x="48" y="10"/>
                  <a:pt x="48"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1"/>
                  <a:pt x="47" y="11"/>
                </a:cubicBezTo>
                <a:cubicBezTo>
                  <a:pt x="47" y="11"/>
                  <a:pt x="47" y="11"/>
                  <a:pt x="47" y="11"/>
                </a:cubicBezTo>
                <a:cubicBezTo>
                  <a:pt x="47" y="11"/>
                  <a:pt x="47" y="11"/>
                  <a:pt x="47" y="11"/>
                </a:cubicBezTo>
                <a:cubicBezTo>
                  <a:pt x="48" y="11"/>
                  <a:pt x="48" y="11"/>
                  <a:pt x="48" y="11"/>
                </a:cubicBezTo>
                <a:cubicBezTo>
                  <a:pt x="48" y="11"/>
                  <a:pt x="48" y="11"/>
                  <a:pt x="48" y="11"/>
                </a:cubicBezTo>
                <a:cubicBezTo>
                  <a:pt x="48" y="11"/>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50" y="12"/>
                  <a:pt x="50" y="12"/>
                </a:cubicBezTo>
                <a:cubicBezTo>
                  <a:pt x="50" y="12"/>
                  <a:pt x="50" y="12"/>
                  <a:pt x="50" y="12"/>
                </a:cubicBezTo>
                <a:cubicBezTo>
                  <a:pt x="50" y="12"/>
                  <a:pt x="50" y="12"/>
                  <a:pt x="50" y="12"/>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8" y="14"/>
                  <a:pt x="48" y="14"/>
                </a:cubicBezTo>
                <a:cubicBezTo>
                  <a:pt x="48" y="14"/>
                  <a:pt x="48" y="14"/>
                  <a:pt x="48" y="14"/>
                </a:cubicBezTo>
                <a:cubicBezTo>
                  <a:pt x="48" y="14"/>
                  <a:pt x="48" y="14"/>
                  <a:pt x="48" y="14"/>
                </a:cubicBezTo>
                <a:cubicBezTo>
                  <a:pt x="48" y="14"/>
                  <a:pt x="48" y="14"/>
                  <a:pt x="48" y="14"/>
                </a:cubicBezTo>
                <a:cubicBezTo>
                  <a:pt x="48" y="14"/>
                  <a:pt x="48" y="14"/>
                  <a:pt x="48" y="13"/>
                </a:cubicBezTo>
                <a:cubicBezTo>
                  <a:pt x="48" y="13"/>
                  <a:pt x="48" y="13"/>
                  <a:pt x="48" y="13"/>
                </a:cubicBezTo>
                <a:cubicBezTo>
                  <a:pt x="48" y="13"/>
                  <a:pt x="48" y="13"/>
                  <a:pt x="48" y="13"/>
                </a:cubicBezTo>
                <a:cubicBezTo>
                  <a:pt x="48" y="14"/>
                  <a:pt x="48" y="14"/>
                  <a:pt x="48" y="14"/>
                </a:cubicBezTo>
                <a:cubicBezTo>
                  <a:pt x="48" y="14"/>
                  <a:pt x="48"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3"/>
                  <a:pt x="46" y="13"/>
                  <a:pt x="46" y="13"/>
                </a:cubicBezTo>
                <a:cubicBezTo>
                  <a:pt x="46" y="13"/>
                  <a:pt x="46" y="13"/>
                  <a:pt x="46" y="13"/>
                </a:cubicBezTo>
                <a:cubicBezTo>
                  <a:pt x="46" y="13"/>
                  <a:pt x="46" y="13"/>
                  <a:pt x="46" y="13"/>
                </a:cubicBezTo>
                <a:cubicBezTo>
                  <a:pt x="46" y="13"/>
                  <a:pt x="46" y="13"/>
                  <a:pt x="46"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3" y="12"/>
                  <a:pt x="43" y="12"/>
                </a:cubicBezTo>
                <a:cubicBezTo>
                  <a:pt x="43" y="12"/>
                  <a:pt x="43" y="12"/>
                  <a:pt x="43" y="12"/>
                </a:cubicBezTo>
                <a:cubicBezTo>
                  <a:pt x="43" y="12"/>
                  <a:pt x="43" y="12"/>
                  <a:pt x="43" y="11"/>
                </a:cubicBezTo>
                <a:cubicBezTo>
                  <a:pt x="43" y="11"/>
                  <a:pt x="43" y="11"/>
                  <a:pt x="43" y="11"/>
                </a:cubicBezTo>
                <a:cubicBezTo>
                  <a:pt x="43" y="11"/>
                  <a:pt x="43" y="11"/>
                  <a:pt x="43" y="11"/>
                </a:cubicBezTo>
                <a:cubicBezTo>
                  <a:pt x="43" y="11"/>
                  <a:pt x="43" y="11"/>
                  <a:pt x="43" y="12"/>
                </a:cubicBezTo>
                <a:cubicBezTo>
                  <a:pt x="42" y="12"/>
                  <a:pt x="42" y="12"/>
                  <a:pt x="42" y="12"/>
                </a:cubicBezTo>
                <a:cubicBezTo>
                  <a:pt x="42" y="12"/>
                  <a:pt x="42" y="12"/>
                  <a:pt x="42" y="12"/>
                </a:cubicBezTo>
                <a:cubicBezTo>
                  <a:pt x="42" y="12"/>
                  <a:pt x="42" y="12"/>
                  <a:pt x="42" y="12"/>
                </a:cubicBezTo>
                <a:cubicBezTo>
                  <a:pt x="42" y="12"/>
                  <a:pt x="42" y="12"/>
                  <a:pt x="42" y="12"/>
                </a:cubicBezTo>
                <a:cubicBezTo>
                  <a:pt x="41" y="12"/>
                  <a:pt x="41" y="12"/>
                  <a:pt x="41" y="12"/>
                </a:cubicBezTo>
                <a:cubicBezTo>
                  <a:pt x="41" y="12"/>
                  <a:pt x="41" y="12"/>
                  <a:pt x="41" y="12"/>
                </a:cubicBezTo>
                <a:cubicBezTo>
                  <a:pt x="41" y="12"/>
                  <a:pt x="41"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8" y="12"/>
                  <a:pt x="38" y="12"/>
                </a:cubicBezTo>
                <a:cubicBezTo>
                  <a:pt x="38" y="12"/>
                  <a:pt x="38" y="12"/>
                  <a:pt x="38" y="12"/>
                </a:cubicBezTo>
                <a:cubicBezTo>
                  <a:pt x="38" y="12"/>
                  <a:pt x="38" y="12"/>
                  <a:pt x="38" y="13"/>
                </a:cubicBezTo>
                <a:cubicBezTo>
                  <a:pt x="38" y="13"/>
                  <a:pt x="38" y="13"/>
                  <a:pt x="38" y="13"/>
                </a:cubicBezTo>
                <a:cubicBezTo>
                  <a:pt x="38" y="13"/>
                  <a:pt x="38" y="13"/>
                  <a:pt x="38" y="13"/>
                </a:cubicBezTo>
                <a:cubicBezTo>
                  <a:pt x="38" y="13"/>
                  <a:pt x="38"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4"/>
                  <a:pt x="37" y="14"/>
                </a:cubicBezTo>
                <a:cubicBezTo>
                  <a:pt x="37" y="14"/>
                  <a:pt x="37" y="14"/>
                  <a:pt x="37" y="14"/>
                </a:cubicBezTo>
                <a:cubicBezTo>
                  <a:pt x="37" y="14"/>
                  <a:pt x="37" y="14"/>
                  <a:pt x="37" y="14"/>
                </a:cubicBezTo>
                <a:cubicBezTo>
                  <a:pt x="37" y="14"/>
                  <a:pt x="37" y="14"/>
                  <a:pt x="37" y="14"/>
                </a:cubicBezTo>
                <a:cubicBezTo>
                  <a:pt x="37" y="14"/>
                  <a:pt x="37" y="14"/>
                  <a:pt x="37" y="14"/>
                </a:cubicBezTo>
                <a:cubicBezTo>
                  <a:pt x="37" y="15"/>
                  <a:pt x="37" y="15"/>
                  <a:pt x="37" y="15"/>
                </a:cubicBezTo>
                <a:cubicBezTo>
                  <a:pt x="37" y="15"/>
                  <a:pt x="37"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5" y="15"/>
                </a:cubicBezTo>
                <a:cubicBezTo>
                  <a:pt x="35" y="15"/>
                  <a:pt x="35" y="15"/>
                  <a:pt x="35" y="15"/>
                </a:cubicBezTo>
                <a:cubicBezTo>
                  <a:pt x="35" y="16"/>
                  <a:pt x="35" y="16"/>
                  <a:pt x="35" y="16"/>
                </a:cubicBezTo>
                <a:cubicBezTo>
                  <a:pt x="35" y="16"/>
                  <a:pt x="35" y="16"/>
                  <a:pt x="35" y="16"/>
                </a:cubicBezTo>
                <a:cubicBezTo>
                  <a:pt x="35" y="16"/>
                  <a:pt x="35" y="16"/>
                  <a:pt x="35" y="16"/>
                </a:cubicBezTo>
                <a:cubicBezTo>
                  <a:pt x="35" y="16"/>
                  <a:pt x="35" y="16"/>
                  <a:pt x="35" y="16"/>
                </a:cubicBezTo>
                <a:cubicBezTo>
                  <a:pt x="35" y="16"/>
                  <a:pt x="35" y="16"/>
                  <a:pt x="35" y="16"/>
                </a:cubicBezTo>
                <a:cubicBezTo>
                  <a:pt x="35" y="17"/>
                  <a:pt x="35" y="17"/>
                  <a:pt x="35" y="17"/>
                </a:cubicBezTo>
                <a:cubicBezTo>
                  <a:pt x="35" y="17"/>
                  <a:pt x="35" y="17"/>
                  <a:pt x="35" y="17"/>
                </a:cubicBezTo>
                <a:cubicBezTo>
                  <a:pt x="35" y="17"/>
                  <a:pt x="35" y="17"/>
                  <a:pt x="35" y="17"/>
                </a:cubicBezTo>
                <a:cubicBezTo>
                  <a:pt x="34" y="17"/>
                  <a:pt x="34" y="17"/>
                  <a:pt x="34" y="17"/>
                </a:cubicBezTo>
                <a:cubicBezTo>
                  <a:pt x="34" y="18"/>
                  <a:pt x="34" y="18"/>
                  <a:pt x="34" y="18"/>
                </a:cubicBezTo>
                <a:cubicBezTo>
                  <a:pt x="34" y="18"/>
                  <a:pt x="34" y="18"/>
                  <a:pt x="34" y="18"/>
                </a:cubicBezTo>
                <a:cubicBezTo>
                  <a:pt x="34" y="18"/>
                  <a:pt x="34" y="18"/>
                  <a:pt x="34" y="18"/>
                </a:cubicBezTo>
                <a:cubicBezTo>
                  <a:pt x="34" y="18"/>
                  <a:pt x="34" y="18"/>
                  <a:pt x="34" y="18"/>
                </a:cubicBezTo>
                <a:cubicBezTo>
                  <a:pt x="34" y="18"/>
                  <a:pt x="34" y="18"/>
                  <a:pt x="34" y="18"/>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5" y="20"/>
                </a:cubicBezTo>
                <a:cubicBezTo>
                  <a:pt x="35" y="20"/>
                  <a:pt x="35" y="20"/>
                  <a:pt x="35" y="20"/>
                </a:cubicBezTo>
                <a:cubicBezTo>
                  <a:pt x="35" y="20"/>
                  <a:pt x="35" y="20"/>
                  <a:pt x="35" y="20"/>
                </a:cubicBezTo>
                <a:cubicBezTo>
                  <a:pt x="35" y="20"/>
                  <a:pt x="35" y="20"/>
                  <a:pt x="35" y="20"/>
                </a:cubicBezTo>
                <a:cubicBezTo>
                  <a:pt x="35" y="21"/>
                  <a:pt x="35" y="21"/>
                  <a:pt x="35" y="21"/>
                </a:cubicBezTo>
                <a:cubicBezTo>
                  <a:pt x="35" y="21"/>
                  <a:pt x="34" y="21"/>
                  <a:pt x="34" y="21"/>
                </a:cubicBezTo>
                <a:cubicBezTo>
                  <a:pt x="34" y="21"/>
                  <a:pt x="34" y="21"/>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5" y="22"/>
                </a:cubicBezTo>
                <a:cubicBezTo>
                  <a:pt x="35" y="22"/>
                  <a:pt x="35" y="22"/>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6" y="23"/>
                  <a:pt x="36" y="24"/>
                </a:cubicBezTo>
                <a:cubicBezTo>
                  <a:pt x="36" y="24"/>
                  <a:pt x="36" y="24"/>
                  <a:pt x="36" y="24"/>
                </a:cubicBezTo>
                <a:cubicBezTo>
                  <a:pt x="36" y="24"/>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7" y="25"/>
                  <a:pt x="37" y="25"/>
                  <a:pt x="37" y="25"/>
                </a:cubicBezTo>
                <a:cubicBezTo>
                  <a:pt x="37" y="25"/>
                  <a:pt x="37" y="25"/>
                  <a:pt x="37" y="25"/>
                </a:cubicBezTo>
                <a:cubicBezTo>
                  <a:pt x="37" y="25"/>
                  <a:pt x="37" y="26"/>
                  <a:pt x="37" y="26"/>
                </a:cubicBezTo>
                <a:cubicBezTo>
                  <a:pt x="37" y="26"/>
                  <a:pt x="37"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6"/>
                  <a:pt x="42" y="26"/>
                  <a:pt x="43" y="26"/>
                </a:cubicBezTo>
                <a:cubicBezTo>
                  <a:pt x="43" y="26"/>
                  <a:pt x="43" y="26"/>
                  <a:pt x="43" y="26"/>
                </a:cubicBezTo>
                <a:cubicBezTo>
                  <a:pt x="43" y="26"/>
                  <a:pt x="43" y="26"/>
                  <a:pt x="43" y="26"/>
                </a:cubicBezTo>
                <a:cubicBezTo>
                  <a:pt x="43" y="26"/>
                  <a:pt x="43" y="26"/>
                  <a:pt x="43" y="26"/>
                </a:cubicBezTo>
                <a:cubicBezTo>
                  <a:pt x="43" y="26"/>
                  <a:pt x="43" y="26"/>
                  <a:pt x="43" y="26"/>
                </a:cubicBezTo>
                <a:cubicBezTo>
                  <a:pt x="44" y="26"/>
                  <a:pt x="44" y="26"/>
                  <a:pt x="44" y="26"/>
                </a:cubicBezTo>
                <a:cubicBezTo>
                  <a:pt x="44" y="26"/>
                  <a:pt x="44" y="26"/>
                  <a:pt x="44" y="26"/>
                </a:cubicBezTo>
                <a:cubicBezTo>
                  <a:pt x="44" y="26"/>
                  <a:pt x="44" y="26"/>
                  <a:pt x="44" y="26"/>
                </a:cubicBezTo>
                <a:cubicBezTo>
                  <a:pt x="45" y="26"/>
                  <a:pt x="45" y="26"/>
                  <a:pt x="45" y="26"/>
                </a:cubicBezTo>
                <a:cubicBezTo>
                  <a:pt x="45" y="26"/>
                  <a:pt x="45" y="26"/>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6" y="27"/>
                  <a:pt x="46" y="27"/>
                  <a:pt x="46" y="27"/>
                </a:cubicBezTo>
                <a:cubicBezTo>
                  <a:pt x="46" y="27"/>
                  <a:pt x="46" y="27"/>
                  <a:pt x="46" y="27"/>
                </a:cubicBezTo>
                <a:cubicBezTo>
                  <a:pt x="46" y="27"/>
                  <a:pt x="46" y="27"/>
                  <a:pt x="46" y="27"/>
                </a:cubicBezTo>
                <a:cubicBezTo>
                  <a:pt x="46" y="27"/>
                  <a:pt x="47" y="28"/>
                  <a:pt x="47" y="28"/>
                </a:cubicBezTo>
                <a:cubicBezTo>
                  <a:pt x="47" y="28"/>
                  <a:pt x="46" y="28"/>
                  <a:pt x="46" y="28"/>
                </a:cubicBezTo>
                <a:cubicBezTo>
                  <a:pt x="46" y="28"/>
                  <a:pt x="46" y="28"/>
                  <a:pt x="46" y="28"/>
                </a:cubicBezTo>
                <a:cubicBezTo>
                  <a:pt x="46" y="28"/>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30"/>
                  <a:pt x="46" y="30"/>
                </a:cubicBezTo>
                <a:cubicBezTo>
                  <a:pt x="46" y="30"/>
                  <a:pt x="46" y="30"/>
                  <a:pt x="46" y="30"/>
                </a:cubicBezTo>
                <a:cubicBezTo>
                  <a:pt x="46" y="30"/>
                  <a:pt x="46" y="30"/>
                  <a:pt x="46" y="30"/>
                </a:cubicBezTo>
                <a:cubicBezTo>
                  <a:pt x="46" y="30"/>
                  <a:pt x="47" y="30"/>
                  <a:pt x="47" y="30"/>
                </a:cubicBezTo>
                <a:cubicBezTo>
                  <a:pt x="47" y="30"/>
                  <a:pt x="47" y="30"/>
                  <a:pt x="47" y="30"/>
                </a:cubicBezTo>
                <a:cubicBezTo>
                  <a:pt x="47" y="30"/>
                  <a:pt x="47" y="30"/>
                  <a:pt x="47" y="30"/>
                </a:cubicBezTo>
                <a:cubicBezTo>
                  <a:pt x="47" y="30"/>
                  <a:pt x="47" y="31"/>
                  <a:pt x="47" y="31"/>
                </a:cubicBezTo>
                <a:cubicBezTo>
                  <a:pt x="47" y="31"/>
                  <a:pt x="47" y="31"/>
                  <a:pt x="47" y="31"/>
                </a:cubicBezTo>
                <a:cubicBezTo>
                  <a:pt x="47" y="31"/>
                  <a:pt x="47" y="31"/>
                  <a:pt x="47" y="31"/>
                </a:cubicBezTo>
                <a:cubicBezTo>
                  <a:pt x="47" y="31"/>
                  <a:pt x="47" y="31"/>
                  <a:pt x="47" y="31"/>
                </a:cubicBezTo>
                <a:cubicBezTo>
                  <a:pt x="47" y="31"/>
                  <a:pt x="47" y="31"/>
                  <a:pt x="47" y="31"/>
                </a:cubicBezTo>
                <a:cubicBezTo>
                  <a:pt x="47" y="32"/>
                  <a:pt x="47"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3"/>
                  <a:pt x="48" y="33"/>
                  <a:pt x="48" y="33"/>
                </a:cubicBezTo>
                <a:cubicBezTo>
                  <a:pt x="48" y="33"/>
                  <a:pt x="48" y="33"/>
                  <a:pt x="48" y="33"/>
                </a:cubicBezTo>
                <a:cubicBezTo>
                  <a:pt x="48" y="33"/>
                  <a:pt x="48" y="34"/>
                  <a:pt x="48" y="34"/>
                </a:cubicBezTo>
                <a:cubicBezTo>
                  <a:pt x="48" y="34"/>
                  <a:pt x="48" y="34"/>
                  <a:pt x="48" y="34"/>
                </a:cubicBezTo>
                <a:cubicBezTo>
                  <a:pt x="48" y="34"/>
                  <a:pt x="48" y="34"/>
                  <a:pt x="48" y="34"/>
                </a:cubicBezTo>
                <a:cubicBezTo>
                  <a:pt x="48" y="34"/>
                  <a:pt x="48" y="34"/>
                  <a:pt x="48" y="34"/>
                </a:cubicBezTo>
                <a:cubicBezTo>
                  <a:pt x="48" y="34"/>
                  <a:pt x="48" y="34"/>
                  <a:pt x="48" y="34"/>
                </a:cubicBezTo>
                <a:cubicBezTo>
                  <a:pt x="48" y="34"/>
                  <a:pt x="48" y="35"/>
                  <a:pt x="48" y="35"/>
                </a:cubicBezTo>
                <a:cubicBezTo>
                  <a:pt x="48" y="35"/>
                  <a:pt x="48" y="35"/>
                  <a:pt x="48" y="35"/>
                </a:cubicBezTo>
                <a:cubicBezTo>
                  <a:pt x="48" y="35"/>
                  <a:pt x="48" y="35"/>
                  <a:pt x="48" y="35"/>
                </a:cubicBezTo>
                <a:cubicBezTo>
                  <a:pt x="48" y="35"/>
                  <a:pt x="48" y="35"/>
                  <a:pt x="48" y="35"/>
                </a:cubicBezTo>
                <a:cubicBezTo>
                  <a:pt x="48" y="35"/>
                  <a:pt x="48" y="35"/>
                  <a:pt x="48" y="35"/>
                </a:cubicBezTo>
                <a:cubicBezTo>
                  <a:pt x="47" y="35"/>
                  <a:pt x="47" y="35"/>
                  <a:pt x="47" y="35"/>
                </a:cubicBezTo>
                <a:cubicBezTo>
                  <a:pt x="47" y="35"/>
                  <a:pt x="47" y="35"/>
                  <a:pt x="47" y="36"/>
                </a:cubicBezTo>
                <a:cubicBezTo>
                  <a:pt x="47" y="36"/>
                  <a:pt x="47" y="36"/>
                  <a:pt x="47" y="36"/>
                </a:cubicBezTo>
                <a:cubicBezTo>
                  <a:pt x="47" y="36"/>
                  <a:pt x="47" y="36"/>
                  <a:pt x="47" y="36"/>
                </a:cubicBezTo>
                <a:cubicBezTo>
                  <a:pt x="47" y="36"/>
                  <a:pt x="47" y="36"/>
                  <a:pt x="47" y="36"/>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6" y="37"/>
                  <a:pt x="46" y="37"/>
                  <a:pt x="46" y="37"/>
                </a:cubicBezTo>
                <a:cubicBezTo>
                  <a:pt x="46" y="37"/>
                  <a:pt x="46" y="37"/>
                  <a:pt x="46" y="37"/>
                </a:cubicBezTo>
                <a:cubicBezTo>
                  <a:pt x="46" y="37"/>
                  <a:pt x="46" y="37"/>
                  <a:pt x="46" y="37"/>
                </a:cubicBezTo>
                <a:cubicBezTo>
                  <a:pt x="46" y="37"/>
                  <a:pt x="46" y="37"/>
                  <a:pt x="46" y="37"/>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1"/>
                  <a:pt x="47" y="41"/>
                </a:cubicBezTo>
                <a:cubicBezTo>
                  <a:pt x="47" y="41"/>
                  <a:pt x="47" y="41"/>
                  <a:pt x="47" y="41"/>
                </a:cubicBezTo>
                <a:cubicBezTo>
                  <a:pt x="47" y="41"/>
                  <a:pt x="47" y="41"/>
                  <a:pt x="47" y="41"/>
                </a:cubicBezTo>
                <a:cubicBezTo>
                  <a:pt x="46" y="41"/>
                  <a:pt x="46" y="41"/>
                  <a:pt x="46" y="41"/>
                </a:cubicBezTo>
                <a:cubicBezTo>
                  <a:pt x="46" y="43"/>
                  <a:pt x="46" y="43"/>
                  <a:pt x="46" y="43"/>
                </a:cubicBezTo>
                <a:cubicBezTo>
                  <a:pt x="47" y="43"/>
                  <a:pt x="47" y="43"/>
                  <a:pt x="47" y="43"/>
                </a:cubicBezTo>
                <a:cubicBezTo>
                  <a:pt x="47" y="43"/>
                  <a:pt x="47" y="43"/>
                  <a:pt x="47" y="44"/>
                </a:cubicBezTo>
                <a:cubicBezTo>
                  <a:pt x="47" y="44"/>
                  <a:pt x="47" y="44"/>
                  <a:pt x="47" y="44"/>
                </a:cubicBezTo>
                <a:cubicBezTo>
                  <a:pt x="47" y="44"/>
                  <a:pt x="47" y="44"/>
                  <a:pt x="47" y="44"/>
                </a:cubicBezTo>
                <a:cubicBezTo>
                  <a:pt x="47" y="44"/>
                  <a:pt x="47" y="45"/>
                  <a:pt x="47" y="45"/>
                </a:cubicBezTo>
                <a:cubicBezTo>
                  <a:pt x="47" y="45"/>
                  <a:pt x="47" y="45"/>
                  <a:pt x="46" y="45"/>
                </a:cubicBezTo>
                <a:cubicBezTo>
                  <a:pt x="46" y="45"/>
                  <a:pt x="46" y="45"/>
                  <a:pt x="46" y="45"/>
                </a:cubicBezTo>
                <a:cubicBezTo>
                  <a:pt x="46" y="45"/>
                  <a:pt x="46" y="45"/>
                  <a:pt x="46" y="45"/>
                </a:cubicBezTo>
                <a:cubicBezTo>
                  <a:pt x="46" y="45"/>
                  <a:pt x="46" y="45"/>
                  <a:pt x="46" y="45"/>
                </a:cubicBezTo>
                <a:cubicBezTo>
                  <a:pt x="46" y="45"/>
                  <a:pt x="46" y="45"/>
                  <a:pt x="46" y="46"/>
                </a:cubicBezTo>
                <a:cubicBezTo>
                  <a:pt x="46" y="46"/>
                  <a:pt x="46" y="46"/>
                  <a:pt x="46" y="46"/>
                </a:cubicBezTo>
                <a:cubicBezTo>
                  <a:pt x="46" y="46"/>
                  <a:pt x="46" y="46"/>
                  <a:pt x="46" y="46"/>
                </a:cubicBezTo>
                <a:cubicBezTo>
                  <a:pt x="46" y="46"/>
                  <a:pt x="47" y="46"/>
                  <a:pt x="47" y="46"/>
                </a:cubicBezTo>
                <a:cubicBezTo>
                  <a:pt x="47" y="46"/>
                  <a:pt x="47" y="46"/>
                  <a:pt x="47" y="46"/>
                </a:cubicBezTo>
                <a:cubicBezTo>
                  <a:pt x="47" y="46"/>
                  <a:pt x="47" y="46"/>
                  <a:pt x="47" y="46"/>
                </a:cubicBezTo>
                <a:cubicBezTo>
                  <a:pt x="47" y="46"/>
                  <a:pt x="48" y="46"/>
                  <a:pt x="48" y="46"/>
                </a:cubicBezTo>
                <a:cubicBezTo>
                  <a:pt x="48" y="46"/>
                  <a:pt x="48" y="46"/>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50" y="45"/>
                </a:cubicBezTo>
                <a:cubicBezTo>
                  <a:pt x="50" y="45"/>
                  <a:pt x="50" y="45"/>
                  <a:pt x="50" y="45"/>
                </a:cubicBezTo>
                <a:cubicBezTo>
                  <a:pt x="50" y="45"/>
                  <a:pt x="50" y="45"/>
                  <a:pt x="50" y="45"/>
                </a:cubicBezTo>
                <a:cubicBezTo>
                  <a:pt x="50" y="44"/>
                  <a:pt x="50" y="44"/>
                  <a:pt x="50" y="44"/>
                </a:cubicBezTo>
                <a:cubicBezTo>
                  <a:pt x="50" y="44"/>
                  <a:pt x="50" y="44"/>
                  <a:pt x="51" y="44"/>
                </a:cubicBezTo>
                <a:cubicBezTo>
                  <a:pt x="51" y="44"/>
                  <a:pt x="51" y="44"/>
                  <a:pt x="51" y="44"/>
                </a:cubicBezTo>
                <a:cubicBezTo>
                  <a:pt x="51" y="44"/>
                  <a:pt x="51" y="44"/>
                  <a:pt x="51" y="44"/>
                </a:cubicBezTo>
                <a:cubicBezTo>
                  <a:pt x="51" y="44"/>
                  <a:pt x="51" y="44"/>
                  <a:pt x="51" y="44"/>
                </a:cubicBezTo>
                <a:cubicBezTo>
                  <a:pt x="51" y="44"/>
                  <a:pt x="51" y="44"/>
                  <a:pt x="51" y="44"/>
                </a:cubicBezTo>
                <a:cubicBezTo>
                  <a:pt x="52" y="44"/>
                  <a:pt x="52" y="43"/>
                  <a:pt x="52" y="43"/>
                </a:cubicBezTo>
                <a:cubicBezTo>
                  <a:pt x="52" y="43"/>
                  <a:pt x="52" y="43"/>
                  <a:pt x="52" y="43"/>
                </a:cubicBezTo>
                <a:cubicBezTo>
                  <a:pt x="52" y="43"/>
                  <a:pt x="52" y="43"/>
                  <a:pt x="52" y="43"/>
                </a:cubicBezTo>
                <a:cubicBezTo>
                  <a:pt x="52" y="43"/>
                  <a:pt x="52" y="43"/>
                  <a:pt x="52" y="43"/>
                </a:cubicBezTo>
                <a:cubicBezTo>
                  <a:pt x="52" y="42"/>
                  <a:pt x="52" y="42"/>
                  <a:pt x="52" y="42"/>
                </a:cubicBezTo>
                <a:cubicBezTo>
                  <a:pt x="52" y="42"/>
                  <a:pt x="51" y="42"/>
                  <a:pt x="51" y="42"/>
                </a:cubicBezTo>
                <a:cubicBezTo>
                  <a:pt x="51" y="42"/>
                  <a:pt x="51"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3" y="41"/>
                  <a:pt x="53" y="41"/>
                </a:cubicBezTo>
                <a:cubicBezTo>
                  <a:pt x="53" y="41"/>
                  <a:pt x="53" y="40"/>
                  <a:pt x="53" y="40"/>
                </a:cubicBezTo>
                <a:cubicBezTo>
                  <a:pt x="53" y="40"/>
                  <a:pt x="53" y="40"/>
                  <a:pt x="53" y="40"/>
                </a:cubicBezTo>
                <a:cubicBezTo>
                  <a:pt x="53" y="40"/>
                  <a:pt x="53" y="40"/>
                  <a:pt x="53" y="40"/>
                </a:cubicBezTo>
                <a:cubicBezTo>
                  <a:pt x="53" y="40"/>
                  <a:pt x="53" y="40"/>
                  <a:pt x="53" y="40"/>
                </a:cubicBezTo>
                <a:cubicBezTo>
                  <a:pt x="53" y="40"/>
                  <a:pt x="53" y="40"/>
                  <a:pt x="53" y="40"/>
                </a:cubicBezTo>
                <a:cubicBezTo>
                  <a:pt x="53" y="39"/>
                  <a:pt x="53" y="39"/>
                  <a:pt x="53" y="39"/>
                </a:cubicBezTo>
                <a:cubicBezTo>
                  <a:pt x="53" y="39"/>
                  <a:pt x="53" y="39"/>
                  <a:pt x="53" y="39"/>
                </a:cubicBezTo>
                <a:cubicBezTo>
                  <a:pt x="53" y="39"/>
                  <a:pt x="53" y="39"/>
                  <a:pt x="53" y="39"/>
                </a:cubicBezTo>
                <a:cubicBezTo>
                  <a:pt x="53" y="39"/>
                  <a:pt x="53" y="39"/>
                  <a:pt x="53" y="39"/>
                </a:cubicBezTo>
                <a:cubicBezTo>
                  <a:pt x="53" y="39"/>
                  <a:pt x="54" y="39"/>
                  <a:pt x="54" y="39"/>
                </a:cubicBezTo>
                <a:cubicBezTo>
                  <a:pt x="54" y="39"/>
                  <a:pt x="54" y="38"/>
                  <a:pt x="54" y="38"/>
                </a:cubicBezTo>
                <a:cubicBezTo>
                  <a:pt x="54" y="38"/>
                  <a:pt x="54" y="38"/>
                  <a:pt x="54" y="38"/>
                </a:cubicBezTo>
                <a:cubicBezTo>
                  <a:pt x="54" y="38"/>
                  <a:pt x="54" y="38"/>
                  <a:pt x="54" y="38"/>
                </a:cubicBezTo>
                <a:cubicBezTo>
                  <a:pt x="54" y="38"/>
                  <a:pt x="54" y="38"/>
                  <a:pt x="54" y="38"/>
                </a:cubicBezTo>
                <a:cubicBezTo>
                  <a:pt x="54" y="37"/>
                  <a:pt x="54" y="37"/>
                  <a:pt x="55" y="37"/>
                </a:cubicBezTo>
                <a:cubicBezTo>
                  <a:pt x="55" y="37"/>
                  <a:pt x="55" y="37"/>
                  <a:pt x="55" y="37"/>
                </a:cubicBezTo>
                <a:cubicBezTo>
                  <a:pt x="55" y="37"/>
                  <a:pt x="55" y="37"/>
                  <a:pt x="55" y="37"/>
                </a:cubicBezTo>
                <a:cubicBezTo>
                  <a:pt x="55" y="36"/>
                  <a:pt x="55" y="36"/>
                  <a:pt x="55" y="36"/>
                </a:cubicBezTo>
                <a:cubicBezTo>
                  <a:pt x="55" y="36"/>
                  <a:pt x="55" y="36"/>
                  <a:pt x="55" y="36"/>
                </a:cubicBezTo>
                <a:cubicBezTo>
                  <a:pt x="55" y="36"/>
                  <a:pt x="55" y="35"/>
                  <a:pt x="55" y="35"/>
                </a:cubicBezTo>
                <a:cubicBezTo>
                  <a:pt x="55" y="35"/>
                  <a:pt x="55" y="35"/>
                  <a:pt x="55" y="35"/>
                </a:cubicBezTo>
                <a:cubicBezTo>
                  <a:pt x="55" y="35"/>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6" y="34"/>
                  <a:pt x="56" y="34"/>
                  <a:pt x="56" y="34"/>
                </a:cubicBezTo>
                <a:cubicBezTo>
                  <a:pt x="56" y="34"/>
                  <a:pt x="56" y="34"/>
                  <a:pt x="56" y="34"/>
                </a:cubicBezTo>
                <a:cubicBezTo>
                  <a:pt x="56" y="34"/>
                  <a:pt x="56" y="33"/>
                  <a:pt x="56" y="33"/>
                </a:cubicBezTo>
                <a:cubicBezTo>
                  <a:pt x="56" y="32"/>
                  <a:pt x="56" y="32"/>
                  <a:pt x="56" y="32"/>
                </a:cubicBezTo>
                <a:cubicBezTo>
                  <a:pt x="56" y="31"/>
                  <a:pt x="56" y="31"/>
                  <a:pt x="56" y="31"/>
                </a:cubicBezTo>
                <a:cubicBezTo>
                  <a:pt x="56" y="31"/>
                  <a:pt x="56" y="31"/>
                  <a:pt x="56" y="31"/>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29"/>
                  <a:pt x="56" y="29"/>
                  <a:pt x="56" y="29"/>
                </a:cubicBezTo>
                <a:cubicBezTo>
                  <a:pt x="56" y="29"/>
                  <a:pt x="56" y="29"/>
                  <a:pt x="56" y="29"/>
                </a:cubicBezTo>
                <a:cubicBezTo>
                  <a:pt x="56" y="29"/>
                  <a:pt x="56" y="29"/>
                  <a:pt x="56" y="29"/>
                </a:cubicBezTo>
                <a:cubicBezTo>
                  <a:pt x="56" y="29"/>
                  <a:pt x="56" y="29"/>
                  <a:pt x="56" y="28"/>
                </a:cubicBezTo>
                <a:cubicBezTo>
                  <a:pt x="56" y="28"/>
                  <a:pt x="56" y="28"/>
                  <a:pt x="56" y="28"/>
                </a:cubicBezTo>
                <a:cubicBezTo>
                  <a:pt x="56" y="28"/>
                  <a:pt x="56" y="28"/>
                  <a:pt x="56" y="28"/>
                </a:cubicBezTo>
                <a:cubicBezTo>
                  <a:pt x="56" y="28"/>
                  <a:pt x="56" y="28"/>
                  <a:pt x="56" y="28"/>
                </a:cubicBezTo>
                <a:cubicBezTo>
                  <a:pt x="56" y="28"/>
                  <a:pt x="56" y="28"/>
                  <a:pt x="56" y="28"/>
                </a:cubicBezTo>
                <a:cubicBezTo>
                  <a:pt x="56" y="28"/>
                  <a:pt x="56" y="27"/>
                  <a:pt x="56" y="27"/>
                </a:cubicBezTo>
                <a:cubicBezTo>
                  <a:pt x="56" y="27"/>
                  <a:pt x="56" y="27"/>
                  <a:pt x="56" y="27"/>
                </a:cubicBezTo>
                <a:cubicBezTo>
                  <a:pt x="56" y="27"/>
                  <a:pt x="56" y="27"/>
                  <a:pt x="56" y="27"/>
                </a:cubicBezTo>
                <a:cubicBezTo>
                  <a:pt x="56" y="27"/>
                  <a:pt x="56" y="27"/>
                  <a:pt x="56" y="27"/>
                </a:cubicBezTo>
                <a:cubicBezTo>
                  <a:pt x="56" y="26"/>
                  <a:pt x="56" y="26"/>
                  <a:pt x="56" y="26"/>
                </a:cubicBezTo>
                <a:cubicBezTo>
                  <a:pt x="56" y="26"/>
                  <a:pt x="56" y="26"/>
                  <a:pt x="56" y="26"/>
                </a:cubicBezTo>
                <a:cubicBezTo>
                  <a:pt x="57" y="26"/>
                  <a:pt x="57" y="26"/>
                  <a:pt x="57" y="26"/>
                </a:cubicBezTo>
                <a:cubicBezTo>
                  <a:pt x="57" y="25"/>
                  <a:pt x="57" y="25"/>
                  <a:pt x="57" y="25"/>
                </a:cubicBezTo>
                <a:cubicBezTo>
                  <a:pt x="57" y="25"/>
                  <a:pt x="57" y="25"/>
                  <a:pt x="57" y="25"/>
                </a:cubicBezTo>
                <a:cubicBezTo>
                  <a:pt x="57" y="25"/>
                  <a:pt x="57" y="24"/>
                  <a:pt x="56" y="24"/>
                </a:cubicBezTo>
                <a:cubicBezTo>
                  <a:pt x="56" y="24"/>
                  <a:pt x="56" y="24"/>
                  <a:pt x="56" y="24"/>
                </a:cubicBezTo>
                <a:cubicBezTo>
                  <a:pt x="56" y="24"/>
                  <a:pt x="56" y="24"/>
                  <a:pt x="56" y="24"/>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1"/>
                  <a:pt x="55" y="21"/>
                  <a:pt x="55" y="21"/>
                </a:cubicBezTo>
                <a:cubicBezTo>
                  <a:pt x="55" y="21"/>
                  <a:pt x="55" y="21"/>
                  <a:pt x="55" y="21"/>
                </a:cubicBezTo>
                <a:cubicBezTo>
                  <a:pt x="55" y="21"/>
                  <a:pt x="55" y="21"/>
                  <a:pt x="55" y="21"/>
                </a:cubicBezTo>
                <a:cubicBezTo>
                  <a:pt x="54" y="21"/>
                  <a:pt x="54" y="21"/>
                  <a:pt x="54" y="21"/>
                </a:cubicBezTo>
                <a:cubicBezTo>
                  <a:pt x="54" y="21"/>
                  <a:pt x="54" y="21"/>
                  <a:pt x="54" y="21"/>
                </a:cubicBezTo>
                <a:cubicBezTo>
                  <a:pt x="54" y="20"/>
                  <a:pt x="54" y="20"/>
                  <a:pt x="54" y="20"/>
                </a:cubicBezTo>
                <a:cubicBezTo>
                  <a:pt x="54" y="20"/>
                  <a:pt x="54" y="20"/>
                  <a:pt x="54" y="20"/>
                </a:cubicBezTo>
                <a:cubicBezTo>
                  <a:pt x="54" y="19"/>
                  <a:pt x="54" y="19"/>
                  <a:pt x="54" y="19"/>
                </a:cubicBezTo>
                <a:cubicBezTo>
                  <a:pt x="54" y="19"/>
                  <a:pt x="54" y="19"/>
                  <a:pt x="54" y="19"/>
                </a:cubicBezTo>
                <a:cubicBezTo>
                  <a:pt x="54" y="19"/>
                  <a:pt x="54" y="19"/>
                  <a:pt x="53" y="19"/>
                </a:cubicBezTo>
                <a:cubicBezTo>
                  <a:pt x="53" y="19"/>
                  <a:pt x="53" y="19"/>
                  <a:pt x="53" y="19"/>
                </a:cubicBezTo>
                <a:cubicBezTo>
                  <a:pt x="53" y="19"/>
                  <a:pt x="53" y="19"/>
                  <a:pt x="53" y="19"/>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2" y="17"/>
                </a:cubicBezTo>
                <a:cubicBezTo>
                  <a:pt x="52" y="17"/>
                  <a:pt x="52" y="17"/>
                  <a:pt x="52" y="17"/>
                </a:cubicBezTo>
                <a:cubicBezTo>
                  <a:pt x="52" y="16"/>
                  <a:pt x="52" y="16"/>
                  <a:pt x="52" y="16"/>
                </a:cubicBezTo>
                <a:cubicBezTo>
                  <a:pt x="52" y="16"/>
                  <a:pt x="51" y="16"/>
                  <a:pt x="51" y="15"/>
                </a:cubicBezTo>
                <a:cubicBezTo>
                  <a:pt x="51" y="15"/>
                  <a:pt x="51" y="15"/>
                  <a:pt x="51" y="15"/>
                </a:cubicBezTo>
                <a:cubicBezTo>
                  <a:pt x="51" y="15"/>
                  <a:pt x="51" y="15"/>
                  <a:pt x="51" y="15"/>
                </a:cubicBezTo>
                <a:cubicBezTo>
                  <a:pt x="52" y="15"/>
                  <a:pt x="52" y="15"/>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3" y="17"/>
                  <a:pt x="53" y="17"/>
                </a:cubicBezTo>
                <a:cubicBezTo>
                  <a:pt x="53" y="17"/>
                  <a:pt x="53" y="17"/>
                  <a:pt x="53" y="17"/>
                </a:cubicBezTo>
                <a:cubicBezTo>
                  <a:pt x="53" y="17"/>
                  <a:pt x="53" y="17"/>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20"/>
                </a:cubicBezTo>
                <a:cubicBezTo>
                  <a:pt x="54" y="20"/>
                  <a:pt x="54" y="20"/>
                  <a:pt x="54" y="20"/>
                </a:cubicBezTo>
                <a:cubicBezTo>
                  <a:pt x="54" y="20"/>
                  <a:pt x="54" y="20"/>
                  <a:pt x="54" y="20"/>
                </a:cubicBezTo>
                <a:cubicBezTo>
                  <a:pt x="54" y="20"/>
                  <a:pt x="54" y="20"/>
                  <a:pt x="54" y="20"/>
                </a:cubicBezTo>
                <a:cubicBezTo>
                  <a:pt x="54" y="20"/>
                  <a:pt x="54" y="20"/>
                  <a:pt x="54" y="20"/>
                </a:cubicBezTo>
                <a:cubicBezTo>
                  <a:pt x="54" y="20"/>
                  <a:pt x="54" y="20"/>
                  <a:pt x="55" y="20"/>
                </a:cubicBezTo>
                <a:cubicBezTo>
                  <a:pt x="55" y="20"/>
                  <a:pt x="55" y="20"/>
                  <a:pt x="55" y="20"/>
                </a:cubicBezTo>
                <a:cubicBezTo>
                  <a:pt x="55" y="20"/>
                  <a:pt x="55" y="20"/>
                  <a:pt x="55" y="20"/>
                </a:cubicBezTo>
                <a:cubicBezTo>
                  <a:pt x="55" y="21"/>
                  <a:pt x="55" y="21"/>
                  <a:pt x="55" y="21"/>
                </a:cubicBezTo>
                <a:cubicBezTo>
                  <a:pt x="55" y="21"/>
                  <a:pt x="55" y="21"/>
                  <a:pt x="55" y="21"/>
                </a:cubicBezTo>
                <a:cubicBezTo>
                  <a:pt x="55" y="21"/>
                  <a:pt x="55" y="21"/>
                  <a:pt x="55" y="21"/>
                </a:cubicBezTo>
                <a:cubicBezTo>
                  <a:pt x="55" y="21"/>
                  <a:pt x="55" y="21"/>
                  <a:pt x="55" y="22"/>
                </a:cubicBezTo>
                <a:cubicBezTo>
                  <a:pt x="55" y="22"/>
                  <a:pt x="55" y="22"/>
                  <a:pt x="56" y="22"/>
                </a:cubicBezTo>
                <a:cubicBezTo>
                  <a:pt x="56" y="22"/>
                  <a:pt x="56" y="22"/>
                  <a:pt x="56" y="22"/>
                </a:cubicBezTo>
                <a:cubicBezTo>
                  <a:pt x="56" y="22"/>
                  <a:pt x="56" y="22"/>
                  <a:pt x="56" y="22"/>
                </a:cubicBezTo>
                <a:cubicBezTo>
                  <a:pt x="56" y="21"/>
                  <a:pt x="55" y="20"/>
                  <a:pt x="55" y="20"/>
                </a:cubicBezTo>
                <a:cubicBezTo>
                  <a:pt x="55" y="19"/>
                  <a:pt x="55" y="19"/>
                  <a:pt x="55" y="19"/>
                </a:cubicBezTo>
                <a:close/>
                <a:moveTo>
                  <a:pt x="39" y="3"/>
                </a:moveTo>
                <a:cubicBezTo>
                  <a:pt x="39" y="3"/>
                  <a:pt x="39" y="3"/>
                  <a:pt x="38" y="3"/>
                </a:cubicBezTo>
                <a:cubicBezTo>
                  <a:pt x="38" y="3"/>
                  <a:pt x="38" y="3"/>
                  <a:pt x="38" y="3"/>
                </a:cubicBezTo>
                <a:cubicBezTo>
                  <a:pt x="38" y="3"/>
                  <a:pt x="38" y="3"/>
                  <a:pt x="38" y="3"/>
                </a:cubicBezTo>
                <a:cubicBezTo>
                  <a:pt x="38" y="3"/>
                  <a:pt x="39" y="3"/>
                  <a:pt x="39" y="3"/>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8" y="4"/>
                  <a:pt x="38" y="4"/>
                  <a:pt x="38" y="4"/>
                </a:cubicBezTo>
                <a:cubicBezTo>
                  <a:pt x="38" y="4"/>
                  <a:pt x="38" y="4"/>
                  <a:pt x="38" y="4"/>
                </a:cubicBezTo>
                <a:cubicBezTo>
                  <a:pt x="38" y="4"/>
                  <a:pt x="38" y="4"/>
                  <a:pt x="38" y="4"/>
                </a:cubicBezTo>
                <a:cubicBezTo>
                  <a:pt x="38" y="5"/>
                  <a:pt x="38" y="5"/>
                  <a:pt x="38" y="5"/>
                </a:cubicBezTo>
                <a:cubicBezTo>
                  <a:pt x="39" y="5"/>
                  <a:pt x="39" y="5"/>
                  <a:pt x="39" y="5"/>
                </a:cubicBezTo>
                <a:cubicBezTo>
                  <a:pt x="39" y="5"/>
                  <a:pt x="39" y="5"/>
                  <a:pt x="39"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4"/>
                  <a:pt x="40" y="4"/>
                  <a:pt x="40" y="4"/>
                </a:cubicBezTo>
                <a:cubicBezTo>
                  <a:pt x="40" y="4"/>
                  <a:pt x="40" y="4"/>
                  <a:pt x="40" y="4"/>
                </a:cubicBezTo>
                <a:cubicBezTo>
                  <a:pt x="39" y="4"/>
                  <a:pt x="39" y="4"/>
                  <a:pt x="39" y="4"/>
                </a:cubicBezTo>
                <a:cubicBezTo>
                  <a:pt x="39" y="4"/>
                  <a:pt x="39" y="4"/>
                  <a:pt x="39" y="4"/>
                </a:cubicBezTo>
                <a:cubicBezTo>
                  <a:pt x="39" y="4"/>
                  <a:pt x="39" y="4"/>
                  <a:pt x="39" y="4"/>
                </a:cubicBezTo>
                <a:cubicBezTo>
                  <a:pt x="39" y="4"/>
                  <a:pt x="39" y="4"/>
                  <a:pt x="39" y="4"/>
                </a:cubicBezTo>
                <a:cubicBezTo>
                  <a:pt x="40" y="4"/>
                  <a:pt x="40" y="4"/>
                  <a:pt x="40" y="4"/>
                </a:cubicBezTo>
                <a:cubicBezTo>
                  <a:pt x="40" y="4"/>
                  <a:pt x="40" y="4"/>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39" y="3"/>
                  <a:pt x="39" y="3"/>
                  <a:pt x="39" y="3"/>
                </a:cubicBezTo>
                <a:cubicBezTo>
                  <a:pt x="39" y="3"/>
                  <a:pt x="39" y="3"/>
                  <a:pt x="39" y="3"/>
                </a:cubicBezTo>
                <a:cubicBezTo>
                  <a:pt x="39" y="3"/>
                  <a:pt x="39" y="3"/>
                  <a:pt x="39" y="3"/>
                </a:cubicBezTo>
                <a:cubicBezTo>
                  <a:pt x="39" y="3"/>
                  <a:pt x="39" y="3"/>
                  <a:pt x="39" y="3"/>
                </a:cubicBezTo>
                <a:close/>
                <a:moveTo>
                  <a:pt x="37" y="3"/>
                </a:move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7" y="5"/>
                </a:cubicBezTo>
                <a:cubicBezTo>
                  <a:pt x="37" y="5"/>
                  <a:pt x="37" y="5"/>
                  <a:pt x="37" y="5"/>
                </a:cubicBezTo>
                <a:cubicBezTo>
                  <a:pt x="37" y="5"/>
                  <a:pt x="37" y="5"/>
                  <a:pt x="37" y="5"/>
                </a:cubicBezTo>
                <a:cubicBezTo>
                  <a:pt x="37" y="5"/>
                  <a:pt x="37" y="5"/>
                  <a:pt x="37" y="5"/>
                </a:cubicBezTo>
                <a:cubicBezTo>
                  <a:pt x="37" y="5"/>
                  <a:pt x="38" y="5"/>
                  <a:pt x="38" y="5"/>
                </a:cubicBezTo>
                <a:cubicBezTo>
                  <a:pt x="38" y="5"/>
                  <a:pt x="38" y="5"/>
                  <a:pt x="38" y="5"/>
                </a:cubicBezTo>
                <a:cubicBezTo>
                  <a:pt x="38" y="5"/>
                  <a:pt x="38" y="4"/>
                  <a:pt x="38" y="4"/>
                </a:cubicBezTo>
                <a:cubicBezTo>
                  <a:pt x="38" y="4"/>
                  <a:pt x="38" y="4"/>
                  <a:pt x="38" y="4"/>
                </a:cubicBezTo>
                <a:cubicBezTo>
                  <a:pt x="38" y="4"/>
                  <a:pt x="38" y="4"/>
                  <a:pt x="38" y="4"/>
                </a:cubicBezTo>
                <a:cubicBezTo>
                  <a:pt x="38" y="4"/>
                  <a:pt x="38" y="4"/>
                  <a:pt x="38" y="4"/>
                </a:cubicBezTo>
                <a:cubicBezTo>
                  <a:pt x="38" y="4"/>
                  <a:pt x="38" y="4"/>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2"/>
                  <a:pt x="38" y="2"/>
                </a:cubicBezTo>
                <a:cubicBezTo>
                  <a:pt x="38" y="2"/>
                  <a:pt x="38"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6" y="2"/>
                  <a:pt x="36" y="2"/>
                  <a:pt x="36" y="2"/>
                </a:cubicBezTo>
                <a:cubicBezTo>
                  <a:pt x="36" y="2"/>
                  <a:pt x="36" y="2"/>
                  <a:pt x="36" y="2"/>
                </a:cubicBezTo>
                <a:cubicBezTo>
                  <a:pt x="36" y="2"/>
                  <a:pt x="36" y="2"/>
                  <a:pt x="36" y="2"/>
                </a:cubicBezTo>
                <a:cubicBezTo>
                  <a:pt x="36" y="2"/>
                  <a:pt x="36" y="2"/>
                  <a:pt x="36" y="3"/>
                </a:cubicBezTo>
                <a:cubicBezTo>
                  <a:pt x="36" y="3"/>
                  <a:pt x="36" y="3"/>
                  <a:pt x="36" y="3"/>
                </a:cubicBezTo>
                <a:cubicBezTo>
                  <a:pt x="37" y="3"/>
                  <a:pt x="37" y="3"/>
                  <a:pt x="37" y="3"/>
                </a:cubicBezTo>
                <a:cubicBezTo>
                  <a:pt x="37" y="3"/>
                  <a:pt x="37" y="3"/>
                  <a:pt x="37" y="3"/>
                </a:cubicBezTo>
                <a:close/>
                <a:moveTo>
                  <a:pt x="55" y="38"/>
                </a:moveTo>
                <a:cubicBezTo>
                  <a:pt x="56" y="38"/>
                  <a:pt x="56" y="38"/>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5" y="37"/>
                  <a:pt x="55" y="37"/>
                  <a:pt x="55" y="37"/>
                </a:cubicBezTo>
                <a:cubicBezTo>
                  <a:pt x="55" y="37"/>
                  <a:pt x="55" y="37"/>
                  <a:pt x="55" y="37"/>
                </a:cubicBezTo>
                <a:cubicBezTo>
                  <a:pt x="55" y="37"/>
                  <a:pt x="55" y="37"/>
                  <a:pt x="55" y="37"/>
                </a:cubicBezTo>
                <a:cubicBezTo>
                  <a:pt x="55" y="37"/>
                  <a:pt x="55" y="37"/>
                  <a:pt x="55" y="37"/>
                </a:cubicBezTo>
                <a:cubicBezTo>
                  <a:pt x="55" y="38"/>
                  <a:pt x="55" y="38"/>
                  <a:pt x="55" y="38"/>
                </a:cubicBezTo>
                <a:cubicBezTo>
                  <a:pt x="55" y="38"/>
                  <a:pt x="55" y="38"/>
                  <a:pt x="55" y="38"/>
                </a:cubicBezTo>
                <a:cubicBezTo>
                  <a:pt x="55" y="38"/>
                  <a:pt x="54" y="38"/>
                  <a:pt x="54" y="38"/>
                </a:cubicBezTo>
                <a:cubicBezTo>
                  <a:pt x="54" y="38"/>
                  <a:pt x="54" y="38"/>
                  <a:pt x="54" y="38"/>
                </a:cubicBezTo>
                <a:cubicBezTo>
                  <a:pt x="54" y="38"/>
                  <a:pt x="54" y="38"/>
                  <a:pt x="54" y="38"/>
                </a:cubicBezTo>
                <a:cubicBezTo>
                  <a:pt x="54" y="38"/>
                  <a:pt x="54" y="39"/>
                  <a:pt x="54" y="39"/>
                </a:cubicBezTo>
                <a:cubicBezTo>
                  <a:pt x="54" y="39"/>
                  <a:pt x="54" y="39"/>
                  <a:pt x="54" y="39"/>
                </a:cubicBezTo>
                <a:cubicBezTo>
                  <a:pt x="54" y="39"/>
                  <a:pt x="54" y="39"/>
                  <a:pt x="54" y="39"/>
                </a:cubicBezTo>
                <a:cubicBezTo>
                  <a:pt x="54" y="39"/>
                  <a:pt x="54" y="39"/>
                  <a:pt x="54" y="39"/>
                </a:cubicBezTo>
                <a:cubicBezTo>
                  <a:pt x="54" y="40"/>
                  <a:pt x="54" y="40"/>
                  <a:pt x="54" y="40"/>
                </a:cubicBezTo>
                <a:cubicBezTo>
                  <a:pt x="54" y="40"/>
                  <a:pt x="54" y="41"/>
                  <a:pt x="54" y="41"/>
                </a:cubicBezTo>
                <a:cubicBezTo>
                  <a:pt x="54" y="41"/>
                  <a:pt x="54" y="41"/>
                  <a:pt x="54" y="41"/>
                </a:cubicBezTo>
                <a:cubicBezTo>
                  <a:pt x="54" y="41"/>
                  <a:pt x="54" y="41"/>
                  <a:pt x="54" y="41"/>
                </a:cubicBezTo>
                <a:cubicBezTo>
                  <a:pt x="54" y="41"/>
                  <a:pt x="54" y="41"/>
                  <a:pt x="54" y="41"/>
                </a:cubicBezTo>
                <a:cubicBezTo>
                  <a:pt x="55" y="41"/>
                  <a:pt x="55" y="40"/>
                  <a:pt x="55" y="40"/>
                </a:cubicBezTo>
                <a:cubicBezTo>
                  <a:pt x="55" y="40"/>
                  <a:pt x="55" y="40"/>
                  <a:pt x="55" y="40"/>
                </a:cubicBezTo>
                <a:cubicBezTo>
                  <a:pt x="55" y="40"/>
                  <a:pt x="55" y="40"/>
                  <a:pt x="55" y="40"/>
                </a:cubicBezTo>
                <a:cubicBezTo>
                  <a:pt x="55" y="40"/>
                  <a:pt x="55" y="40"/>
                  <a:pt x="55" y="40"/>
                </a:cubicBezTo>
                <a:cubicBezTo>
                  <a:pt x="55" y="40"/>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8"/>
                  <a:pt x="55" y="38"/>
                </a:cubicBezTo>
                <a:cubicBezTo>
                  <a:pt x="55" y="38"/>
                  <a:pt x="55" y="38"/>
                  <a:pt x="55" y="38"/>
                </a:cubicBezTo>
                <a:cubicBezTo>
                  <a:pt x="55" y="38"/>
                  <a:pt x="55" y="38"/>
                  <a:pt x="55" y="38"/>
                </a:cubicBezTo>
                <a:close/>
              </a:path>
            </a:pathLst>
          </a:custGeom>
          <a:solidFill>
            <a:srgbClr val="568D11"/>
          </a:solidFill>
          <a:ln>
            <a:noFill/>
          </a:ln>
          <a:extLst/>
        </p:spPr>
        <p:txBody>
          <a:bodyPr vert="horz" wrap="square" lIns="81887" tIns="40943" rIns="81887" bIns="40943" numCol="1" anchor="t" anchorCtr="0" compatLnSpc="1">
            <a:prstTxWarp prst="textNoShape">
              <a:avLst/>
            </a:prstTxWarp>
          </a:bodyPr>
          <a:lstStyle/>
          <a:p>
            <a:endParaRPr lang="zh-CN" altLang="en-US"/>
          </a:p>
        </p:txBody>
      </p:sp>
      <p:sp>
        <p:nvSpPr>
          <p:cNvPr id="91" name="Oval 40"/>
          <p:cNvSpPr>
            <a:spLocks noChangeArrowheads="1"/>
          </p:cNvSpPr>
          <p:nvPr/>
        </p:nvSpPr>
        <p:spPr bwMode="auto">
          <a:xfrm>
            <a:off x="1683224" y="3079918"/>
            <a:ext cx="675073" cy="671079"/>
          </a:xfrm>
          <a:prstGeom prst="ellipse">
            <a:avLst/>
          </a:prstGeom>
          <a:solidFill>
            <a:schemeClr val="bg1"/>
          </a:solidFill>
          <a:ln w="12700" cap="flat">
            <a:solidFill>
              <a:srgbClr val="414455"/>
            </a:solidFill>
            <a:prstDash val="solid"/>
            <a:miter lim="800000"/>
            <a:headEnd/>
            <a:tailEnd/>
          </a:ln>
          <a:extLst/>
        </p:spPr>
        <p:txBody>
          <a:bodyPr vert="horz" wrap="square" lIns="81887" tIns="40943" rIns="81887" bIns="40943" numCol="1" anchor="t" anchorCtr="0" compatLnSpc="1">
            <a:prstTxWarp prst="textNoShape">
              <a:avLst/>
            </a:prstTxWarp>
          </a:bodyPr>
          <a:lstStyle/>
          <a:p>
            <a:endParaRPr lang="zh-CN" altLang="en-US"/>
          </a:p>
        </p:txBody>
      </p:sp>
      <p:sp>
        <p:nvSpPr>
          <p:cNvPr id="92" name="Oval 41"/>
          <p:cNvSpPr>
            <a:spLocks noChangeArrowheads="1"/>
          </p:cNvSpPr>
          <p:nvPr/>
        </p:nvSpPr>
        <p:spPr bwMode="auto">
          <a:xfrm>
            <a:off x="1724438" y="4342637"/>
            <a:ext cx="672799" cy="671079"/>
          </a:xfrm>
          <a:prstGeom prst="ellipse">
            <a:avLst/>
          </a:prstGeom>
          <a:solidFill>
            <a:schemeClr val="bg1"/>
          </a:solidFill>
          <a:ln w="12700" cap="flat">
            <a:solidFill>
              <a:srgbClr val="414455"/>
            </a:solidFill>
            <a:prstDash val="solid"/>
            <a:miter lim="800000"/>
            <a:headEnd/>
            <a:tailEnd/>
          </a:ln>
          <a:extLst/>
        </p:spPr>
        <p:txBody>
          <a:bodyPr vert="horz" wrap="square" lIns="81887" tIns="40943" rIns="81887" bIns="40943" numCol="1" anchor="t" anchorCtr="0" compatLnSpc="1">
            <a:prstTxWarp prst="textNoShape">
              <a:avLst/>
            </a:prstTxWarp>
          </a:bodyPr>
          <a:lstStyle/>
          <a:p>
            <a:endParaRPr lang="zh-CN" altLang="en-US"/>
          </a:p>
        </p:txBody>
      </p:sp>
      <p:sp>
        <p:nvSpPr>
          <p:cNvPr id="94" name="Freeform 43"/>
          <p:cNvSpPr>
            <a:spLocks noEditPoints="1"/>
          </p:cNvSpPr>
          <p:nvPr/>
        </p:nvSpPr>
        <p:spPr bwMode="auto">
          <a:xfrm>
            <a:off x="1918910" y="4566329"/>
            <a:ext cx="279575" cy="223697"/>
          </a:xfrm>
          <a:custGeom>
            <a:avLst/>
            <a:gdLst>
              <a:gd name="T0" fmla="*/ 25 w 45"/>
              <a:gd name="T1" fmla="*/ 23 h 36"/>
              <a:gd name="T2" fmla="*/ 25 w 45"/>
              <a:gd name="T3" fmla="*/ 24 h 36"/>
              <a:gd name="T4" fmla="*/ 24 w 45"/>
              <a:gd name="T5" fmla="*/ 24 h 36"/>
              <a:gd name="T6" fmla="*/ 23 w 45"/>
              <a:gd name="T7" fmla="*/ 24 h 36"/>
              <a:gd name="T8" fmla="*/ 21 w 45"/>
              <a:gd name="T9" fmla="*/ 24 h 36"/>
              <a:gd name="T10" fmla="*/ 21 w 45"/>
              <a:gd name="T11" fmla="*/ 24 h 36"/>
              <a:gd name="T12" fmla="*/ 21 w 45"/>
              <a:gd name="T13" fmla="*/ 23 h 36"/>
              <a:gd name="T14" fmla="*/ 0 w 45"/>
              <a:gd name="T15" fmla="*/ 16 h 36"/>
              <a:gd name="T16" fmla="*/ 0 w 45"/>
              <a:gd name="T17" fmla="*/ 29 h 36"/>
              <a:gd name="T18" fmla="*/ 7 w 45"/>
              <a:gd name="T19" fmla="*/ 36 h 36"/>
              <a:gd name="T20" fmla="*/ 23 w 45"/>
              <a:gd name="T21" fmla="*/ 36 h 36"/>
              <a:gd name="T22" fmla="*/ 38 w 45"/>
              <a:gd name="T23" fmla="*/ 36 h 36"/>
              <a:gd name="T24" fmla="*/ 45 w 45"/>
              <a:gd name="T25" fmla="*/ 29 h 36"/>
              <a:gd name="T26" fmla="*/ 45 w 45"/>
              <a:gd name="T27" fmla="*/ 16 h 36"/>
              <a:gd name="T28" fmla="*/ 25 w 45"/>
              <a:gd name="T29" fmla="*/ 23 h 36"/>
              <a:gd name="T30" fmla="*/ 23 w 45"/>
              <a:gd name="T31" fmla="*/ 21 h 36"/>
              <a:gd name="T32" fmla="*/ 23 w 45"/>
              <a:gd name="T33" fmla="*/ 21 h 36"/>
              <a:gd name="T34" fmla="*/ 24 w 45"/>
              <a:gd name="T35" fmla="*/ 21 h 36"/>
              <a:gd name="T36" fmla="*/ 24 w 45"/>
              <a:gd name="T37" fmla="*/ 23 h 36"/>
              <a:gd name="T38" fmla="*/ 23 w 45"/>
              <a:gd name="T39" fmla="*/ 24 h 36"/>
              <a:gd name="T40" fmla="*/ 23 w 45"/>
              <a:gd name="T41" fmla="*/ 24 h 36"/>
              <a:gd name="T42" fmla="*/ 22 w 45"/>
              <a:gd name="T43" fmla="*/ 24 h 36"/>
              <a:gd name="T44" fmla="*/ 21 w 45"/>
              <a:gd name="T45" fmla="*/ 23 h 36"/>
              <a:gd name="T46" fmla="*/ 21 w 45"/>
              <a:gd name="T47" fmla="*/ 21 h 36"/>
              <a:gd name="T48" fmla="*/ 22 w 45"/>
              <a:gd name="T49" fmla="*/ 21 h 36"/>
              <a:gd name="T50" fmla="*/ 23 w 45"/>
              <a:gd name="T51" fmla="*/ 21 h 36"/>
              <a:gd name="T52" fmla="*/ 21 w 45"/>
              <a:gd name="T53" fmla="*/ 21 h 36"/>
              <a:gd name="T54" fmla="*/ 21 w 45"/>
              <a:gd name="T55" fmla="*/ 22 h 36"/>
              <a:gd name="T56" fmla="*/ 0 w 45"/>
              <a:gd name="T57" fmla="*/ 15 h 36"/>
              <a:gd name="T58" fmla="*/ 7 w 45"/>
              <a:gd name="T59" fmla="*/ 9 h 36"/>
              <a:gd name="T60" fmla="*/ 23 w 45"/>
              <a:gd name="T61" fmla="*/ 9 h 36"/>
              <a:gd name="T62" fmla="*/ 38 w 45"/>
              <a:gd name="T63" fmla="*/ 9 h 36"/>
              <a:gd name="T64" fmla="*/ 45 w 45"/>
              <a:gd name="T65" fmla="*/ 15 h 36"/>
              <a:gd name="T66" fmla="*/ 25 w 45"/>
              <a:gd name="T67" fmla="*/ 22 h 36"/>
              <a:gd name="T68" fmla="*/ 25 w 45"/>
              <a:gd name="T69" fmla="*/ 21 h 36"/>
              <a:gd name="T70" fmla="*/ 24 w 45"/>
              <a:gd name="T71" fmla="*/ 20 h 36"/>
              <a:gd name="T72" fmla="*/ 23 w 45"/>
              <a:gd name="T73" fmla="*/ 20 h 36"/>
              <a:gd name="T74" fmla="*/ 21 w 45"/>
              <a:gd name="T75" fmla="*/ 20 h 36"/>
              <a:gd name="T76" fmla="*/ 21 w 45"/>
              <a:gd name="T77" fmla="*/ 21 h 36"/>
              <a:gd name="T78" fmla="*/ 23 w 45"/>
              <a:gd name="T79" fmla="*/ 1 h 36"/>
              <a:gd name="T80" fmla="*/ 23 w 45"/>
              <a:gd name="T81" fmla="*/ 1 h 36"/>
              <a:gd name="T82" fmla="*/ 30 w 45"/>
              <a:gd name="T83" fmla="*/ 8 h 36"/>
              <a:gd name="T84" fmla="*/ 31 w 45"/>
              <a:gd name="T85" fmla="*/ 8 h 36"/>
              <a:gd name="T86" fmla="*/ 23 w 45"/>
              <a:gd name="T87" fmla="*/ 0 h 36"/>
              <a:gd name="T88" fmla="*/ 23 w 45"/>
              <a:gd name="T89" fmla="*/ 0 h 36"/>
              <a:gd name="T90" fmla="*/ 14 w 45"/>
              <a:gd name="T91" fmla="*/ 8 h 36"/>
              <a:gd name="T92" fmla="*/ 16 w 45"/>
              <a:gd name="T93" fmla="*/ 8 h 36"/>
              <a:gd name="T94" fmla="*/ 23 w 45"/>
              <a:gd name="T95" fmla="*/ 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5" h="36">
                <a:moveTo>
                  <a:pt x="25" y="23"/>
                </a:moveTo>
                <a:cubicBezTo>
                  <a:pt x="25" y="24"/>
                  <a:pt x="25" y="24"/>
                  <a:pt x="25" y="24"/>
                </a:cubicBezTo>
                <a:cubicBezTo>
                  <a:pt x="25" y="24"/>
                  <a:pt x="25" y="24"/>
                  <a:pt x="24" y="24"/>
                </a:cubicBezTo>
                <a:cubicBezTo>
                  <a:pt x="23" y="24"/>
                  <a:pt x="23" y="24"/>
                  <a:pt x="23" y="24"/>
                </a:cubicBezTo>
                <a:cubicBezTo>
                  <a:pt x="21" y="24"/>
                  <a:pt x="21" y="24"/>
                  <a:pt x="21" y="24"/>
                </a:cubicBezTo>
                <a:cubicBezTo>
                  <a:pt x="21" y="24"/>
                  <a:pt x="21" y="24"/>
                  <a:pt x="21" y="24"/>
                </a:cubicBezTo>
                <a:cubicBezTo>
                  <a:pt x="21" y="23"/>
                  <a:pt x="21" y="23"/>
                  <a:pt x="21" y="23"/>
                </a:cubicBezTo>
                <a:cubicBezTo>
                  <a:pt x="0" y="16"/>
                  <a:pt x="0" y="16"/>
                  <a:pt x="0" y="16"/>
                </a:cubicBezTo>
                <a:cubicBezTo>
                  <a:pt x="0" y="29"/>
                  <a:pt x="0" y="29"/>
                  <a:pt x="0" y="29"/>
                </a:cubicBezTo>
                <a:cubicBezTo>
                  <a:pt x="0" y="33"/>
                  <a:pt x="3" y="36"/>
                  <a:pt x="7" y="36"/>
                </a:cubicBezTo>
                <a:cubicBezTo>
                  <a:pt x="23" y="36"/>
                  <a:pt x="23" y="36"/>
                  <a:pt x="23" y="36"/>
                </a:cubicBezTo>
                <a:cubicBezTo>
                  <a:pt x="38" y="36"/>
                  <a:pt x="38" y="36"/>
                  <a:pt x="38" y="36"/>
                </a:cubicBezTo>
                <a:cubicBezTo>
                  <a:pt x="42" y="36"/>
                  <a:pt x="45" y="33"/>
                  <a:pt x="45" y="29"/>
                </a:cubicBezTo>
                <a:cubicBezTo>
                  <a:pt x="45" y="16"/>
                  <a:pt x="45" y="16"/>
                  <a:pt x="45" y="16"/>
                </a:cubicBezTo>
                <a:cubicBezTo>
                  <a:pt x="25" y="23"/>
                  <a:pt x="25" y="23"/>
                  <a:pt x="25" y="23"/>
                </a:cubicBezTo>
                <a:close/>
                <a:moveTo>
                  <a:pt x="23" y="21"/>
                </a:moveTo>
                <a:cubicBezTo>
                  <a:pt x="23" y="21"/>
                  <a:pt x="23" y="21"/>
                  <a:pt x="23" y="21"/>
                </a:cubicBezTo>
                <a:cubicBezTo>
                  <a:pt x="24" y="21"/>
                  <a:pt x="24" y="21"/>
                  <a:pt x="24" y="21"/>
                </a:cubicBezTo>
                <a:cubicBezTo>
                  <a:pt x="24" y="23"/>
                  <a:pt x="24" y="23"/>
                  <a:pt x="24" y="23"/>
                </a:cubicBezTo>
                <a:cubicBezTo>
                  <a:pt x="24" y="23"/>
                  <a:pt x="24" y="24"/>
                  <a:pt x="23" y="24"/>
                </a:cubicBezTo>
                <a:cubicBezTo>
                  <a:pt x="23" y="24"/>
                  <a:pt x="23" y="24"/>
                  <a:pt x="23" y="24"/>
                </a:cubicBezTo>
                <a:cubicBezTo>
                  <a:pt x="22" y="24"/>
                  <a:pt x="22" y="24"/>
                  <a:pt x="22" y="24"/>
                </a:cubicBezTo>
                <a:cubicBezTo>
                  <a:pt x="22" y="24"/>
                  <a:pt x="21" y="23"/>
                  <a:pt x="21" y="23"/>
                </a:cubicBezTo>
                <a:cubicBezTo>
                  <a:pt x="21" y="21"/>
                  <a:pt x="21" y="21"/>
                  <a:pt x="21" y="21"/>
                </a:cubicBezTo>
                <a:cubicBezTo>
                  <a:pt x="21" y="21"/>
                  <a:pt x="22" y="21"/>
                  <a:pt x="22" y="21"/>
                </a:cubicBezTo>
                <a:cubicBezTo>
                  <a:pt x="23" y="21"/>
                  <a:pt x="23" y="21"/>
                  <a:pt x="23" y="21"/>
                </a:cubicBezTo>
                <a:close/>
                <a:moveTo>
                  <a:pt x="21" y="21"/>
                </a:moveTo>
                <a:cubicBezTo>
                  <a:pt x="21" y="22"/>
                  <a:pt x="21" y="22"/>
                  <a:pt x="21" y="22"/>
                </a:cubicBezTo>
                <a:cubicBezTo>
                  <a:pt x="0" y="15"/>
                  <a:pt x="0" y="15"/>
                  <a:pt x="0" y="15"/>
                </a:cubicBezTo>
                <a:cubicBezTo>
                  <a:pt x="1" y="11"/>
                  <a:pt x="4" y="9"/>
                  <a:pt x="7" y="9"/>
                </a:cubicBezTo>
                <a:cubicBezTo>
                  <a:pt x="23" y="9"/>
                  <a:pt x="23" y="9"/>
                  <a:pt x="23" y="9"/>
                </a:cubicBezTo>
                <a:cubicBezTo>
                  <a:pt x="38" y="9"/>
                  <a:pt x="38" y="9"/>
                  <a:pt x="38" y="9"/>
                </a:cubicBezTo>
                <a:cubicBezTo>
                  <a:pt x="42" y="9"/>
                  <a:pt x="45" y="11"/>
                  <a:pt x="45" y="15"/>
                </a:cubicBezTo>
                <a:cubicBezTo>
                  <a:pt x="25" y="22"/>
                  <a:pt x="25" y="22"/>
                  <a:pt x="25" y="22"/>
                </a:cubicBezTo>
                <a:cubicBezTo>
                  <a:pt x="25" y="21"/>
                  <a:pt x="25" y="21"/>
                  <a:pt x="25" y="21"/>
                </a:cubicBezTo>
                <a:cubicBezTo>
                  <a:pt x="25" y="20"/>
                  <a:pt x="25" y="20"/>
                  <a:pt x="24" y="20"/>
                </a:cubicBezTo>
                <a:cubicBezTo>
                  <a:pt x="23" y="20"/>
                  <a:pt x="23" y="20"/>
                  <a:pt x="23" y="20"/>
                </a:cubicBezTo>
                <a:cubicBezTo>
                  <a:pt x="21" y="20"/>
                  <a:pt x="21" y="20"/>
                  <a:pt x="21" y="20"/>
                </a:cubicBezTo>
                <a:cubicBezTo>
                  <a:pt x="21" y="20"/>
                  <a:pt x="21" y="20"/>
                  <a:pt x="21" y="21"/>
                </a:cubicBezTo>
                <a:close/>
                <a:moveTo>
                  <a:pt x="23" y="1"/>
                </a:moveTo>
                <a:cubicBezTo>
                  <a:pt x="23" y="1"/>
                  <a:pt x="23" y="1"/>
                  <a:pt x="23" y="1"/>
                </a:cubicBezTo>
                <a:cubicBezTo>
                  <a:pt x="27" y="1"/>
                  <a:pt x="30" y="4"/>
                  <a:pt x="30" y="8"/>
                </a:cubicBezTo>
                <a:cubicBezTo>
                  <a:pt x="31" y="8"/>
                  <a:pt x="31" y="8"/>
                  <a:pt x="31" y="8"/>
                </a:cubicBezTo>
                <a:cubicBezTo>
                  <a:pt x="31" y="4"/>
                  <a:pt x="27" y="0"/>
                  <a:pt x="23" y="0"/>
                </a:cubicBezTo>
                <a:cubicBezTo>
                  <a:pt x="23" y="0"/>
                  <a:pt x="23" y="0"/>
                  <a:pt x="23" y="0"/>
                </a:cubicBezTo>
                <a:cubicBezTo>
                  <a:pt x="18" y="0"/>
                  <a:pt x="14" y="4"/>
                  <a:pt x="14" y="8"/>
                </a:cubicBezTo>
                <a:cubicBezTo>
                  <a:pt x="16" y="8"/>
                  <a:pt x="16" y="8"/>
                  <a:pt x="16" y="8"/>
                </a:cubicBezTo>
                <a:cubicBezTo>
                  <a:pt x="16" y="4"/>
                  <a:pt x="19" y="1"/>
                  <a:pt x="23" y="1"/>
                </a:cubicBezTo>
                <a:close/>
              </a:path>
            </a:pathLst>
          </a:custGeom>
          <a:solidFill>
            <a:srgbClr val="568D11"/>
          </a:solidFill>
          <a:ln>
            <a:noFill/>
          </a:ln>
          <a:extLst/>
        </p:spPr>
        <p:txBody>
          <a:bodyPr vert="horz" wrap="square" lIns="81887" tIns="40943" rIns="81887" bIns="40943" numCol="1" anchor="t" anchorCtr="0" compatLnSpc="1">
            <a:prstTxWarp prst="textNoShape">
              <a:avLst/>
            </a:prstTxWarp>
          </a:bodyPr>
          <a:lstStyle/>
          <a:p>
            <a:endParaRPr lang="zh-CN" altLang="en-US"/>
          </a:p>
        </p:txBody>
      </p:sp>
      <p:sp>
        <p:nvSpPr>
          <p:cNvPr id="95" name="Freeform 44"/>
          <p:cNvSpPr>
            <a:spLocks noEditPoints="1"/>
          </p:cNvSpPr>
          <p:nvPr/>
        </p:nvSpPr>
        <p:spPr bwMode="auto">
          <a:xfrm>
            <a:off x="1841358" y="3248962"/>
            <a:ext cx="386406" cy="334410"/>
          </a:xfrm>
          <a:custGeom>
            <a:avLst/>
            <a:gdLst>
              <a:gd name="T0" fmla="*/ 41 w 62"/>
              <a:gd name="T1" fmla="*/ 31 h 54"/>
              <a:gd name="T2" fmla="*/ 34 w 62"/>
              <a:gd name="T3" fmla="*/ 23 h 54"/>
              <a:gd name="T4" fmla="*/ 33 w 62"/>
              <a:gd name="T5" fmla="*/ 17 h 54"/>
              <a:gd name="T6" fmla="*/ 30 w 62"/>
              <a:gd name="T7" fmla="*/ 20 h 54"/>
              <a:gd name="T8" fmla="*/ 23 w 62"/>
              <a:gd name="T9" fmla="*/ 13 h 54"/>
              <a:gd name="T10" fmla="*/ 18 w 62"/>
              <a:gd name="T11" fmla="*/ 17 h 54"/>
              <a:gd name="T12" fmla="*/ 7 w 62"/>
              <a:gd name="T13" fmla="*/ 17 h 54"/>
              <a:gd name="T14" fmla="*/ 7 w 62"/>
              <a:gd name="T15" fmla="*/ 23 h 54"/>
              <a:gd name="T16" fmla="*/ 0 w 62"/>
              <a:gd name="T17" fmla="*/ 31 h 54"/>
              <a:gd name="T18" fmla="*/ 4 w 62"/>
              <a:gd name="T19" fmla="*/ 36 h 54"/>
              <a:gd name="T20" fmla="*/ 4 w 62"/>
              <a:gd name="T21" fmla="*/ 46 h 54"/>
              <a:gd name="T22" fmla="*/ 10 w 62"/>
              <a:gd name="T23" fmla="*/ 47 h 54"/>
              <a:gd name="T24" fmla="*/ 18 w 62"/>
              <a:gd name="T25" fmla="*/ 54 h 54"/>
              <a:gd name="T26" fmla="*/ 23 w 62"/>
              <a:gd name="T27" fmla="*/ 50 h 54"/>
              <a:gd name="T28" fmla="*/ 32 w 62"/>
              <a:gd name="T29" fmla="*/ 48 h 54"/>
              <a:gd name="T30" fmla="*/ 37 w 62"/>
              <a:gd name="T31" fmla="*/ 46 h 54"/>
              <a:gd name="T32" fmla="*/ 37 w 62"/>
              <a:gd name="T33" fmla="*/ 36 h 54"/>
              <a:gd name="T34" fmla="*/ 32 w 62"/>
              <a:gd name="T35" fmla="*/ 38 h 54"/>
              <a:gd name="T36" fmla="*/ 20 w 62"/>
              <a:gd name="T37" fmla="*/ 46 h 54"/>
              <a:gd name="T38" fmla="*/ 20 w 62"/>
              <a:gd name="T39" fmla="*/ 21 h 54"/>
              <a:gd name="T40" fmla="*/ 33 w 62"/>
              <a:gd name="T41" fmla="*/ 33 h 54"/>
              <a:gd name="T42" fmla="*/ 58 w 62"/>
              <a:gd name="T43" fmla="*/ 35 h 54"/>
              <a:gd name="T44" fmla="*/ 62 w 62"/>
              <a:gd name="T45" fmla="*/ 38 h 54"/>
              <a:gd name="T46" fmla="*/ 60 w 62"/>
              <a:gd name="T47" fmla="*/ 41 h 54"/>
              <a:gd name="T48" fmla="*/ 59 w 62"/>
              <a:gd name="T49" fmla="*/ 46 h 54"/>
              <a:gd name="T50" fmla="*/ 56 w 62"/>
              <a:gd name="T51" fmla="*/ 47 h 54"/>
              <a:gd name="T52" fmla="*/ 52 w 62"/>
              <a:gd name="T53" fmla="*/ 50 h 54"/>
              <a:gd name="T54" fmla="*/ 50 w 62"/>
              <a:gd name="T55" fmla="*/ 48 h 54"/>
              <a:gd name="T56" fmla="*/ 45 w 62"/>
              <a:gd name="T57" fmla="*/ 48 h 54"/>
              <a:gd name="T58" fmla="*/ 44 w 62"/>
              <a:gd name="T59" fmla="*/ 45 h 54"/>
              <a:gd name="T60" fmla="*/ 41 w 62"/>
              <a:gd name="T61" fmla="*/ 41 h 54"/>
              <a:gd name="T62" fmla="*/ 43 w 62"/>
              <a:gd name="T63" fmla="*/ 39 h 54"/>
              <a:gd name="T64" fmla="*/ 43 w 62"/>
              <a:gd name="T65" fmla="*/ 33 h 54"/>
              <a:gd name="T66" fmla="*/ 46 w 62"/>
              <a:gd name="T67" fmla="*/ 33 h 54"/>
              <a:gd name="T68" fmla="*/ 50 w 62"/>
              <a:gd name="T69" fmla="*/ 29 h 54"/>
              <a:gd name="T70" fmla="*/ 52 w 62"/>
              <a:gd name="T71" fmla="*/ 31 h 54"/>
              <a:gd name="T72" fmla="*/ 58 w 62"/>
              <a:gd name="T73" fmla="*/ 31 h 54"/>
              <a:gd name="T74" fmla="*/ 58 w 62"/>
              <a:gd name="T75" fmla="*/ 35 h 54"/>
              <a:gd name="T76" fmla="*/ 57 w 62"/>
              <a:gd name="T77" fmla="*/ 40 h 54"/>
              <a:gd name="T78" fmla="*/ 45 w 62"/>
              <a:gd name="T79" fmla="*/ 40 h 54"/>
              <a:gd name="T80" fmla="*/ 51 w 62"/>
              <a:gd name="T81" fmla="*/ 46 h 54"/>
              <a:gd name="T82" fmla="*/ 62 w 62"/>
              <a:gd name="T83" fmla="*/ 12 h 54"/>
              <a:gd name="T84" fmla="*/ 59 w 62"/>
              <a:gd name="T85" fmla="*/ 15 h 54"/>
              <a:gd name="T86" fmla="*/ 59 w 62"/>
              <a:gd name="T87" fmla="*/ 22 h 54"/>
              <a:gd name="T88" fmla="*/ 55 w 62"/>
              <a:gd name="T89" fmla="*/ 23 h 54"/>
              <a:gd name="T90" fmla="*/ 50 w 62"/>
              <a:gd name="T91" fmla="*/ 28 h 54"/>
              <a:gd name="T92" fmla="*/ 46 w 62"/>
              <a:gd name="T93" fmla="*/ 25 h 54"/>
              <a:gd name="T94" fmla="*/ 39 w 62"/>
              <a:gd name="T95" fmla="*/ 25 h 54"/>
              <a:gd name="T96" fmla="*/ 39 w 62"/>
              <a:gd name="T97" fmla="*/ 20 h 54"/>
              <a:gd name="T98" fmla="*/ 34 w 62"/>
              <a:gd name="T99" fmla="*/ 15 h 54"/>
              <a:gd name="T100" fmla="*/ 37 w 62"/>
              <a:gd name="T101" fmla="*/ 12 h 54"/>
              <a:gd name="T102" fmla="*/ 37 w 62"/>
              <a:gd name="T103" fmla="*/ 5 h 54"/>
              <a:gd name="T104" fmla="*/ 41 w 62"/>
              <a:gd name="T105" fmla="*/ 5 h 54"/>
              <a:gd name="T106" fmla="*/ 46 w 62"/>
              <a:gd name="T107" fmla="*/ 0 h 54"/>
              <a:gd name="T108" fmla="*/ 49 w 62"/>
              <a:gd name="T109" fmla="*/ 3 h 54"/>
              <a:gd name="T110" fmla="*/ 56 w 62"/>
              <a:gd name="T111" fmla="*/ 3 h 54"/>
              <a:gd name="T112" fmla="*/ 57 w 62"/>
              <a:gd name="T113" fmla="*/ 7 h 54"/>
              <a:gd name="T114" fmla="*/ 48 w 62"/>
              <a:gd name="T115" fmla="*/ 22 h 54"/>
              <a:gd name="T116" fmla="*/ 40 w 62"/>
              <a:gd name="T117" fmla="*/ 14 h 54"/>
              <a:gd name="T118" fmla="*/ 56 w 62"/>
              <a:gd name="T119" fmla="*/ 1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2" h="54">
                <a:moveTo>
                  <a:pt x="41" y="36"/>
                </a:moveTo>
                <a:cubicBezTo>
                  <a:pt x="41" y="31"/>
                  <a:pt x="41" y="31"/>
                  <a:pt x="41" y="31"/>
                </a:cubicBezTo>
                <a:cubicBezTo>
                  <a:pt x="37" y="31"/>
                  <a:pt x="37" y="31"/>
                  <a:pt x="37" y="31"/>
                </a:cubicBezTo>
                <a:cubicBezTo>
                  <a:pt x="37" y="28"/>
                  <a:pt x="36" y="25"/>
                  <a:pt x="34" y="23"/>
                </a:cubicBezTo>
                <a:cubicBezTo>
                  <a:pt x="37" y="20"/>
                  <a:pt x="37" y="20"/>
                  <a:pt x="37" y="20"/>
                </a:cubicBezTo>
                <a:cubicBezTo>
                  <a:pt x="33" y="17"/>
                  <a:pt x="33" y="17"/>
                  <a:pt x="33" y="17"/>
                </a:cubicBezTo>
                <a:cubicBezTo>
                  <a:pt x="32" y="18"/>
                  <a:pt x="32" y="18"/>
                  <a:pt x="32" y="18"/>
                </a:cubicBezTo>
                <a:cubicBezTo>
                  <a:pt x="30" y="20"/>
                  <a:pt x="30" y="20"/>
                  <a:pt x="30" y="20"/>
                </a:cubicBezTo>
                <a:cubicBezTo>
                  <a:pt x="28" y="18"/>
                  <a:pt x="26" y="17"/>
                  <a:pt x="23" y="17"/>
                </a:cubicBezTo>
                <a:cubicBezTo>
                  <a:pt x="23" y="13"/>
                  <a:pt x="23" y="13"/>
                  <a:pt x="23" y="13"/>
                </a:cubicBezTo>
                <a:cubicBezTo>
                  <a:pt x="18" y="13"/>
                  <a:pt x="18" y="13"/>
                  <a:pt x="18" y="13"/>
                </a:cubicBezTo>
                <a:cubicBezTo>
                  <a:pt x="18" y="17"/>
                  <a:pt x="18" y="17"/>
                  <a:pt x="18" y="17"/>
                </a:cubicBezTo>
                <a:cubicBezTo>
                  <a:pt x="15" y="17"/>
                  <a:pt x="12" y="18"/>
                  <a:pt x="10" y="20"/>
                </a:cubicBezTo>
                <a:cubicBezTo>
                  <a:pt x="7" y="17"/>
                  <a:pt x="7" y="17"/>
                  <a:pt x="7" y="17"/>
                </a:cubicBezTo>
                <a:cubicBezTo>
                  <a:pt x="4" y="20"/>
                  <a:pt x="4" y="20"/>
                  <a:pt x="4" y="20"/>
                </a:cubicBezTo>
                <a:cubicBezTo>
                  <a:pt x="7" y="23"/>
                  <a:pt x="7" y="23"/>
                  <a:pt x="7" y="23"/>
                </a:cubicBezTo>
                <a:cubicBezTo>
                  <a:pt x="5" y="26"/>
                  <a:pt x="4" y="28"/>
                  <a:pt x="4" y="31"/>
                </a:cubicBezTo>
                <a:cubicBezTo>
                  <a:pt x="0" y="31"/>
                  <a:pt x="0" y="31"/>
                  <a:pt x="0" y="31"/>
                </a:cubicBezTo>
                <a:cubicBezTo>
                  <a:pt x="0" y="36"/>
                  <a:pt x="0" y="36"/>
                  <a:pt x="0" y="36"/>
                </a:cubicBezTo>
                <a:cubicBezTo>
                  <a:pt x="4" y="36"/>
                  <a:pt x="4" y="36"/>
                  <a:pt x="4" y="36"/>
                </a:cubicBezTo>
                <a:cubicBezTo>
                  <a:pt x="4" y="39"/>
                  <a:pt x="5" y="41"/>
                  <a:pt x="7" y="44"/>
                </a:cubicBezTo>
                <a:cubicBezTo>
                  <a:pt x="4" y="46"/>
                  <a:pt x="4" y="46"/>
                  <a:pt x="4" y="46"/>
                </a:cubicBezTo>
                <a:cubicBezTo>
                  <a:pt x="7" y="50"/>
                  <a:pt x="7" y="50"/>
                  <a:pt x="7" y="50"/>
                </a:cubicBezTo>
                <a:cubicBezTo>
                  <a:pt x="10" y="47"/>
                  <a:pt x="10" y="47"/>
                  <a:pt x="10" y="47"/>
                </a:cubicBezTo>
                <a:cubicBezTo>
                  <a:pt x="12" y="49"/>
                  <a:pt x="15" y="50"/>
                  <a:pt x="18" y="50"/>
                </a:cubicBezTo>
                <a:cubicBezTo>
                  <a:pt x="18" y="54"/>
                  <a:pt x="18" y="54"/>
                  <a:pt x="18" y="54"/>
                </a:cubicBezTo>
                <a:cubicBezTo>
                  <a:pt x="23" y="54"/>
                  <a:pt x="23" y="54"/>
                  <a:pt x="23" y="54"/>
                </a:cubicBezTo>
                <a:cubicBezTo>
                  <a:pt x="23" y="50"/>
                  <a:pt x="23" y="50"/>
                  <a:pt x="23" y="50"/>
                </a:cubicBezTo>
                <a:cubicBezTo>
                  <a:pt x="26" y="50"/>
                  <a:pt x="28" y="49"/>
                  <a:pt x="31" y="47"/>
                </a:cubicBezTo>
                <a:cubicBezTo>
                  <a:pt x="32" y="48"/>
                  <a:pt x="32" y="48"/>
                  <a:pt x="32" y="48"/>
                </a:cubicBezTo>
                <a:cubicBezTo>
                  <a:pt x="33" y="50"/>
                  <a:pt x="33" y="50"/>
                  <a:pt x="33" y="50"/>
                </a:cubicBezTo>
                <a:cubicBezTo>
                  <a:pt x="37" y="46"/>
                  <a:pt x="37" y="46"/>
                  <a:pt x="37" y="46"/>
                </a:cubicBezTo>
                <a:cubicBezTo>
                  <a:pt x="34" y="43"/>
                  <a:pt x="34" y="43"/>
                  <a:pt x="34" y="43"/>
                </a:cubicBezTo>
                <a:cubicBezTo>
                  <a:pt x="36" y="41"/>
                  <a:pt x="37" y="39"/>
                  <a:pt x="37" y="36"/>
                </a:cubicBezTo>
                <a:cubicBezTo>
                  <a:pt x="41" y="36"/>
                  <a:pt x="41" y="36"/>
                  <a:pt x="41" y="36"/>
                </a:cubicBezTo>
                <a:close/>
                <a:moveTo>
                  <a:pt x="32" y="38"/>
                </a:moveTo>
                <a:cubicBezTo>
                  <a:pt x="32" y="38"/>
                  <a:pt x="32" y="38"/>
                  <a:pt x="32" y="38"/>
                </a:cubicBezTo>
                <a:cubicBezTo>
                  <a:pt x="30" y="43"/>
                  <a:pt x="26" y="46"/>
                  <a:pt x="20" y="46"/>
                </a:cubicBezTo>
                <a:cubicBezTo>
                  <a:pt x="14" y="46"/>
                  <a:pt x="8" y="40"/>
                  <a:pt x="8" y="33"/>
                </a:cubicBezTo>
                <a:cubicBezTo>
                  <a:pt x="8" y="27"/>
                  <a:pt x="14" y="21"/>
                  <a:pt x="20" y="21"/>
                </a:cubicBezTo>
                <a:cubicBezTo>
                  <a:pt x="26" y="21"/>
                  <a:pt x="30" y="24"/>
                  <a:pt x="32" y="29"/>
                </a:cubicBezTo>
                <a:cubicBezTo>
                  <a:pt x="32" y="30"/>
                  <a:pt x="33" y="32"/>
                  <a:pt x="33" y="33"/>
                </a:cubicBezTo>
                <a:cubicBezTo>
                  <a:pt x="33" y="35"/>
                  <a:pt x="32" y="37"/>
                  <a:pt x="32" y="38"/>
                </a:cubicBezTo>
                <a:close/>
                <a:moveTo>
                  <a:pt x="58" y="35"/>
                </a:moveTo>
                <a:cubicBezTo>
                  <a:pt x="59" y="36"/>
                  <a:pt x="59" y="37"/>
                  <a:pt x="60" y="38"/>
                </a:cubicBezTo>
                <a:cubicBezTo>
                  <a:pt x="62" y="38"/>
                  <a:pt x="62" y="38"/>
                  <a:pt x="62" y="38"/>
                </a:cubicBezTo>
                <a:cubicBezTo>
                  <a:pt x="62" y="41"/>
                  <a:pt x="62" y="41"/>
                  <a:pt x="62" y="41"/>
                </a:cubicBezTo>
                <a:cubicBezTo>
                  <a:pt x="60" y="41"/>
                  <a:pt x="60" y="41"/>
                  <a:pt x="60" y="41"/>
                </a:cubicBezTo>
                <a:cubicBezTo>
                  <a:pt x="59" y="42"/>
                  <a:pt x="59" y="44"/>
                  <a:pt x="58" y="45"/>
                </a:cubicBezTo>
                <a:cubicBezTo>
                  <a:pt x="59" y="46"/>
                  <a:pt x="59" y="46"/>
                  <a:pt x="59" y="46"/>
                </a:cubicBezTo>
                <a:cubicBezTo>
                  <a:pt x="58" y="48"/>
                  <a:pt x="58" y="48"/>
                  <a:pt x="58" y="48"/>
                </a:cubicBezTo>
                <a:cubicBezTo>
                  <a:pt x="56" y="47"/>
                  <a:pt x="56" y="47"/>
                  <a:pt x="56" y="47"/>
                </a:cubicBezTo>
                <a:cubicBezTo>
                  <a:pt x="55" y="47"/>
                  <a:pt x="54" y="48"/>
                  <a:pt x="52" y="48"/>
                </a:cubicBezTo>
                <a:cubicBezTo>
                  <a:pt x="52" y="50"/>
                  <a:pt x="52" y="50"/>
                  <a:pt x="52" y="50"/>
                </a:cubicBezTo>
                <a:cubicBezTo>
                  <a:pt x="50" y="50"/>
                  <a:pt x="50" y="50"/>
                  <a:pt x="50" y="50"/>
                </a:cubicBezTo>
                <a:cubicBezTo>
                  <a:pt x="50" y="48"/>
                  <a:pt x="50" y="48"/>
                  <a:pt x="50" y="48"/>
                </a:cubicBezTo>
                <a:cubicBezTo>
                  <a:pt x="49" y="48"/>
                  <a:pt x="47" y="47"/>
                  <a:pt x="46" y="47"/>
                </a:cubicBezTo>
                <a:cubicBezTo>
                  <a:pt x="45" y="48"/>
                  <a:pt x="45" y="48"/>
                  <a:pt x="45" y="48"/>
                </a:cubicBezTo>
                <a:cubicBezTo>
                  <a:pt x="43" y="46"/>
                  <a:pt x="43" y="46"/>
                  <a:pt x="43" y="46"/>
                </a:cubicBezTo>
                <a:cubicBezTo>
                  <a:pt x="44" y="45"/>
                  <a:pt x="44" y="45"/>
                  <a:pt x="44" y="45"/>
                </a:cubicBezTo>
                <a:cubicBezTo>
                  <a:pt x="43" y="44"/>
                  <a:pt x="43" y="42"/>
                  <a:pt x="43" y="41"/>
                </a:cubicBezTo>
                <a:cubicBezTo>
                  <a:pt x="41" y="41"/>
                  <a:pt x="41" y="41"/>
                  <a:pt x="41" y="41"/>
                </a:cubicBezTo>
                <a:cubicBezTo>
                  <a:pt x="41" y="39"/>
                  <a:pt x="41" y="39"/>
                  <a:pt x="41" y="39"/>
                </a:cubicBezTo>
                <a:cubicBezTo>
                  <a:pt x="43" y="39"/>
                  <a:pt x="43" y="39"/>
                  <a:pt x="43" y="39"/>
                </a:cubicBezTo>
                <a:cubicBezTo>
                  <a:pt x="43" y="37"/>
                  <a:pt x="43" y="36"/>
                  <a:pt x="44" y="35"/>
                </a:cubicBezTo>
                <a:cubicBezTo>
                  <a:pt x="43" y="33"/>
                  <a:pt x="43" y="33"/>
                  <a:pt x="43" y="33"/>
                </a:cubicBezTo>
                <a:cubicBezTo>
                  <a:pt x="45" y="32"/>
                  <a:pt x="45" y="32"/>
                  <a:pt x="45" y="32"/>
                </a:cubicBezTo>
                <a:cubicBezTo>
                  <a:pt x="46" y="33"/>
                  <a:pt x="46" y="33"/>
                  <a:pt x="46" y="33"/>
                </a:cubicBezTo>
                <a:cubicBezTo>
                  <a:pt x="47" y="32"/>
                  <a:pt x="48" y="32"/>
                  <a:pt x="50" y="31"/>
                </a:cubicBezTo>
                <a:cubicBezTo>
                  <a:pt x="50" y="29"/>
                  <a:pt x="50" y="29"/>
                  <a:pt x="50" y="29"/>
                </a:cubicBezTo>
                <a:cubicBezTo>
                  <a:pt x="52" y="29"/>
                  <a:pt x="52" y="29"/>
                  <a:pt x="52" y="29"/>
                </a:cubicBezTo>
                <a:cubicBezTo>
                  <a:pt x="52" y="31"/>
                  <a:pt x="52" y="31"/>
                  <a:pt x="52" y="31"/>
                </a:cubicBezTo>
                <a:cubicBezTo>
                  <a:pt x="54" y="32"/>
                  <a:pt x="55" y="32"/>
                  <a:pt x="56" y="33"/>
                </a:cubicBezTo>
                <a:cubicBezTo>
                  <a:pt x="58" y="31"/>
                  <a:pt x="58" y="31"/>
                  <a:pt x="58" y="31"/>
                </a:cubicBezTo>
                <a:cubicBezTo>
                  <a:pt x="59" y="33"/>
                  <a:pt x="59" y="33"/>
                  <a:pt x="59" y="33"/>
                </a:cubicBezTo>
                <a:cubicBezTo>
                  <a:pt x="58" y="35"/>
                  <a:pt x="58" y="35"/>
                  <a:pt x="58" y="35"/>
                </a:cubicBezTo>
                <a:close/>
                <a:moveTo>
                  <a:pt x="51" y="46"/>
                </a:moveTo>
                <a:cubicBezTo>
                  <a:pt x="55" y="46"/>
                  <a:pt x="57" y="43"/>
                  <a:pt x="57" y="40"/>
                </a:cubicBezTo>
                <a:cubicBezTo>
                  <a:pt x="57" y="36"/>
                  <a:pt x="55" y="34"/>
                  <a:pt x="51" y="34"/>
                </a:cubicBezTo>
                <a:cubicBezTo>
                  <a:pt x="48" y="34"/>
                  <a:pt x="45" y="36"/>
                  <a:pt x="45" y="40"/>
                </a:cubicBezTo>
                <a:cubicBezTo>
                  <a:pt x="45" y="43"/>
                  <a:pt x="48" y="46"/>
                  <a:pt x="51" y="46"/>
                </a:cubicBezTo>
                <a:cubicBezTo>
                  <a:pt x="51" y="46"/>
                  <a:pt x="51" y="46"/>
                  <a:pt x="51" y="46"/>
                </a:cubicBezTo>
                <a:close/>
                <a:moveTo>
                  <a:pt x="59" y="12"/>
                </a:moveTo>
                <a:cubicBezTo>
                  <a:pt x="62" y="12"/>
                  <a:pt x="62" y="12"/>
                  <a:pt x="62" y="12"/>
                </a:cubicBezTo>
                <a:cubicBezTo>
                  <a:pt x="62" y="15"/>
                  <a:pt x="62" y="15"/>
                  <a:pt x="62" y="15"/>
                </a:cubicBezTo>
                <a:cubicBezTo>
                  <a:pt x="59" y="15"/>
                  <a:pt x="59" y="15"/>
                  <a:pt x="59" y="15"/>
                </a:cubicBezTo>
                <a:cubicBezTo>
                  <a:pt x="59" y="17"/>
                  <a:pt x="58" y="19"/>
                  <a:pt x="57" y="20"/>
                </a:cubicBezTo>
                <a:cubicBezTo>
                  <a:pt x="59" y="22"/>
                  <a:pt x="59" y="22"/>
                  <a:pt x="59" y="22"/>
                </a:cubicBezTo>
                <a:cubicBezTo>
                  <a:pt x="56" y="25"/>
                  <a:pt x="56" y="25"/>
                  <a:pt x="56" y="25"/>
                </a:cubicBezTo>
                <a:cubicBezTo>
                  <a:pt x="55" y="23"/>
                  <a:pt x="55" y="23"/>
                  <a:pt x="55" y="23"/>
                </a:cubicBezTo>
                <a:cubicBezTo>
                  <a:pt x="53" y="24"/>
                  <a:pt x="51" y="25"/>
                  <a:pt x="50" y="25"/>
                </a:cubicBezTo>
                <a:cubicBezTo>
                  <a:pt x="50" y="28"/>
                  <a:pt x="50" y="28"/>
                  <a:pt x="50" y="28"/>
                </a:cubicBezTo>
                <a:cubicBezTo>
                  <a:pt x="46" y="28"/>
                  <a:pt x="46" y="28"/>
                  <a:pt x="46" y="28"/>
                </a:cubicBezTo>
                <a:cubicBezTo>
                  <a:pt x="46" y="25"/>
                  <a:pt x="46" y="25"/>
                  <a:pt x="46" y="25"/>
                </a:cubicBezTo>
                <a:cubicBezTo>
                  <a:pt x="44" y="25"/>
                  <a:pt x="43" y="24"/>
                  <a:pt x="41" y="23"/>
                </a:cubicBezTo>
                <a:cubicBezTo>
                  <a:pt x="39" y="25"/>
                  <a:pt x="39" y="25"/>
                  <a:pt x="39" y="25"/>
                </a:cubicBezTo>
                <a:cubicBezTo>
                  <a:pt x="37" y="22"/>
                  <a:pt x="37" y="22"/>
                  <a:pt x="37" y="22"/>
                </a:cubicBezTo>
                <a:cubicBezTo>
                  <a:pt x="39" y="20"/>
                  <a:pt x="39" y="20"/>
                  <a:pt x="39" y="20"/>
                </a:cubicBezTo>
                <a:cubicBezTo>
                  <a:pt x="38" y="19"/>
                  <a:pt x="37" y="17"/>
                  <a:pt x="37" y="15"/>
                </a:cubicBezTo>
                <a:cubicBezTo>
                  <a:pt x="34" y="15"/>
                  <a:pt x="34" y="15"/>
                  <a:pt x="34" y="15"/>
                </a:cubicBezTo>
                <a:cubicBezTo>
                  <a:pt x="34" y="12"/>
                  <a:pt x="34" y="12"/>
                  <a:pt x="34" y="12"/>
                </a:cubicBezTo>
                <a:cubicBezTo>
                  <a:pt x="37" y="12"/>
                  <a:pt x="37" y="12"/>
                  <a:pt x="37" y="12"/>
                </a:cubicBezTo>
                <a:cubicBezTo>
                  <a:pt x="37" y="10"/>
                  <a:pt x="38" y="9"/>
                  <a:pt x="39" y="7"/>
                </a:cubicBezTo>
                <a:cubicBezTo>
                  <a:pt x="37" y="5"/>
                  <a:pt x="37" y="5"/>
                  <a:pt x="37" y="5"/>
                </a:cubicBezTo>
                <a:cubicBezTo>
                  <a:pt x="39" y="3"/>
                  <a:pt x="39" y="3"/>
                  <a:pt x="39" y="3"/>
                </a:cubicBezTo>
                <a:cubicBezTo>
                  <a:pt x="41" y="5"/>
                  <a:pt x="41" y="5"/>
                  <a:pt x="41" y="5"/>
                </a:cubicBezTo>
                <a:cubicBezTo>
                  <a:pt x="43" y="4"/>
                  <a:pt x="44" y="3"/>
                  <a:pt x="46" y="3"/>
                </a:cubicBezTo>
                <a:cubicBezTo>
                  <a:pt x="46" y="0"/>
                  <a:pt x="46" y="0"/>
                  <a:pt x="46" y="0"/>
                </a:cubicBezTo>
                <a:cubicBezTo>
                  <a:pt x="49" y="0"/>
                  <a:pt x="49" y="0"/>
                  <a:pt x="49" y="0"/>
                </a:cubicBezTo>
                <a:cubicBezTo>
                  <a:pt x="49" y="3"/>
                  <a:pt x="49" y="3"/>
                  <a:pt x="49" y="3"/>
                </a:cubicBezTo>
                <a:cubicBezTo>
                  <a:pt x="51" y="3"/>
                  <a:pt x="53" y="4"/>
                  <a:pt x="54" y="5"/>
                </a:cubicBezTo>
                <a:cubicBezTo>
                  <a:pt x="56" y="3"/>
                  <a:pt x="56" y="3"/>
                  <a:pt x="56" y="3"/>
                </a:cubicBezTo>
                <a:cubicBezTo>
                  <a:pt x="59" y="5"/>
                  <a:pt x="59" y="5"/>
                  <a:pt x="59" y="5"/>
                </a:cubicBezTo>
                <a:cubicBezTo>
                  <a:pt x="57" y="7"/>
                  <a:pt x="57" y="7"/>
                  <a:pt x="57" y="7"/>
                </a:cubicBezTo>
                <a:cubicBezTo>
                  <a:pt x="58" y="8"/>
                  <a:pt x="59" y="10"/>
                  <a:pt x="59" y="12"/>
                </a:cubicBezTo>
                <a:close/>
                <a:moveTo>
                  <a:pt x="48" y="22"/>
                </a:moveTo>
                <a:cubicBezTo>
                  <a:pt x="48" y="22"/>
                  <a:pt x="48" y="22"/>
                  <a:pt x="48" y="22"/>
                </a:cubicBezTo>
                <a:cubicBezTo>
                  <a:pt x="43" y="22"/>
                  <a:pt x="40" y="18"/>
                  <a:pt x="40" y="14"/>
                </a:cubicBezTo>
                <a:cubicBezTo>
                  <a:pt x="40" y="9"/>
                  <a:pt x="43" y="6"/>
                  <a:pt x="48" y="6"/>
                </a:cubicBezTo>
                <a:cubicBezTo>
                  <a:pt x="52" y="6"/>
                  <a:pt x="56" y="9"/>
                  <a:pt x="56" y="14"/>
                </a:cubicBezTo>
                <a:cubicBezTo>
                  <a:pt x="56" y="18"/>
                  <a:pt x="52" y="22"/>
                  <a:pt x="48" y="22"/>
                </a:cubicBezTo>
                <a:close/>
              </a:path>
            </a:pathLst>
          </a:custGeom>
          <a:solidFill>
            <a:srgbClr val="568D11"/>
          </a:solidFill>
          <a:ln>
            <a:noFill/>
          </a:ln>
          <a:extLst/>
        </p:spPr>
        <p:txBody>
          <a:bodyPr vert="horz" wrap="square" lIns="81887" tIns="40943" rIns="81887" bIns="40943" numCol="1" anchor="t" anchorCtr="0" compatLnSpc="1">
            <a:prstTxWarp prst="textNoShape">
              <a:avLst/>
            </a:prstTxWarp>
          </a:bodyPr>
          <a:lstStyle/>
          <a:p>
            <a:endParaRPr lang="zh-CN" altLang="en-US"/>
          </a:p>
        </p:txBody>
      </p:sp>
      <p:sp>
        <p:nvSpPr>
          <p:cNvPr id="2" name="TextBox 1"/>
          <p:cNvSpPr txBox="1"/>
          <p:nvPr/>
        </p:nvSpPr>
        <p:spPr>
          <a:xfrm>
            <a:off x="771372" y="350437"/>
            <a:ext cx="2912784" cy="646331"/>
          </a:xfrm>
          <a:prstGeom prst="rect">
            <a:avLst/>
          </a:prstGeom>
          <a:noFill/>
        </p:spPr>
        <p:txBody>
          <a:bodyPr wrap="square" rtlCol="0">
            <a:spAutoFit/>
          </a:bodyPr>
          <a:lstStyle/>
          <a:p>
            <a:r>
              <a:rPr lang="zh-CN" altLang="en-US" sz="3600" dirty="0" smtClean="0">
                <a:latin typeface="+mj-ea"/>
                <a:ea typeface="+mj-ea"/>
              </a:rPr>
              <a:t>结论</a:t>
            </a:r>
            <a:endParaRPr lang="zh-CN" altLang="en-US" sz="3600" dirty="0">
              <a:latin typeface="+mj-ea"/>
              <a:ea typeface="+mj-ea"/>
            </a:endParaRPr>
          </a:p>
        </p:txBody>
      </p:sp>
      <p:sp>
        <p:nvSpPr>
          <p:cNvPr id="3" name="TextBox 2"/>
          <p:cNvSpPr txBox="1"/>
          <p:nvPr/>
        </p:nvSpPr>
        <p:spPr>
          <a:xfrm>
            <a:off x="2685143" y="1845425"/>
            <a:ext cx="6894286" cy="875881"/>
          </a:xfrm>
          <a:prstGeom prst="rect">
            <a:avLst/>
          </a:prstGeom>
          <a:noFill/>
        </p:spPr>
        <p:txBody>
          <a:bodyPr wrap="square" rtlCol="0">
            <a:spAutoFit/>
          </a:bodyPr>
          <a:lstStyle/>
          <a:p>
            <a:pPr>
              <a:lnSpc>
                <a:spcPct val="150000"/>
              </a:lnSpc>
            </a:pPr>
            <a:r>
              <a:rPr lang="zh-CN" altLang="en-US" dirty="0" smtClean="0"/>
              <a:t>现阶段进行跨区域经营的银行大多是规模较大、资产水平高、资产质量好、市场势力强的“好银行。”</a:t>
            </a:r>
            <a:endParaRPr lang="zh-CN" altLang="en-US" dirty="0"/>
          </a:p>
        </p:txBody>
      </p:sp>
      <p:sp>
        <p:nvSpPr>
          <p:cNvPr id="4" name="TextBox 3"/>
          <p:cNvSpPr txBox="1"/>
          <p:nvPr/>
        </p:nvSpPr>
        <p:spPr>
          <a:xfrm>
            <a:off x="2685143" y="2937682"/>
            <a:ext cx="7590971" cy="1291379"/>
          </a:xfrm>
          <a:prstGeom prst="rect">
            <a:avLst/>
          </a:prstGeom>
          <a:noFill/>
        </p:spPr>
        <p:txBody>
          <a:bodyPr wrap="square" rtlCol="0">
            <a:spAutoFit/>
          </a:bodyPr>
          <a:lstStyle/>
          <a:p>
            <a:pPr>
              <a:lnSpc>
                <a:spcPct val="150000"/>
              </a:lnSpc>
            </a:pPr>
            <a:r>
              <a:rPr lang="zh-CN" altLang="en-US" dirty="0" smtClean="0"/>
              <a:t>通过比较跨区域经营银行和本区域经营银行发现，跨区域经营战略能起到分散风险的作用，但尚无证据表明跨区域经营可以提高城商行的贷款增长率，跨区域经营能否实现银行规模的快速扩张，有待进一步研究。</a:t>
            </a:r>
            <a:endParaRPr lang="zh-CN" altLang="en-US" dirty="0"/>
          </a:p>
        </p:txBody>
      </p:sp>
      <p:sp>
        <p:nvSpPr>
          <p:cNvPr id="5" name="TextBox 4"/>
          <p:cNvSpPr txBox="1"/>
          <p:nvPr/>
        </p:nvSpPr>
        <p:spPr>
          <a:xfrm>
            <a:off x="2685143" y="4463335"/>
            <a:ext cx="8069943" cy="646331"/>
          </a:xfrm>
          <a:prstGeom prst="rect">
            <a:avLst/>
          </a:prstGeom>
          <a:noFill/>
        </p:spPr>
        <p:txBody>
          <a:bodyPr wrap="square" rtlCol="0">
            <a:spAutoFit/>
          </a:bodyPr>
          <a:lstStyle/>
          <a:p>
            <a:r>
              <a:rPr lang="zh-CN" altLang="en-US" dirty="0" smtClean="0"/>
              <a:t>跨区域经营程度较高的银行，其信贷扩张的速度显著提高，风险水平也明显下降。</a:t>
            </a:r>
            <a:endParaRPr lang="zh-CN" altLang="en-US" dirty="0"/>
          </a:p>
        </p:txBody>
      </p:sp>
    </p:spTree>
    <p:extLst>
      <p:ext uri="{BB962C8B-B14F-4D97-AF65-F5344CB8AC3E}">
        <p14:creationId xmlns:p14="http://schemas.microsoft.com/office/powerpoint/2010/main" val="2420738127"/>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4319740" y="2272070"/>
            <a:ext cx="3552519" cy="1436347"/>
          </a:xfrm>
          <a:prstGeom prst="rect">
            <a:avLst/>
          </a:prstGeom>
        </p:spPr>
        <p:txBody>
          <a:bodyPr wrap="square" lIns="91432" tIns="45716" rIns="91432" bIns="45716">
            <a:spAutoFit/>
          </a:bodyPr>
          <a:lstStyle/>
          <a:p>
            <a:pPr>
              <a:lnSpc>
                <a:spcPct val="150000"/>
              </a:lnSpc>
            </a:pPr>
            <a:r>
              <a:rPr lang="zh-CN" altLang="en-US" sz="6600" b="1" dirty="0" smtClean="0">
                <a:solidFill>
                  <a:srgbClr val="568D11"/>
                </a:solidFill>
                <a:latin typeface="微软雅黑" panose="020B0503020204020204" pitchFamily="34" charset="-122"/>
                <a:ea typeface="微软雅黑" panose="020B0503020204020204" pitchFamily="34" charset="-122"/>
              </a:rPr>
              <a:t>谢谢观看</a:t>
            </a:r>
            <a:endParaRPr lang="zh-CN" altLang="en-US" sz="6600" b="1" dirty="0">
              <a:solidFill>
                <a:srgbClr val="568D11"/>
              </a:solidFill>
              <a:latin typeface="微软雅黑" panose="020B0503020204020204" pitchFamily="34" charset="-122"/>
              <a:ea typeface="微软雅黑" panose="020B0503020204020204" pitchFamily="34" charset="-122"/>
            </a:endParaRPr>
          </a:p>
        </p:txBody>
      </p:sp>
      <p:sp>
        <p:nvSpPr>
          <p:cNvPr id="5" name="矩形 4"/>
          <p:cNvSpPr/>
          <p:nvPr/>
        </p:nvSpPr>
        <p:spPr>
          <a:xfrm>
            <a:off x="1" y="1"/>
            <a:ext cx="12192000" cy="1124744"/>
          </a:xfrm>
          <a:prstGeom prst="rect">
            <a:avLst/>
          </a:prstGeom>
          <a:solidFill>
            <a:srgbClr val="568D1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zh-CN" altLang="en-US"/>
          </a:p>
        </p:txBody>
      </p:sp>
      <p:sp>
        <p:nvSpPr>
          <p:cNvPr id="16" name="矩形 15"/>
          <p:cNvSpPr/>
          <p:nvPr/>
        </p:nvSpPr>
        <p:spPr>
          <a:xfrm>
            <a:off x="1" y="5733256"/>
            <a:ext cx="12192000" cy="1124744"/>
          </a:xfrm>
          <a:prstGeom prst="rect">
            <a:avLst/>
          </a:prstGeom>
          <a:solidFill>
            <a:srgbClr val="568D1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zh-CN" altLang="en-US"/>
          </a:p>
        </p:txBody>
      </p:sp>
    </p:spTree>
    <p:extLst>
      <p:ext uri="{BB962C8B-B14F-4D97-AF65-F5344CB8AC3E}">
        <p14:creationId xmlns:p14="http://schemas.microsoft.com/office/powerpoint/2010/main" val="779734541"/>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838200" y="365125"/>
            <a:ext cx="10149114" cy="1325563"/>
          </a:xfrm>
        </p:spPr>
        <p:txBody>
          <a:bodyPr/>
          <a:lstStyle/>
          <a:p>
            <a:r>
              <a:rPr lang="zh-CN" altLang="en-US" sz="3600" dirty="0" smtClean="0"/>
              <a:t>引言</a:t>
            </a:r>
            <a:endParaRPr lang="zh-CN" altLang="en-US" sz="3600" dirty="0"/>
          </a:p>
        </p:txBody>
      </p:sp>
      <p:sp>
        <p:nvSpPr>
          <p:cNvPr id="5" name="内容占位符 4"/>
          <p:cNvSpPr>
            <a:spLocks noGrp="1"/>
          </p:cNvSpPr>
          <p:nvPr>
            <p:ph idx="1"/>
          </p:nvPr>
        </p:nvSpPr>
        <p:spPr/>
        <p:txBody>
          <a:bodyPr/>
          <a:lstStyle/>
          <a:p>
            <a:pPr marL="0" indent="457200">
              <a:lnSpc>
                <a:spcPts val="2300"/>
              </a:lnSpc>
              <a:buNone/>
            </a:pPr>
            <a:r>
              <a:rPr lang="en-US" altLang="zh-CN" sz="1800" dirty="0">
                <a:latin typeface="宋体" panose="02010600030101010101" pitchFamily="2" charset="-122"/>
                <a:ea typeface="宋体" panose="02010600030101010101" pitchFamily="2" charset="-122"/>
              </a:rPr>
              <a:t>2006</a:t>
            </a:r>
            <a:r>
              <a:rPr lang="zh-CN" altLang="en-US" sz="1800" dirty="0">
                <a:latin typeface="宋体" panose="02010600030101010101" pitchFamily="2" charset="-122"/>
                <a:ea typeface="宋体" panose="02010600030101010101" pitchFamily="2" charset="-122"/>
              </a:rPr>
              <a:t>年</a:t>
            </a:r>
            <a:r>
              <a:rPr lang="en-US" altLang="zh-CN" sz="1800" dirty="0">
                <a:latin typeface="宋体" panose="02010600030101010101" pitchFamily="2" charset="-122"/>
                <a:ea typeface="宋体" panose="02010600030101010101" pitchFamily="2" charset="-122"/>
              </a:rPr>
              <a:t>4</a:t>
            </a:r>
            <a:r>
              <a:rPr lang="zh-CN" altLang="en-US" sz="1800" dirty="0">
                <a:latin typeface="宋体" panose="02010600030101010101" pitchFamily="2" charset="-122"/>
                <a:ea typeface="宋体" panose="02010600030101010101" pitchFamily="2" charset="-122"/>
              </a:rPr>
              <a:t>月上海银行在宁波的分行正式挂牌成立，这标志着中国城商行开始了真正意义上的跨区域发展。</a:t>
            </a:r>
            <a:r>
              <a:rPr lang="en-US" altLang="zh-CN" sz="1800" dirty="0">
                <a:latin typeface="宋体" panose="02010600030101010101" pitchFamily="2" charset="-122"/>
                <a:ea typeface="宋体" panose="02010600030101010101" pitchFamily="2" charset="-122"/>
              </a:rPr>
              <a:t>2006</a:t>
            </a:r>
            <a:r>
              <a:rPr lang="zh-CN" altLang="en-US" sz="1800" dirty="0">
                <a:latin typeface="宋体" panose="02010600030101010101" pitchFamily="2" charset="-122"/>
                <a:ea typeface="宋体" panose="02010600030101010101" pitchFamily="2" charset="-122"/>
              </a:rPr>
              <a:t>年年底北京银行在天津建立了第一家异地分支机构，自此我国城市商业银行便开始了大规模的跨区域扩张。</a:t>
            </a:r>
          </a:p>
          <a:p>
            <a:pPr marL="0" indent="457200">
              <a:lnSpc>
                <a:spcPts val="2300"/>
              </a:lnSpc>
              <a:buNone/>
            </a:pPr>
            <a:r>
              <a:rPr lang="en-US" altLang="zh-CN" sz="1800" dirty="0" smtClean="0">
                <a:latin typeface="宋体" panose="02010600030101010101" pitchFamily="2" charset="-122"/>
                <a:ea typeface="宋体" panose="02010600030101010101" pitchFamily="2" charset="-122"/>
              </a:rPr>
              <a:t>2009</a:t>
            </a:r>
            <a:r>
              <a:rPr lang="zh-CN" altLang="en-US" sz="1800" dirty="0" smtClean="0">
                <a:latin typeface="宋体" panose="02010600030101010101" pitchFamily="2" charset="-122"/>
                <a:ea typeface="宋体" panose="02010600030101010101" pitchFamily="2" charset="-122"/>
              </a:rPr>
              <a:t>年</a:t>
            </a:r>
            <a:r>
              <a:rPr lang="en-US" altLang="zh-CN" sz="1800" dirty="0" smtClean="0">
                <a:latin typeface="宋体" panose="02010600030101010101" pitchFamily="2" charset="-122"/>
                <a:ea typeface="宋体" panose="02010600030101010101" pitchFamily="2" charset="-122"/>
              </a:rPr>
              <a:t>4</a:t>
            </a:r>
            <a:r>
              <a:rPr lang="zh-CN" altLang="en-US" sz="1800" dirty="0" smtClean="0">
                <a:latin typeface="宋体" panose="02010600030101010101" pitchFamily="2" charset="-122"/>
                <a:ea typeface="宋体" panose="02010600030101010101" pitchFamily="2" charset="-122"/>
              </a:rPr>
              <a:t>月银监会出台</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关于中小商业银行分支机构市场准入政策的调整意见（试行）</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放松了对城市商业银行异地新设分支机构的限制，其中对城市商业银行的运营资金、分支行数目的限制条款大幅度缩减。</a:t>
            </a:r>
            <a:endParaRPr lang="en-US" altLang="zh-CN" sz="1800" dirty="0" smtClean="0">
              <a:latin typeface="宋体" panose="02010600030101010101" pitchFamily="2" charset="-122"/>
              <a:ea typeface="宋体" panose="02010600030101010101" pitchFamily="2" charset="-122"/>
            </a:endParaRPr>
          </a:p>
          <a:p>
            <a:pPr marL="0" indent="457200">
              <a:lnSpc>
                <a:spcPts val="2300"/>
              </a:lnSpc>
              <a:buNone/>
            </a:pPr>
            <a:r>
              <a:rPr lang="zh-CN" altLang="en-US" sz="1800" dirty="0" smtClean="0">
                <a:latin typeface="宋体" panose="02010600030101010101" pitchFamily="2" charset="-122"/>
                <a:ea typeface="宋体" panose="02010600030101010101" pitchFamily="2" charset="-122"/>
              </a:rPr>
              <a:t>围绕城商行跨区域经营产生的问题：</a:t>
            </a:r>
            <a:endParaRPr lang="en-US" altLang="zh-CN" sz="1800" dirty="0" smtClean="0">
              <a:latin typeface="宋体" panose="02010600030101010101" pitchFamily="2" charset="-122"/>
              <a:ea typeface="宋体" panose="02010600030101010101" pitchFamily="2" charset="-122"/>
            </a:endParaRPr>
          </a:p>
          <a:p>
            <a:pPr lvl="1">
              <a:lnSpc>
                <a:spcPts val="2300"/>
              </a:lnSpc>
            </a:pPr>
            <a:r>
              <a:rPr lang="zh-CN" altLang="en-US" sz="1800" dirty="0">
                <a:latin typeface="宋体" panose="02010600030101010101" pitchFamily="2" charset="-122"/>
                <a:ea typeface="宋体" panose="02010600030101010101" pitchFamily="2" charset="-122"/>
              </a:rPr>
              <a:t>什么样的</a:t>
            </a:r>
            <a:r>
              <a:rPr lang="zh-CN" altLang="en-US" sz="1800" dirty="0" smtClean="0">
                <a:latin typeface="宋体" panose="02010600030101010101" pitchFamily="2" charset="-122"/>
                <a:ea typeface="宋体" panose="02010600030101010101" pitchFamily="2" charset="-122"/>
              </a:rPr>
              <a:t>银行适合跨区域经营？</a:t>
            </a:r>
            <a:endParaRPr lang="en-US" altLang="zh-CN" sz="1800" dirty="0" smtClean="0">
              <a:latin typeface="宋体" panose="02010600030101010101" pitchFamily="2" charset="-122"/>
              <a:ea typeface="宋体" panose="02010600030101010101" pitchFamily="2" charset="-122"/>
            </a:endParaRPr>
          </a:p>
          <a:p>
            <a:pPr lvl="1">
              <a:lnSpc>
                <a:spcPts val="2300"/>
              </a:lnSpc>
            </a:pPr>
            <a:r>
              <a:rPr lang="zh-CN" altLang="en-US" sz="1800" dirty="0" smtClean="0">
                <a:latin typeface="宋体" panose="02010600030101010101" pitchFamily="2" charset="-122"/>
                <a:ea typeface="宋体" panose="02010600030101010101" pitchFamily="2" charset="-122"/>
              </a:rPr>
              <a:t>影响跨区域经营的因素？</a:t>
            </a:r>
            <a:endParaRPr lang="en-US" altLang="zh-CN" sz="1800" dirty="0" smtClean="0">
              <a:latin typeface="宋体" panose="02010600030101010101" pitchFamily="2" charset="-122"/>
              <a:ea typeface="宋体" panose="02010600030101010101" pitchFamily="2" charset="-122"/>
            </a:endParaRPr>
          </a:p>
          <a:p>
            <a:pPr lvl="1">
              <a:lnSpc>
                <a:spcPts val="2300"/>
              </a:lnSpc>
            </a:pPr>
            <a:r>
              <a:rPr lang="zh-CN" altLang="en-US" sz="1800" dirty="0">
                <a:latin typeface="宋体" panose="02010600030101010101" pitchFamily="2" charset="-122"/>
                <a:ea typeface="宋体" panose="02010600030101010101" pitchFamily="2" charset="-122"/>
              </a:rPr>
              <a:t>跨区域</a:t>
            </a:r>
            <a:r>
              <a:rPr lang="zh-CN" altLang="en-US" sz="1800" dirty="0" smtClean="0">
                <a:latin typeface="宋体" panose="02010600030101010101" pitchFamily="2" charset="-122"/>
                <a:ea typeface="宋体" panose="02010600030101010101" pitchFamily="2" charset="-122"/>
              </a:rPr>
              <a:t>经营的目的？</a:t>
            </a:r>
            <a:endParaRPr lang="en-US" altLang="zh-CN" sz="1800" dirty="0" smtClean="0">
              <a:latin typeface="宋体" panose="02010600030101010101" pitchFamily="2" charset="-122"/>
              <a:ea typeface="宋体" panose="02010600030101010101" pitchFamily="2" charset="-122"/>
            </a:endParaRPr>
          </a:p>
          <a:p>
            <a:pPr lvl="1">
              <a:lnSpc>
                <a:spcPts val="2300"/>
              </a:lnSpc>
            </a:pPr>
            <a:r>
              <a:rPr lang="zh-CN" altLang="en-US" sz="1800" dirty="0">
                <a:latin typeface="宋体" panose="02010600030101010101" pitchFamily="2" charset="-122"/>
                <a:ea typeface="宋体" panose="02010600030101010101" pitchFamily="2" charset="-122"/>
              </a:rPr>
              <a:t>跨</a:t>
            </a:r>
            <a:r>
              <a:rPr lang="zh-CN" altLang="en-US" sz="1800" dirty="0" smtClean="0">
                <a:latin typeface="宋体" panose="02010600030101010101" pitchFamily="2" charset="-122"/>
                <a:ea typeface="宋体" panose="02010600030101010101" pitchFamily="2" charset="-122"/>
              </a:rPr>
              <a:t>区域经营对银行的绩效及风险的影响？</a:t>
            </a:r>
            <a:endParaRPr lang="en-US" altLang="zh-CN" sz="1800" dirty="0" smtClean="0">
              <a:latin typeface="宋体" panose="02010600030101010101" pitchFamily="2" charset="-122"/>
              <a:ea typeface="宋体" panose="02010600030101010101" pitchFamily="2" charset="-122"/>
            </a:endParaRPr>
          </a:p>
        </p:txBody>
      </p:sp>
      <p:cxnSp>
        <p:nvCxnSpPr>
          <p:cNvPr id="7" name="直接连接符 6"/>
          <p:cNvCxnSpPr>
            <a:endCxn id="4" idx="3"/>
          </p:cNvCxnSpPr>
          <p:nvPr/>
        </p:nvCxnSpPr>
        <p:spPr>
          <a:xfrm flipV="1">
            <a:off x="957943" y="1027907"/>
            <a:ext cx="10029371" cy="2608"/>
          </a:xfrm>
          <a:prstGeom prst="line">
            <a:avLst/>
          </a:prstGeom>
          <a:ln>
            <a:solidFill>
              <a:srgbClr val="568D1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5658513"/>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3891795" y="982007"/>
            <a:ext cx="5260199" cy="2386139"/>
          </a:xfrm>
          <a:prstGeom prst="rect">
            <a:avLst/>
          </a:prstGeom>
          <a:solidFill>
            <a:srgbClr val="E8E8E6"/>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75520" tIns="37760" rIns="75520" bIns="37760" rtlCol="0" anchor="ctr"/>
          <a:lstStyle/>
          <a:p>
            <a:pPr algn="ctr"/>
            <a:endParaRPr lang="zh-CN" altLang="en-US"/>
          </a:p>
        </p:txBody>
      </p:sp>
      <p:sp>
        <p:nvSpPr>
          <p:cNvPr id="27" name="矩形 26"/>
          <p:cNvSpPr/>
          <p:nvPr/>
        </p:nvSpPr>
        <p:spPr>
          <a:xfrm>
            <a:off x="4690263" y="775726"/>
            <a:ext cx="3875245" cy="382107"/>
          </a:xfrm>
          <a:prstGeom prst="rect">
            <a:avLst/>
          </a:prstGeom>
          <a:solidFill>
            <a:srgbClr val="568D11"/>
          </a:solidFill>
          <a:ln>
            <a:noFill/>
          </a:ln>
        </p:spPr>
        <p:style>
          <a:lnRef idx="2">
            <a:schemeClr val="accent1">
              <a:shade val="50000"/>
            </a:schemeClr>
          </a:lnRef>
          <a:fillRef idx="1">
            <a:schemeClr val="accent1"/>
          </a:fillRef>
          <a:effectRef idx="0">
            <a:schemeClr val="accent1"/>
          </a:effectRef>
          <a:fontRef idx="minor">
            <a:schemeClr val="lt1"/>
          </a:fontRef>
        </p:style>
        <p:txBody>
          <a:bodyPr lIns="75520" tIns="37760" rIns="75520" bIns="37760" rtlCol="0" anchor="ctr"/>
          <a:lstStyle/>
          <a:p>
            <a:pPr algn="ctr"/>
            <a:r>
              <a:rPr lang="zh-CN" altLang="en-US" dirty="0">
                <a:latin typeface="微软雅黑" pitchFamily="34" charset="-122"/>
                <a:ea typeface="微软雅黑" pitchFamily="34" charset="-122"/>
              </a:rPr>
              <a:t>分散</a:t>
            </a:r>
            <a:r>
              <a:rPr lang="zh-CN" altLang="en-US" dirty="0" smtClean="0">
                <a:latin typeface="微软雅黑" pitchFamily="34" charset="-122"/>
                <a:ea typeface="微软雅黑" pitchFamily="34" charset="-122"/>
              </a:rPr>
              <a:t>风险，提高价值</a:t>
            </a:r>
            <a:endParaRPr lang="zh-CN" altLang="en-US" dirty="0">
              <a:latin typeface="微软雅黑" pitchFamily="34" charset="-122"/>
              <a:ea typeface="微软雅黑" pitchFamily="34" charset="-122"/>
            </a:endParaRPr>
          </a:p>
        </p:txBody>
      </p:sp>
      <p:sp>
        <p:nvSpPr>
          <p:cNvPr id="28" name="六边形 27"/>
          <p:cNvSpPr/>
          <p:nvPr/>
        </p:nvSpPr>
        <p:spPr>
          <a:xfrm>
            <a:off x="1836280" y="2804259"/>
            <a:ext cx="1312385" cy="1127775"/>
          </a:xfrm>
          <a:prstGeom prst="hexagon">
            <a:avLst/>
          </a:prstGeom>
          <a:solidFill>
            <a:srgbClr val="568D11"/>
          </a:solidFill>
          <a:ln>
            <a:noFill/>
          </a:ln>
        </p:spPr>
        <p:style>
          <a:lnRef idx="2">
            <a:schemeClr val="accent1">
              <a:shade val="50000"/>
            </a:schemeClr>
          </a:lnRef>
          <a:fillRef idx="1">
            <a:schemeClr val="accent1"/>
          </a:fillRef>
          <a:effectRef idx="0">
            <a:schemeClr val="accent1"/>
          </a:effectRef>
          <a:fontRef idx="minor">
            <a:schemeClr val="lt1"/>
          </a:fontRef>
        </p:style>
        <p:txBody>
          <a:bodyPr lIns="75520" tIns="37760" rIns="75520" bIns="37760" rtlCol="0" anchor="ctr"/>
          <a:lstStyle/>
          <a:p>
            <a:pPr algn="ctr"/>
            <a:r>
              <a:rPr lang="zh-CN" altLang="en-US" sz="2600" dirty="0" smtClean="0">
                <a:latin typeface="微软雅黑" pitchFamily="34" charset="-122"/>
                <a:ea typeface="微软雅黑" pitchFamily="34" charset="-122"/>
              </a:rPr>
              <a:t>收益</a:t>
            </a:r>
            <a:endParaRPr lang="zh-CN" altLang="en-US" sz="2600" dirty="0">
              <a:latin typeface="微软雅黑" pitchFamily="34" charset="-122"/>
              <a:ea typeface="微软雅黑" pitchFamily="34" charset="-122"/>
            </a:endParaRPr>
          </a:p>
        </p:txBody>
      </p:sp>
      <p:cxnSp>
        <p:nvCxnSpPr>
          <p:cNvPr id="29" name="直接箭头连接符 28"/>
          <p:cNvCxnSpPr>
            <a:stCxn id="28" idx="5"/>
          </p:cNvCxnSpPr>
          <p:nvPr/>
        </p:nvCxnSpPr>
        <p:spPr>
          <a:xfrm flipV="1">
            <a:off x="2865824" y="2032623"/>
            <a:ext cx="1025971" cy="771636"/>
          </a:xfrm>
          <a:prstGeom prst="straightConnector1">
            <a:avLst/>
          </a:prstGeom>
          <a:ln>
            <a:solidFill>
              <a:srgbClr val="414455"/>
            </a:solidFill>
            <a:tailEnd type="arrow"/>
          </a:ln>
        </p:spPr>
        <p:style>
          <a:lnRef idx="1">
            <a:schemeClr val="accent1"/>
          </a:lnRef>
          <a:fillRef idx="0">
            <a:schemeClr val="accent1"/>
          </a:fillRef>
          <a:effectRef idx="0">
            <a:schemeClr val="accent1"/>
          </a:effectRef>
          <a:fontRef idx="minor">
            <a:schemeClr val="tx1"/>
          </a:fontRef>
        </p:style>
      </p:cxnSp>
      <p:cxnSp>
        <p:nvCxnSpPr>
          <p:cNvPr id="31" name="直接箭头连接符 30"/>
          <p:cNvCxnSpPr>
            <a:stCxn id="28" idx="1"/>
          </p:cNvCxnSpPr>
          <p:nvPr/>
        </p:nvCxnSpPr>
        <p:spPr>
          <a:xfrm>
            <a:off x="2865824" y="3932034"/>
            <a:ext cx="1025971" cy="771636"/>
          </a:xfrm>
          <a:prstGeom prst="straightConnector1">
            <a:avLst/>
          </a:prstGeom>
          <a:ln>
            <a:solidFill>
              <a:srgbClr val="414455"/>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020978" y="1131297"/>
            <a:ext cx="5001832" cy="2236849"/>
          </a:xfrm>
          <a:prstGeom prst="rect">
            <a:avLst/>
          </a:prstGeom>
          <a:noFill/>
        </p:spPr>
        <p:txBody>
          <a:bodyPr wrap="square" lIns="75520" tIns="37760" rIns="75520" bIns="37760" rtlCol="0">
            <a:spAutoFit/>
          </a:bodyPr>
          <a:lstStyle/>
          <a:p>
            <a:pPr>
              <a:lnSpc>
                <a:spcPct val="130000"/>
              </a:lnSpc>
            </a:pPr>
            <a:r>
              <a:rPr lang="en-US" altLang="zh-CN" dirty="0" err="1" smtClean="0">
                <a:solidFill>
                  <a:sysClr val="windowText" lastClr="000000"/>
                </a:solidFill>
                <a:latin typeface="+mn-ea"/>
              </a:rPr>
              <a:t>Lowellen</a:t>
            </a:r>
            <a:r>
              <a:rPr lang="zh-CN" altLang="en-US" dirty="0" smtClean="0">
                <a:solidFill>
                  <a:sysClr val="windowText" lastClr="000000"/>
                </a:solidFill>
                <a:latin typeface="+mn-ea"/>
              </a:rPr>
              <a:t>（</a:t>
            </a:r>
            <a:r>
              <a:rPr lang="en-US" altLang="zh-CN" dirty="0" smtClean="0">
                <a:solidFill>
                  <a:sysClr val="windowText" lastClr="000000"/>
                </a:solidFill>
                <a:latin typeface="+mn-ea"/>
              </a:rPr>
              <a:t>1971</a:t>
            </a:r>
            <a:r>
              <a:rPr lang="zh-CN" altLang="en-US" dirty="0" smtClean="0">
                <a:solidFill>
                  <a:sysClr val="windowText" lastClr="000000"/>
                </a:solidFill>
                <a:latin typeface="+mn-ea"/>
              </a:rPr>
              <a:t>）、</a:t>
            </a:r>
            <a:r>
              <a:rPr lang="en-US" altLang="zh-CN" dirty="0" smtClean="0">
                <a:solidFill>
                  <a:sysClr val="windowText" lastClr="000000"/>
                </a:solidFill>
                <a:latin typeface="+mn-ea"/>
              </a:rPr>
              <a:t>Boot and </a:t>
            </a:r>
            <a:r>
              <a:rPr lang="en-US" altLang="zh-CN" dirty="0" err="1" smtClean="0">
                <a:solidFill>
                  <a:sysClr val="windowText" lastClr="000000"/>
                </a:solidFill>
                <a:latin typeface="+mn-ea"/>
              </a:rPr>
              <a:t>Schmeits</a:t>
            </a:r>
            <a:r>
              <a:rPr lang="zh-CN" altLang="en-US" dirty="0" smtClean="0">
                <a:solidFill>
                  <a:sysClr val="windowText" lastClr="000000"/>
                </a:solidFill>
                <a:latin typeface="+mn-ea"/>
              </a:rPr>
              <a:t>（</a:t>
            </a:r>
            <a:r>
              <a:rPr lang="en-US" altLang="zh-CN" dirty="0" smtClean="0">
                <a:solidFill>
                  <a:sysClr val="windowText" lastClr="000000"/>
                </a:solidFill>
                <a:latin typeface="+mn-ea"/>
              </a:rPr>
              <a:t>2000</a:t>
            </a:r>
            <a:r>
              <a:rPr lang="zh-CN" altLang="en-US" dirty="0" smtClean="0">
                <a:solidFill>
                  <a:sysClr val="windowText" lastClr="000000"/>
                </a:solidFill>
                <a:latin typeface="+mn-ea"/>
              </a:rPr>
              <a:t>）商业银行跨区域经营可实现“共同保险”效应，减少收益波动从而降低风险。</a:t>
            </a:r>
            <a:endParaRPr lang="en-US" altLang="zh-CN" dirty="0" smtClean="0">
              <a:solidFill>
                <a:sysClr val="windowText" lastClr="000000"/>
              </a:solidFill>
              <a:latin typeface="+mn-ea"/>
            </a:endParaRPr>
          </a:p>
          <a:p>
            <a:pPr>
              <a:lnSpc>
                <a:spcPct val="130000"/>
              </a:lnSpc>
            </a:pPr>
            <a:r>
              <a:rPr lang="en-US" altLang="zh-CN" dirty="0" smtClean="0">
                <a:solidFill>
                  <a:sysClr val="windowText" lastClr="000000"/>
                </a:solidFill>
                <a:latin typeface="+mn-ea"/>
              </a:rPr>
              <a:t>Hughes</a:t>
            </a:r>
            <a:r>
              <a:rPr lang="zh-CN" altLang="en-US" dirty="0" smtClean="0">
                <a:solidFill>
                  <a:sysClr val="windowText" lastClr="000000"/>
                </a:solidFill>
                <a:latin typeface="+mn-ea"/>
              </a:rPr>
              <a:t>（</a:t>
            </a:r>
            <a:r>
              <a:rPr lang="en-US" altLang="zh-CN" dirty="0" smtClean="0">
                <a:solidFill>
                  <a:sysClr val="windowText" lastClr="000000"/>
                </a:solidFill>
                <a:latin typeface="+mn-ea"/>
              </a:rPr>
              <a:t>1999</a:t>
            </a:r>
            <a:r>
              <a:rPr lang="zh-CN" altLang="en-US" dirty="0" smtClean="0">
                <a:solidFill>
                  <a:sysClr val="windowText" lastClr="000000"/>
                </a:solidFill>
                <a:latin typeface="+mn-ea"/>
              </a:rPr>
              <a:t>）、</a:t>
            </a:r>
            <a:r>
              <a:rPr lang="en-US" altLang="zh-CN" dirty="0" err="1" smtClean="0">
                <a:solidFill>
                  <a:sysClr val="windowText" lastClr="000000"/>
                </a:solidFill>
                <a:latin typeface="+mn-ea"/>
              </a:rPr>
              <a:t>Akhigbe</a:t>
            </a:r>
            <a:r>
              <a:rPr lang="en-US" altLang="zh-CN" dirty="0" smtClean="0">
                <a:solidFill>
                  <a:sysClr val="windowText" lastClr="000000"/>
                </a:solidFill>
                <a:latin typeface="+mn-ea"/>
              </a:rPr>
              <a:t> and </a:t>
            </a:r>
            <a:r>
              <a:rPr lang="en-US" altLang="zh-CN" dirty="0" err="1" smtClean="0">
                <a:solidFill>
                  <a:sysClr val="windowText" lastClr="000000"/>
                </a:solidFill>
                <a:latin typeface="+mn-ea"/>
              </a:rPr>
              <a:t>whyte</a:t>
            </a:r>
            <a:r>
              <a:rPr lang="zh-CN" altLang="en-US" dirty="0" smtClean="0">
                <a:solidFill>
                  <a:sysClr val="windowText" lastClr="000000"/>
                </a:solidFill>
                <a:latin typeface="+mn-ea"/>
              </a:rPr>
              <a:t>（</a:t>
            </a:r>
            <a:r>
              <a:rPr lang="en-US" altLang="zh-CN" dirty="0" smtClean="0">
                <a:solidFill>
                  <a:sysClr val="windowText" lastClr="000000"/>
                </a:solidFill>
                <a:latin typeface="+mn-ea"/>
              </a:rPr>
              <a:t>2003</a:t>
            </a:r>
            <a:r>
              <a:rPr lang="zh-CN" altLang="en-US" dirty="0" smtClean="0">
                <a:solidFill>
                  <a:sysClr val="windowText" lastClr="000000"/>
                </a:solidFill>
                <a:latin typeface="+mn-ea"/>
              </a:rPr>
              <a:t>）对美国银行研究发现，跨州经营的银行利润水平更高，收益波动及市场风险较低。</a:t>
            </a:r>
            <a:endParaRPr lang="zh-CN" altLang="en-US" dirty="0">
              <a:solidFill>
                <a:sysClr val="windowText" lastClr="000000"/>
              </a:solidFill>
              <a:latin typeface="+mn-ea"/>
            </a:endParaRPr>
          </a:p>
        </p:txBody>
      </p:sp>
      <p:sp>
        <p:nvSpPr>
          <p:cNvPr id="36" name="矩形 35"/>
          <p:cNvSpPr/>
          <p:nvPr/>
        </p:nvSpPr>
        <p:spPr>
          <a:xfrm>
            <a:off x="3891794" y="3744972"/>
            <a:ext cx="5260200" cy="2416505"/>
          </a:xfrm>
          <a:prstGeom prst="rect">
            <a:avLst/>
          </a:prstGeom>
          <a:solidFill>
            <a:srgbClr val="E8E8E6"/>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75520" tIns="37760" rIns="75520" bIns="37760" rtlCol="0" anchor="ctr"/>
          <a:lstStyle/>
          <a:p>
            <a:pPr algn="ctr"/>
            <a:endParaRPr lang="zh-CN" altLang="en-US"/>
          </a:p>
        </p:txBody>
      </p:sp>
      <p:sp>
        <p:nvSpPr>
          <p:cNvPr id="37" name="矩形 36"/>
          <p:cNvSpPr/>
          <p:nvPr/>
        </p:nvSpPr>
        <p:spPr>
          <a:xfrm>
            <a:off x="4690263" y="3549927"/>
            <a:ext cx="3875245" cy="382107"/>
          </a:xfrm>
          <a:prstGeom prst="rect">
            <a:avLst/>
          </a:prstGeom>
          <a:solidFill>
            <a:srgbClr val="568D11"/>
          </a:solidFill>
          <a:ln>
            <a:noFill/>
          </a:ln>
        </p:spPr>
        <p:style>
          <a:lnRef idx="2">
            <a:schemeClr val="accent1">
              <a:shade val="50000"/>
            </a:schemeClr>
          </a:lnRef>
          <a:fillRef idx="1">
            <a:schemeClr val="accent1"/>
          </a:fillRef>
          <a:effectRef idx="0">
            <a:schemeClr val="accent1"/>
          </a:effectRef>
          <a:fontRef idx="minor">
            <a:schemeClr val="lt1"/>
          </a:fontRef>
        </p:style>
        <p:txBody>
          <a:bodyPr lIns="75520" tIns="37760" rIns="75520" bIns="37760" rtlCol="0" anchor="ctr"/>
          <a:lstStyle/>
          <a:p>
            <a:pPr algn="ctr"/>
            <a:r>
              <a:rPr lang="zh-CN" altLang="en-US" dirty="0" smtClean="0">
                <a:latin typeface="微软雅黑" pitchFamily="34" charset="-122"/>
                <a:ea typeface="微软雅黑" pitchFamily="34" charset="-122"/>
              </a:rPr>
              <a:t>规模经济与范围经济</a:t>
            </a:r>
            <a:endParaRPr lang="zh-CN" altLang="en-US" dirty="0">
              <a:latin typeface="微软雅黑" pitchFamily="34" charset="-122"/>
              <a:ea typeface="微软雅黑" pitchFamily="34" charset="-122"/>
            </a:endParaRPr>
          </a:p>
        </p:txBody>
      </p:sp>
      <p:sp>
        <p:nvSpPr>
          <p:cNvPr id="38" name="TextBox 37"/>
          <p:cNvSpPr txBox="1"/>
          <p:nvPr/>
        </p:nvSpPr>
        <p:spPr>
          <a:xfrm>
            <a:off x="4020978" y="3924629"/>
            <a:ext cx="5001832" cy="2236849"/>
          </a:xfrm>
          <a:prstGeom prst="rect">
            <a:avLst/>
          </a:prstGeom>
          <a:noFill/>
        </p:spPr>
        <p:txBody>
          <a:bodyPr wrap="square" lIns="75520" tIns="37760" rIns="75520" bIns="37760" rtlCol="0">
            <a:spAutoFit/>
          </a:bodyPr>
          <a:lstStyle/>
          <a:p>
            <a:pPr>
              <a:lnSpc>
                <a:spcPct val="130000"/>
              </a:lnSpc>
            </a:pPr>
            <a:r>
              <a:rPr lang="en-US" altLang="zh-CN" dirty="0" smtClean="0">
                <a:solidFill>
                  <a:sysClr val="windowText" lastClr="000000"/>
                </a:solidFill>
                <a:latin typeface="+mn-ea"/>
              </a:rPr>
              <a:t>Deng</a:t>
            </a:r>
            <a:r>
              <a:rPr lang="zh-CN" altLang="en-US" dirty="0">
                <a:solidFill>
                  <a:sysClr val="windowText" lastClr="000000"/>
                </a:solidFill>
                <a:latin typeface="+mn-ea"/>
              </a:rPr>
              <a:t> </a:t>
            </a:r>
            <a:r>
              <a:rPr lang="en-US" altLang="zh-CN" dirty="0" smtClean="0">
                <a:solidFill>
                  <a:sysClr val="windowText" lastClr="000000"/>
                </a:solidFill>
                <a:latin typeface="+mn-ea"/>
              </a:rPr>
              <a:t>and </a:t>
            </a:r>
            <a:r>
              <a:rPr lang="en-US" altLang="zh-CN" dirty="0" err="1" smtClean="0">
                <a:solidFill>
                  <a:sysClr val="windowText" lastClr="000000"/>
                </a:solidFill>
                <a:latin typeface="+mn-ea"/>
              </a:rPr>
              <a:t>Elyasiani</a:t>
            </a:r>
            <a:r>
              <a:rPr lang="zh-CN" altLang="en-US" dirty="0" smtClean="0">
                <a:solidFill>
                  <a:sysClr val="windowText" lastClr="000000"/>
                </a:solidFill>
                <a:latin typeface="+mn-ea"/>
              </a:rPr>
              <a:t>（</a:t>
            </a:r>
            <a:r>
              <a:rPr lang="en-US" altLang="zh-CN" dirty="0" smtClean="0">
                <a:solidFill>
                  <a:sysClr val="windowText" lastClr="000000"/>
                </a:solidFill>
                <a:latin typeface="+mn-ea"/>
              </a:rPr>
              <a:t>2008</a:t>
            </a:r>
            <a:r>
              <a:rPr lang="zh-CN" altLang="en-US" dirty="0" smtClean="0">
                <a:solidFill>
                  <a:sysClr val="windowText" lastClr="000000"/>
                </a:solidFill>
                <a:latin typeface="+mn-ea"/>
              </a:rPr>
              <a:t>）跨区域经营可以扩大银行存款资金来源，降低存款资金成本。有助于实现规模经济，降低单位成本。</a:t>
            </a:r>
            <a:endParaRPr lang="en-US" altLang="zh-CN" dirty="0" smtClean="0">
              <a:solidFill>
                <a:sysClr val="windowText" lastClr="000000"/>
              </a:solidFill>
              <a:latin typeface="+mn-ea"/>
            </a:endParaRPr>
          </a:p>
          <a:p>
            <a:pPr>
              <a:lnSpc>
                <a:spcPct val="130000"/>
              </a:lnSpc>
            </a:pPr>
            <a:r>
              <a:rPr lang="en-US" altLang="zh-CN" dirty="0" smtClean="0">
                <a:solidFill>
                  <a:sysClr val="windowText" lastClr="000000"/>
                </a:solidFill>
                <a:latin typeface="+mn-ea"/>
              </a:rPr>
              <a:t>Saunders</a:t>
            </a:r>
            <a:r>
              <a:rPr lang="zh-CN" altLang="en-US" dirty="0" smtClean="0">
                <a:solidFill>
                  <a:sysClr val="windowText" lastClr="000000"/>
                </a:solidFill>
                <a:latin typeface="+mn-ea"/>
              </a:rPr>
              <a:t>（</a:t>
            </a:r>
            <a:r>
              <a:rPr lang="en-US" altLang="zh-CN" dirty="0" smtClean="0">
                <a:solidFill>
                  <a:sysClr val="windowText" lastClr="000000"/>
                </a:solidFill>
                <a:latin typeface="+mn-ea"/>
              </a:rPr>
              <a:t>1994</a:t>
            </a:r>
            <a:r>
              <a:rPr lang="zh-CN" altLang="en-US" dirty="0" smtClean="0">
                <a:solidFill>
                  <a:sysClr val="windowText" lastClr="000000"/>
                </a:solidFill>
                <a:latin typeface="+mn-ea"/>
              </a:rPr>
              <a:t>）更大的市场范围，降低产品研发成本，获取协同收益。管理异地分支积累经验，提升治理水平。</a:t>
            </a:r>
            <a:endParaRPr lang="zh-CN" altLang="en-US" dirty="0">
              <a:solidFill>
                <a:sysClr val="windowText" lastClr="000000"/>
              </a:solidFill>
              <a:latin typeface="+mn-ea"/>
            </a:endParaRPr>
          </a:p>
        </p:txBody>
      </p:sp>
      <p:sp>
        <p:nvSpPr>
          <p:cNvPr id="2" name="TextBox 1"/>
          <p:cNvSpPr txBox="1"/>
          <p:nvPr/>
        </p:nvSpPr>
        <p:spPr>
          <a:xfrm>
            <a:off x="769249" y="362854"/>
            <a:ext cx="2771294" cy="646331"/>
          </a:xfrm>
          <a:prstGeom prst="rect">
            <a:avLst/>
          </a:prstGeom>
          <a:noFill/>
        </p:spPr>
        <p:txBody>
          <a:bodyPr wrap="square" rtlCol="0">
            <a:spAutoFit/>
          </a:bodyPr>
          <a:lstStyle/>
          <a:p>
            <a:r>
              <a:rPr lang="zh-CN" altLang="en-US" sz="3600" dirty="0" smtClean="0">
                <a:latin typeface="+mj-ea"/>
                <a:ea typeface="+mj-ea"/>
              </a:rPr>
              <a:t>文献回顾</a:t>
            </a:r>
            <a:endParaRPr lang="zh-CN" altLang="en-US" sz="3600" dirty="0">
              <a:latin typeface="+mj-ea"/>
              <a:ea typeface="+mj-ea"/>
            </a:endParaRPr>
          </a:p>
        </p:txBody>
      </p:sp>
    </p:spTree>
    <p:extLst>
      <p:ext uri="{BB962C8B-B14F-4D97-AF65-F5344CB8AC3E}">
        <p14:creationId xmlns:p14="http://schemas.microsoft.com/office/powerpoint/2010/main" val="1339812990"/>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3891795" y="982007"/>
            <a:ext cx="5260199" cy="2386139"/>
          </a:xfrm>
          <a:prstGeom prst="rect">
            <a:avLst/>
          </a:prstGeom>
          <a:solidFill>
            <a:srgbClr val="E8E8E6"/>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75520" tIns="37760" rIns="75520" bIns="37760" rtlCol="0" anchor="ctr"/>
          <a:lstStyle/>
          <a:p>
            <a:pPr algn="ctr"/>
            <a:endParaRPr lang="zh-CN" altLang="en-US"/>
          </a:p>
        </p:txBody>
      </p:sp>
      <p:sp>
        <p:nvSpPr>
          <p:cNvPr id="27" name="矩形 26"/>
          <p:cNvSpPr/>
          <p:nvPr/>
        </p:nvSpPr>
        <p:spPr>
          <a:xfrm>
            <a:off x="4690263" y="775726"/>
            <a:ext cx="3875245" cy="382107"/>
          </a:xfrm>
          <a:prstGeom prst="rect">
            <a:avLst/>
          </a:prstGeom>
          <a:solidFill>
            <a:srgbClr val="568D11"/>
          </a:solidFill>
          <a:ln>
            <a:noFill/>
          </a:ln>
        </p:spPr>
        <p:style>
          <a:lnRef idx="2">
            <a:schemeClr val="accent1">
              <a:shade val="50000"/>
            </a:schemeClr>
          </a:lnRef>
          <a:fillRef idx="1">
            <a:schemeClr val="accent1"/>
          </a:fillRef>
          <a:effectRef idx="0">
            <a:schemeClr val="accent1"/>
          </a:effectRef>
          <a:fontRef idx="minor">
            <a:schemeClr val="lt1"/>
          </a:fontRef>
        </p:style>
        <p:txBody>
          <a:bodyPr lIns="75520" tIns="37760" rIns="75520" bIns="37760" rtlCol="0" anchor="ctr"/>
          <a:lstStyle/>
          <a:p>
            <a:pPr algn="ctr"/>
            <a:r>
              <a:rPr lang="zh-CN" altLang="en-US" dirty="0">
                <a:latin typeface="微软雅黑" pitchFamily="34" charset="-122"/>
                <a:ea typeface="微软雅黑" pitchFamily="34" charset="-122"/>
              </a:rPr>
              <a:t>学习</a:t>
            </a:r>
            <a:r>
              <a:rPr lang="zh-CN" altLang="en-US" dirty="0" smtClean="0">
                <a:latin typeface="微软雅黑" pitchFamily="34" charset="-122"/>
                <a:ea typeface="微软雅黑" pitchFamily="34" charset="-122"/>
              </a:rPr>
              <a:t>成本、组织体系复杂</a:t>
            </a:r>
            <a:endParaRPr lang="zh-CN" altLang="en-US" dirty="0">
              <a:latin typeface="微软雅黑" pitchFamily="34" charset="-122"/>
              <a:ea typeface="微软雅黑" pitchFamily="34" charset="-122"/>
            </a:endParaRPr>
          </a:p>
        </p:txBody>
      </p:sp>
      <p:sp>
        <p:nvSpPr>
          <p:cNvPr id="28" name="六边形 27"/>
          <p:cNvSpPr/>
          <p:nvPr/>
        </p:nvSpPr>
        <p:spPr>
          <a:xfrm>
            <a:off x="1836280" y="2804259"/>
            <a:ext cx="1312385" cy="1127775"/>
          </a:xfrm>
          <a:prstGeom prst="hexagon">
            <a:avLst/>
          </a:prstGeom>
          <a:solidFill>
            <a:srgbClr val="568D11"/>
          </a:solidFill>
          <a:ln>
            <a:noFill/>
          </a:ln>
        </p:spPr>
        <p:style>
          <a:lnRef idx="2">
            <a:schemeClr val="accent1">
              <a:shade val="50000"/>
            </a:schemeClr>
          </a:lnRef>
          <a:fillRef idx="1">
            <a:schemeClr val="accent1"/>
          </a:fillRef>
          <a:effectRef idx="0">
            <a:schemeClr val="accent1"/>
          </a:effectRef>
          <a:fontRef idx="minor">
            <a:schemeClr val="lt1"/>
          </a:fontRef>
        </p:style>
        <p:txBody>
          <a:bodyPr lIns="75520" tIns="37760" rIns="75520" bIns="37760" rtlCol="0" anchor="ctr"/>
          <a:lstStyle/>
          <a:p>
            <a:pPr algn="ctr"/>
            <a:r>
              <a:rPr lang="zh-CN" altLang="en-US" sz="2600" dirty="0">
                <a:latin typeface="微软雅黑" pitchFamily="34" charset="-122"/>
                <a:ea typeface="微软雅黑" pitchFamily="34" charset="-122"/>
              </a:rPr>
              <a:t>成本</a:t>
            </a:r>
          </a:p>
        </p:txBody>
      </p:sp>
      <p:cxnSp>
        <p:nvCxnSpPr>
          <p:cNvPr id="29" name="直接箭头连接符 28"/>
          <p:cNvCxnSpPr>
            <a:stCxn id="28" idx="5"/>
          </p:cNvCxnSpPr>
          <p:nvPr/>
        </p:nvCxnSpPr>
        <p:spPr>
          <a:xfrm flipV="1">
            <a:off x="2865824" y="2032623"/>
            <a:ext cx="1025971" cy="771636"/>
          </a:xfrm>
          <a:prstGeom prst="straightConnector1">
            <a:avLst/>
          </a:prstGeom>
          <a:ln>
            <a:solidFill>
              <a:srgbClr val="414455"/>
            </a:solidFill>
            <a:tailEnd type="arrow"/>
          </a:ln>
        </p:spPr>
        <p:style>
          <a:lnRef idx="1">
            <a:schemeClr val="accent1"/>
          </a:lnRef>
          <a:fillRef idx="0">
            <a:schemeClr val="accent1"/>
          </a:fillRef>
          <a:effectRef idx="0">
            <a:schemeClr val="accent1"/>
          </a:effectRef>
          <a:fontRef idx="minor">
            <a:schemeClr val="tx1"/>
          </a:fontRef>
        </p:style>
      </p:cxnSp>
      <p:cxnSp>
        <p:nvCxnSpPr>
          <p:cNvPr id="31" name="直接箭头连接符 30"/>
          <p:cNvCxnSpPr>
            <a:stCxn id="28" idx="1"/>
          </p:cNvCxnSpPr>
          <p:nvPr/>
        </p:nvCxnSpPr>
        <p:spPr>
          <a:xfrm>
            <a:off x="2865824" y="3932034"/>
            <a:ext cx="1025971" cy="771636"/>
          </a:xfrm>
          <a:prstGeom prst="straightConnector1">
            <a:avLst/>
          </a:prstGeom>
          <a:ln>
            <a:solidFill>
              <a:srgbClr val="414455"/>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020978" y="1131297"/>
            <a:ext cx="5001832" cy="2236849"/>
          </a:xfrm>
          <a:prstGeom prst="rect">
            <a:avLst/>
          </a:prstGeom>
          <a:noFill/>
        </p:spPr>
        <p:txBody>
          <a:bodyPr wrap="square" lIns="75520" tIns="37760" rIns="75520" bIns="37760" rtlCol="0">
            <a:spAutoFit/>
          </a:bodyPr>
          <a:lstStyle/>
          <a:p>
            <a:pPr>
              <a:lnSpc>
                <a:spcPct val="130000"/>
              </a:lnSpc>
            </a:pPr>
            <a:r>
              <a:rPr lang="en-US" altLang="zh-CN" dirty="0" err="1" smtClean="0">
                <a:solidFill>
                  <a:sysClr val="windowText" lastClr="000000"/>
                </a:solidFill>
                <a:latin typeface="+mn-ea"/>
              </a:rPr>
              <a:t>Demsetz</a:t>
            </a:r>
            <a:r>
              <a:rPr lang="en-US" altLang="zh-CN" dirty="0">
                <a:solidFill>
                  <a:sysClr val="windowText" lastClr="000000"/>
                </a:solidFill>
                <a:latin typeface="+mn-ea"/>
              </a:rPr>
              <a:t> </a:t>
            </a:r>
            <a:r>
              <a:rPr lang="en-US" altLang="zh-CN" dirty="0" smtClean="0">
                <a:solidFill>
                  <a:sysClr val="windowText" lastClr="000000"/>
                </a:solidFill>
                <a:latin typeface="+mn-ea"/>
              </a:rPr>
              <a:t>and Strahan</a:t>
            </a:r>
            <a:r>
              <a:rPr lang="zh-CN" altLang="en-US" dirty="0" smtClean="0">
                <a:solidFill>
                  <a:sysClr val="windowText" lastClr="000000"/>
                </a:solidFill>
                <a:latin typeface="+mn-ea"/>
              </a:rPr>
              <a:t>（</a:t>
            </a:r>
            <a:r>
              <a:rPr lang="en-US" altLang="zh-CN" dirty="0" smtClean="0">
                <a:solidFill>
                  <a:sysClr val="windowText" lastClr="000000"/>
                </a:solidFill>
                <a:latin typeface="+mn-ea"/>
              </a:rPr>
              <a:t>1997</a:t>
            </a:r>
            <a:r>
              <a:rPr lang="zh-CN" altLang="en-US" dirty="0" smtClean="0">
                <a:solidFill>
                  <a:sysClr val="windowText" lastClr="000000"/>
                </a:solidFill>
                <a:latin typeface="+mn-ea"/>
              </a:rPr>
              <a:t>）、</a:t>
            </a:r>
            <a:r>
              <a:rPr lang="en-US" altLang="zh-CN" dirty="0" smtClean="0">
                <a:solidFill>
                  <a:sysClr val="windowText" lastClr="000000"/>
                </a:solidFill>
                <a:latin typeface="+mn-ea"/>
              </a:rPr>
              <a:t>Chong</a:t>
            </a:r>
            <a:r>
              <a:rPr lang="zh-CN" altLang="en-US" dirty="0" smtClean="0">
                <a:solidFill>
                  <a:sysClr val="windowText" lastClr="000000"/>
                </a:solidFill>
                <a:latin typeface="+mn-ea"/>
              </a:rPr>
              <a:t>（</a:t>
            </a:r>
            <a:r>
              <a:rPr lang="en-US" altLang="zh-CN" dirty="0" smtClean="0">
                <a:solidFill>
                  <a:sysClr val="windowText" lastClr="000000"/>
                </a:solidFill>
                <a:latin typeface="+mn-ea"/>
              </a:rPr>
              <a:t>1991</a:t>
            </a:r>
            <a:r>
              <a:rPr lang="zh-CN" altLang="en-US" dirty="0" smtClean="0">
                <a:solidFill>
                  <a:sysClr val="windowText" lastClr="000000"/>
                </a:solidFill>
                <a:latin typeface="+mn-ea"/>
              </a:rPr>
              <a:t>）地理分散提高银行杠杆水平，银行追求风险动机增强。</a:t>
            </a:r>
            <a:endParaRPr lang="en-US" altLang="zh-CN" dirty="0" smtClean="0">
              <a:solidFill>
                <a:sysClr val="windowText" lastClr="000000"/>
              </a:solidFill>
              <a:latin typeface="+mn-ea"/>
            </a:endParaRPr>
          </a:p>
          <a:p>
            <a:pPr>
              <a:lnSpc>
                <a:spcPct val="130000"/>
              </a:lnSpc>
            </a:pPr>
            <a:r>
              <a:rPr lang="en-US" altLang="zh-CN" dirty="0" err="1">
                <a:solidFill>
                  <a:sysClr val="windowText" lastClr="000000"/>
                </a:solidFill>
                <a:latin typeface="+mn-ea"/>
              </a:rPr>
              <a:t>Demsetz</a:t>
            </a:r>
            <a:r>
              <a:rPr lang="en-US" altLang="zh-CN" dirty="0">
                <a:solidFill>
                  <a:sysClr val="windowText" lastClr="000000"/>
                </a:solidFill>
                <a:latin typeface="+mn-ea"/>
              </a:rPr>
              <a:t> and Strahan</a:t>
            </a:r>
            <a:r>
              <a:rPr lang="zh-CN" altLang="en-US" dirty="0">
                <a:solidFill>
                  <a:sysClr val="windowText" lastClr="000000"/>
                </a:solidFill>
                <a:latin typeface="+mn-ea"/>
              </a:rPr>
              <a:t>（</a:t>
            </a:r>
            <a:r>
              <a:rPr lang="en-US" altLang="zh-CN" dirty="0">
                <a:solidFill>
                  <a:sysClr val="windowText" lastClr="000000"/>
                </a:solidFill>
                <a:latin typeface="+mn-ea"/>
              </a:rPr>
              <a:t>1997</a:t>
            </a:r>
            <a:r>
              <a:rPr lang="zh-CN" altLang="en-US" dirty="0" smtClean="0">
                <a:solidFill>
                  <a:sysClr val="windowText" lastClr="000000"/>
                </a:solidFill>
                <a:latin typeface="+mn-ea"/>
              </a:rPr>
              <a:t>）新设分支机构迫于当地竞争压力，发放风险较高的贷款和投机性衍生品。</a:t>
            </a:r>
            <a:endParaRPr lang="en-US" altLang="zh-CN" dirty="0" smtClean="0">
              <a:solidFill>
                <a:sysClr val="windowText" lastClr="000000"/>
              </a:solidFill>
              <a:latin typeface="+mn-ea"/>
            </a:endParaRPr>
          </a:p>
        </p:txBody>
      </p:sp>
      <p:sp>
        <p:nvSpPr>
          <p:cNvPr id="36" name="矩形 35"/>
          <p:cNvSpPr/>
          <p:nvPr/>
        </p:nvSpPr>
        <p:spPr>
          <a:xfrm>
            <a:off x="3891794" y="3744972"/>
            <a:ext cx="5260200" cy="2416505"/>
          </a:xfrm>
          <a:prstGeom prst="rect">
            <a:avLst/>
          </a:prstGeom>
          <a:solidFill>
            <a:srgbClr val="E8E8E6"/>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75520" tIns="37760" rIns="75520" bIns="37760" rtlCol="0" anchor="ctr"/>
          <a:lstStyle/>
          <a:p>
            <a:pPr algn="ctr"/>
            <a:endParaRPr lang="zh-CN" altLang="en-US"/>
          </a:p>
        </p:txBody>
      </p:sp>
      <p:sp>
        <p:nvSpPr>
          <p:cNvPr id="37" name="矩形 36"/>
          <p:cNvSpPr/>
          <p:nvPr/>
        </p:nvSpPr>
        <p:spPr>
          <a:xfrm>
            <a:off x="4690263" y="3549927"/>
            <a:ext cx="3875245" cy="382107"/>
          </a:xfrm>
          <a:prstGeom prst="rect">
            <a:avLst/>
          </a:prstGeom>
          <a:solidFill>
            <a:srgbClr val="568D11"/>
          </a:solidFill>
          <a:ln>
            <a:noFill/>
          </a:ln>
        </p:spPr>
        <p:style>
          <a:lnRef idx="2">
            <a:schemeClr val="accent1">
              <a:shade val="50000"/>
            </a:schemeClr>
          </a:lnRef>
          <a:fillRef idx="1">
            <a:schemeClr val="accent1"/>
          </a:fillRef>
          <a:effectRef idx="0">
            <a:schemeClr val="accent1"/>
          </a:effectRef>
          <a:fontRef idx="minor">
            <a:schemeClr val="lt1"/>
          </a:fontRef>
        </p:style>
        <p:txBody>
          <a:bodyPr lIns="75520" tIns="37760" rIns="75520" bIns="37760" rtlCol="0" anchor="ctr"/>
          <a:lstStyle/>
          <a:p>
            <a:pPr algn="ctr"/>
            <a:r>
              <a:rPr lang="zh-CN" altLang="en-US" dirty="0">
                <a:latin typeface="微软雅黑" pitchFamily="34" charset="-122"/>
                <a:ea typeface="微软雅黑" pitchFamily="34" charset="-122"/>
              </a:rPr>
              <a:t>距离因素</a:t>
            </a:r>
          </a:p>
        </p:txBody>
      </p:sp>
      <p:sp>
        <p:nvSpPr>
          <p:cNvPr id="38" name="TextBox 37"/>
          <p:cNvSpPr txBox="1"/>
          <p:nvPr/>
        </p:nvSpPr>
        <p:spPr>
          <a:xfrm>
            <a:off x="4020978" y="3924629"/>
            <a:ext cx="5001832" cy="2236849"/>
          </a:xfrm>
          <a:prstGeom prst="rect">
            <a:avLst/>
          </a:prstGeom>
          <a:noFill/>
        </p:spPr>
        <p:txBody>
          <a:bodyPr wrap="square" lIns="75520" tIns="37760" rIns="75520" bIns="37760" rtlCol="0">
            <a:spAutoFit/>
          </a:bodyPr>
          <a:lstStyle/>
          <a:p>
            <a:pPr>
              <a:lnSpc>
                <a:spcPct val="130000"/>
              </a:lnSpc>
            </a:pPr>
            <a:r>
              <a:rPr lang="en-US" altLang="zh-CN" dirty="0" err="1" smtClean="0">
                <a:solidFill>
                  <a:sysClr val="windowText" lastClr="000000"/>
                </a:solidFill>
                <a:latin typeface="+mn-ea"/>
              </a:rPr>
              <a:t>Brickley</a:t>
            </a:r>
            <a:r>
              <a:rPr lang="zh-CN" altLang="en-US" dirty="0" smtClean="0">
                <a:solidFill>
                  <a:sysClr val="windowText" lastClr="000000"/>
                </a:solidFill>
                <a:latin typeface="+mn-ea"/>
              </a:rPr>
              <a:t>（</a:t>
            </a:r>
            <a:r>
              <a:rPr lang="en-US" altLang="zh-CN" dirty="0" smtClean="0">
                <a:solidFill>
                  <a:sysClr val="windowText" lastClr="000000"/>
                </a:solidFill>
                <a:latin typeface="+mn-ea"/>
              </a:rPr>
              <a:t>2003</a:t>
            </a:r>
            <a:r>
              <a:rPr lang="zh-CN" altLang="en-US" dirty="0" smtClean="0">
                <a:solidFill>
                  <a:sysClr val="windowText" lastClr="000000"/>
                </a:solidFill>
                <a:latin typeface="+mn-ea"/>
              </a:rPr>
              <a:t>）监督功能减弱。</a:t>
            </a:r>
            <a:r>
              <a:rPr lang="en-US" altLang="zh-CN" dirty="0" smtClean="0">
                <a:solidFill>
                  <a:sysClr val="windowText" lastClr="000000"/>
                </a:solidFill>
                <a:latin typeface="+mn-ea"/>
              </a:rPr>
              <a:t>Berger and DeYoung</a:t>
            </a:r>
            <a:r>
              <a:rPr lang="zh-CN" altLang="en-US" dirty="0" smtClean="0">
                <a:solidFill>
                  <a:sysClr val="windowText" lastClr="000000"/>
                </a:solidFill>
                <a:latin typeface="+mn-ea"/>
              </a:rPr>
              <a:t>（</a:t>
            </a:r>
            <a:r>
              <a:rPr lang="en-US" altLang="zh-CN" dirty="0" smtClean="0">
                <a:solidFill>
                  <a:sysClr val="windowText" lastClr="000000"/>
                </a:solidFill>
                <a:latin typeface="+mn-ea"/>
              </a:rPr>
              <a:t>2001</a:t>
            </a:r>
            <a:r>
              <a:rPr lang="zh-CN" altLang="en-US" dirty="0" smtClean="0">
                <a:solidFill>
                  <a:sysClr val="windowText" lastClr="000000"/>
                </a:solidFill>
                <a:latin typeface="+mn-ea"/>
              </a:rPr>
              <a:t>）分支机构管理层压力导致发放贷款更为冒险和激进。</a:t>
            </a:r>
            <a:endParaRPr lang="en-US" altLang="zh-CN" dirty="0" smtClean="0">
              <a:solidFill>
                <a:sysClr val="windowText" lastClr="000000"/>
              </a:solidFill>
              <a:latin typeface="+mn-ea"/>
            </a:endParaRPr>
          </a:p>
          <a:p>
            <a:pPr>
              <a:lnSpc>
                <a:spcPct val="130000"/>
              </a:lnSpc>
            </a:pPr>
            <a:r>
              <a:rPr lang="en-US" altLang="zh-CN" dirty="0" err="1" smtClean="0">
                <a:solidFill>
                  <a:sysClr val="windowText" lastClr="000000"/>
                </a:solidFill>
                <a:latin typeface="+mn-ea"/>
              </a:rPr>
              <a:t>Brickley</a:t>
            </a:r>
            <a:r>
              <a:rPr lang="zh-CN" altLang="en-US" dirty="0" smtClean="0">
                <a:solidFill>
                  <a:sysClr val="windowText" lastClr="000000"/>
                </a:solidFill>
                <a:latin typeface="+mn-ea"/>
              </a:rPr>
              <a:t>（</a:t>
            </a:r>
            <a:r>
              <a:rPr lang="en-US" altLang="zh-CN" dirty="0" smtClean="0">
                <a:solidFill>
                  <a:sysClr val="windowText" lastClr="000000"/>
                </a:solidFill>
                <a:latin typeface="+mn-ea"/>
              </a:rPr>
              <a:t>2003</a:t>
            </a:r>
            <a:r>
              <a:rPr lang="zh-CN" altLang="en-US" dirty="0" smtClean="0">
                <a:solidFill>
                  <a:sysClr val="windowText" lastClr="000000"/>
                </a:solidFill>
                <a:latin typeface="+mn-ea"/>
              </a:rPr>
              <a:t>）、</a:t>
            </a:r>
            <a:r>
              <a:rPr lang="en-US" altLang="zh-CN" dirty="0" smtClean="0">
                <a:solidFill>
                  <a:sysClr val="windowText" lastClr="000000"/>
                </a:solidFill>
                <a:latin typeface="+mn-ea"/>
              </a:rPr>
              <a:t>Sullivan and </a:t>
            </a:r>
            <a:r>
              <a:rPr lang="en-US" altLang="zh-CN" dirty="0" err="1" smtClean="0">
                <a:solidFill>
                  <a:sysClr val="windowText" lastClr="000000"/>
                </a:solidFill>
                <a:latin typeface="+mn-ea"/>
              </a:rPr>
              <a:t>Spong</a:t>
            </a:r>
            <a:r>
              <a:rPr lang="zh-CN" altLang="en-US" dirty="0" smtClean="0">
                <a:solidFill>
                  <a:sysClr val="windowText" lastClr="000000"/>
                </a:solidFill>
                <a:latin typeface="+mn-ea"/>
              </a:rPr>
              <a:t>（</a:t>
            </a:r>
            <a:r>
              <a:rPr lang="en-US" altLang="zh-CN" dirty="0" smtClean="0">
                <a:solidFill>
                  <a:sysClr val="windowText" lastClr="000000"/>
                </a:solidFill>
                <a:latin typeface="+mn-ea"/>
              </a:rPr>
              <a:t>2007</a:t>
            </a:r>
            <a:r>
              <a:rPr lang="zh-CN" altLang="en-US" dirty="0" smtClean="0">
                <a:solidFill>
                  <a:sysClr val="windowText" lastClr="000000"/>
                </a:solidFill>
                <a:latin typeface="+mn-ea"/>
              </a:rPr>
              <a:t>）分支机构归属感较差，附属风险更高，对绩效产生负面影响。</a:t>
            </a:r>
            <a:endParaRPr lang="en-US" altLang="zh-CN" dirty="0" smtClean="0">
              <a:solidFill>
                <a:sysClr val="windowText" lastClr="000000"/>
              </a:solidFill>
              <a:latin typeface="+mn-ea"/>
            </a:endParaRPr>
          </a:p>
        </p:txBody>
      </p:sp>
      <p:sp>
        <p:nvSpPr>
          <p:cNvPr id="2" name="TextBox 1"/>
          <p:cNvSpPr txBox="1"/>
          <p:nvPr/>
        </p:nvSpPr>
        <p:spPr>
          <a:xfrm>
            <a:off x="769249" y="362854"/>
            <a:ext cx="2771294" cy="646331"/>
          </a:xfrm>
          <a:prstGeom prst="rect">
            <a:avLst/>
          </a:prstGeom>
          <a:noFill/>
        </p:spPr>
        <p:txBody>
          <a:bodyPr wrap="square" rtlCol="0">
            <a:spAutoFit/>
          </a:bodyPr>
          <a:lstStyle/>
          <a:p>
            <a:r>
              <a:rPr lang="zh-CN" altLang="en-US" sz="3600" dirty="0" smtClean="0">
                <a:latin typeface="+mj-ea"/>
                <a:ea typeface="+mj-ea"/>
              </a:rPr>
              <a:t>文献回顾</a:t>
            </a:r>
            <a:endParaRPr lang="zh-CN" altLang="en-US" sz="3600" dirty="0">
              <a:latin typeface="+mj-ea"/>
              <a:ea typeface="+mj-ea"/>
            </a:endParaRPr>
          </a:p>
        </p:txBody>
      </p:sp>
    </p:spTree>
    <p:extLst>
      <p:ext uri="{BB962C8B-B14F-4D97-AF65-F5344CB8AC3E}">
        <p14:creationId xmlns:p14="http://schemas.microsoft.com/office/powerpoint/2010/main" val="3902453570"/>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6678" y="406400"/>
            <a:ext cx="2830285" cy="646331"/>
          </a:xfrm>
          <a:prstGeom prst="rect">
            <a:avLst/>
          </a:prstGeom>
          <a:noFill/>
        </p:spPr>
        <p:txBody>
          <a:bodyPr wrap="square" rtlCol="0">
            <a:spAutoFit/>
          </a:bodyPr>
          <a:lstStyle/>
          <a:p>
            <a:r>
              <a:rPr lang="zh-CN" altLang="en-US" sz="3600" dirty="0" smtClean="0">
                <a:latin typeface="+mj-ea"/>
                <a:ea typeface="+mj-ea"/>
              </a:rPr>
              <a:t>样本与数据</a:t>
            </a:r>
            <a:endParaRPr lang="zh-CN" altLang="en-US" sz="3600" dirty="0">
              <a:latin typeface="+mj-ea"/>
              <a:ea typeface="+mj-ea"/>
            </a:endParaRPr>
          </a:p>
        </p:txBody>
      </p:sp>
      <p:grpSp>
        <p:nvGrpSpPr>
          <p:cNvPr id="6" name="组合 5"/>
          <p:cNvGrpSpPr/>
          <p:nvPr/>
        </p:nvGrpSpPr>
        <p:grpSpPr>
          <a:xfrm>
            <a:off x="1582057" y="1833901"/>
            <a:ext cx="4557486" cy="3507355"/>
            <a:chOff x="5297714" y="856343"/>
            <a:chExt cx="4172082" cy="2562394"/>
          </a:xfrm>
        </p:grpSpPr>
        <p:sp>
          <p:nvSpPr>
            <p:cNvPr id="3" name="矩形 2"/>
            <p:cNvSpPr/>
            <p:nvPr/>
          </p:nvSpPr>
          <p:spPr>
            <a:xfrm>
              <a:off x="5297714" y="856343"/>
              <a:ext cx="4172082" cy="2562394"/>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组合 4"/>
            <p:cNvGrpSpPr/>
            <p:nvPr/>
          </p:nvGrpSpPr>
          <p:grpSpPr>
            <a:xfrm>
              <a:off x="5297714" y="857462"/>
              <a:ext cx="4172082" cy="1925764"/>
              <a:chOff x="5297714" y="857462"/>
              <a:chExt cx="4172082" cy="1925764"/>
            </a:xfrm>
          </p:grpSpPr>
          <p:sp>
            <p:nvSpPr>
              <p:cNvPr id="68" name="Rectangle 19"/>
              <p:cNvSpPr>
                <a:spLocks noChangeArrowheads="1"/>
              </p:cNvSpPr>
              <p:nvPr/>
            </p:nvSpPr>
            <p:spPr bwMode="gray">
              <a:xfrm>
                <a:off x="5297714" y="857462"/>
                <a:ext cx="4172082" cy="360446"/>
              </a:xfrm>
              <a:prstGeom prst="rect">
                <a:avLst/>
              </a:prstGeom>
              <a:solidFill>
                <a:srgbClr val="568D11"/>
              </a:solidFill>
              <a:ln w="12700">
                <a:noFill/>
                <a:round/>
                <a:headEnd/>
                <a:tailEnd/>
              </a:ln>
              <a:effectLst/>
            </p:spPr>
            <p:txBody>
              <a:bodyPr wrap="none" lIns="91479" tIns="45740" rIns="91479" bIns="45740" anchor="ctr"/>
              <a:lstStyle/>
              <a:p>
                <a:r>
                  <a:rPr lang="zh-CN" altLang="en-US" sz="1600" b="1" noProof="1" smtClean="0">
                    <a:solidFill>
                      <a:schemeClr val="bg1"/>
                    </a:solidFill>
                    <a:latin typeface="微软雅黑" pitchFamily="34" charset="-122"/>
                    <a:ea typeface="微软雅黑" pitchFamily="34" charset="-122"/>
                  </a:rPr>
                  <a:t>数据</a:t>
                </a:r>
                <a:endParaRPr lang="de-DE" sz="1600" b="1" noProof="1">
                  <a:solidFill>
                    <a:schemeClr val="bg1"/>
                  </a:solidFill>
                  <a:latin typeface="微软雅黑" pitchFamily="34" charset="-122"/>
                  <a:ea typeface="微软雅黑" pitchFamily="34" charset="-122"/>
                </a:endParaRPr>
              </a:p>
            </p:txBody>
          </p:sp>
          <p:sp>
            <p:nvSpPr>
              <p:cNvPr id="4" name="TextBox 3"/>
              <p:cNvSpPr txBox="1"/>
              <p:nvPr/>
            </p:nvSpPr>
            <p:spPr>
              <a:xfrm>
                <a:off x="5573486" y="1501555"/>
                <a:ext cx="3585028" cy="1281671"/>
              </a:xfrm>
              <a:prstGeom prst="rect">
                <a:avLst/>
              </a:prstGeom>
              <a:noFill/>
            </p:spPr>
            <p:txBody>
              <a:bodyPr wrap="square" rtlCol="0">
                <a:spAutoFit/>
              </a:bodyPr>
              <a:lstStyle/>
              <a:p>
                <a:pPr lvl="0"/>
                <a:endParaRPr lang="en-US" altLang="zh-CN" dirty="0" smtClean="0">
                  <a:solidFill>
                    <a:schemeClr val="tx1">
                      <a:lumMod val="75000"/>
                      <a:lumOff val="25000"/>
                    </a:schemeClr>
                  </a:solidFill>
                  <a:latin typeface="+mn-ea"/>
                  <a:cs typeface="华文黑体" pitchFamily="2" charset="-122"/>
                </a:endParaRPr>
              </a:p>
              <a:p>
                <a:pPr lvl="0"/>
                <a:r>
                  <a:rPr lang="zh-CN" altLang="en-US" dirty="0" smtClean="0">
                    <a:solidFill>
                      <a:schemeClr val="tx1">
                        <a:lumMod val="75000"/>
                        <a:lumOff val="25000"/>
                      </a:schemeClr>
                    </a:solidFill>
                    <a:latin typeface="+mn-ea"/>
                    <a:cs typeface="华文黑体" pitchFamily="2" charset="-122"/>
                  </a:rPr>
                  <a:t>城市</a:t>
                </a:r>
                <a:r>
                  <a:rPr lang="zh-CN" altLang="en-US" dirty="0">
                    <a:solidFill>
                      <a:schemeClr val="tx1">
                        <a:lumMod val="75000"/>
                        <a:lumOff val="25000"/>
                      </a:schemeClr>
                    </a:solidFill>
                    <a:latin typeface="+mn-ea"/>
                    <a:cs typeface="华文黑体" pitchFamily="2" charset="-122"/>
                  </a:rPr>
                  <a:t>商业银行年报</a:t>
                </a:r>
                <a:endParaRPr lang="en-US" altLang="zh-CN" dirty="0">
                  <a:solidFill>
                    <a:schemeClr val="tx1">
                      <a:lumMod val="75000"/>
                      <a:lumOff val="25000"/>
                    </a:schemeClr>
                  </a:solidFill>
                  <a:latin typeface="+mn-ea"/>
                  <a:cs typeface="华文黑体" pitchFamily="2" charset="-122"/>
                </a:endParaRPr>
              </a:p>
              <a:p>
                <a:pPr lvl="0"/>
                <a:r>
                  <a:rPr lang="en-US" altLang="zh-CN" dirty="0" err="1">
                    <a:solidFill>
                      <a:schemeClr val="tx1">
                        <a:lumMod val="75000"/>
                        <a:lumOff val="25000"/>
                      </a:schemeClr>
                    </a:solidFill>
                    <a:latin typeface="+mn-ea"/>
                    <a:cs typeface="华文黑体" pitchFamily="2" charset="-122"/>
                  </a:rPr>
                  <a:t>bankscope</a:t>
                </a:r>
                <a:r>
                  <a:rPr lang="zh-CN" altLang="en-US" dirty="0">
                    <a:solidFill>
                      <a:schemeClr val="tx1">
                        <a:lumMod val="75000"/>
                        <a:lumOff val="25000"/>
                      </a:schemeClr>
                    </a:solidFill>
                    <a:latin typeface="+mn-ea"/>
                    <a:cs typeface="华文黑体" pitchFamily="2" charset="-122"/>
                  </a:rPr>
                  <a:t>银行财务数据库</a:t>
                </a:r>
                <a:endParaRPr lang="en-US" altLang="zh-CN" dirty="0">
                  <a:solidFill>
                    <a:schemeClr val="tx1">
                      <a:lumMod val="75000"/>
                      <a:lumOff val="25000"/>
                    </a:schemeClr>
                  </a:solidFill>
                  <a:latin typeface="+mn-ea"/>
                  <a:cs typeface="华文黑体" pitchFamily="2" charset="-122"/>
                </a:endParaRPr>
              </a:p>
              <a:p>
                <a:pPr lvl="0"/>
                <a:r>
                  <a:rPr lang="zh-CN" altLang="en-US" dirty="0">
                    <a:solidFill>
                      <a:schemeClr val="tx1">
                        <a:lumMod val="75000"/>
                        <a:lumOff val="25000"/>
                      </a:schemeClr>
                    </a:solidFill>
                    <a:latin typeface="+mn-ea"/>
                    <a:cs typeface="华文黑体" pitchFamily="2" charset="-122"/>
                  </a:rPr>
                  <a:t>中国金融统计年鉴</a:t>
                </a:r>
                <a:endParaRPr lang="en-US" altLang="zh-CN" dirty="0">
                  <a:solidFill>
                    <a:schemeClr val="tx1">
                      <a:lumMod val="75000"/>
                      <a:lumOff val="25000"/>
                    </a:schemeClr>
                  </a:solidFill>
                  <a:latin typeface="+mn-ea"/>
                  <a:cs typeface="华文黑体" pitchFamily="2" charset="-122"/>
                </a:endParaRPr>
              </a:p>
              <a:p>
                <a:pPr lvl="0"/>
                <a:r>
                  <a:rPr lang="zh-CN" altLang="en-US" dirty="0">
                    <a:solidFill>
                      <a:schemeClr val="tx1">
                        <a:lumMod val="75000"/>
                        <a:lumOff val="25000"/>
                      </a:schemeClr>
                    </a:solidFill>
                    <a:latin typeface="+mn-ea"/>
                    <a:cs typeface="华文黑体" pitchFamily="2" charset="-122"/>
                  </a:rPr>
                  <a:t>研究区间：</a:t>
                </a:r>
                <a:r>
                  <a:rPr lang="en-US" altLang="zh-CN" dirty="0">
                    <a:solidFill>
                      <a:schemeClr val="tx1">
                        <a:lumMod val="75000"/>
                        <a:lumOff val="25000"/>
                      </a:schemeClr>
                    </a:solidFill>
                    <a:latin typeface="+mn-ea"/>
                    <a:cs typeface="华文黑体" pitchFamily="2" charset="-122"/>
                  </a:rPr>
                  <a:t>2004-2009</a:t>
                </a:r>
              </a:p>
              <a:p>
                <a:pPr lvl="0"/>
                <a:r>
                  <a:rPr lang="en-US" altLang="zh-CN" dirty="0">
                    <a:solidFill>
                      <a:schemeClr val="tx1">
                        <a:lumMod val="75000"/>
                        <a:lumOff val="25000"/>
                      </a:schemeClr>
                    </a:solidFill>
                    <a:latin typeface="+mn-ea"/>
                    <a:cs typeface="华文黑体" pitchFamily="2" charset="-122"/>
                  </a:rPr>
                  <a:t>467</a:t>
                </a:r>
                <a:r>
                  <a:rPr lang="zh-CN" altLang="en-US" dirty="0">
                    <a:solidFill>
                      <a:schemeClr val="tx1">
                        <a:lumMod val="75000"/>
                        <a:lumOff val="25000"/>
                      </a:schemeClr>
                    </a:solidFill>
                    <a:latin typeface="+mn-ea"/>
                    <a:cs typeface="华文黑体" pitchFamily="2" charset="-122"/>
                  </a:rPr>
                  <a:t>个样本</a:t>
                </a:r>
                <a:r>
                  <a:rPr lang="zh-CN" altLang="en-US" dirty="0" smtClean="0">
                    <a:solidFill>
                      <a:schemeClr val="tx1">
                        <a:lumMod val="75000"/>
                        <a:lumOff val="25000"/>
                      </a:schemeClr>
                    </a:solidFill>
                    <a:latin typeface="+mn-ea"/>
                    <a:cs typeface="华文黑体" pitchFamily="2" charset="-122"/>
                  </a:rPr>
                  <a:t>，</a:t>
                </a:r>
                <a:r>
                  <a:rPr lang="en-US" altLang="zh-CN" dirty="0" smtClean="0">
                    <a:solidFill>
                      <a:schemeClr val="tx1">
                        <a:lumMod val="75000"/>
                        <a:lumOff val="25000"/>
                      </a:schemeClr>
                    </a:solidFill>
                    <a:latin typeface="+mn-ea"/>
                    <a:cs typeface="华文黑体" pitchFamily="2" charset="-122"/>
                  </a:rPr>
                  <a:t>104</a:t>
                </a:r>
                <a:r>
                  <a:rPr lang="zh-CN" altLang="en-US" dirty="0">
                    <a:solidFill>
                      <a:schemeClr val="tx1">
                        <a:lumMod val="75000"/>
                        <a:lumOff val="25000"/>
                      </a:schemeClr>
                    </a:solidFill>
                    <a:latin typeface="+mn-ea"/>
                    <a:cs typeface="华文黑体" pitchFamily="2" charset="-122"/>
                  </a:rPr>
                  <a:t>家城商行</a:t>
                </a:r>
                <a:endParaRPr lang="en-US" altLang="zh-CN" dirty="0">
                  <a:solidFill>
                    <a:schemeClr val="tx1">
                      <a:lumMod val="75000"/>
                      <a:lumOff val="25000"/>
                    </a:schemeClr>
                  </a:solidFill>
                  <a:latin typeface="+mn-ea"/>
                  <a:cs typeface="华文黑体" pitchFamily="2" charset="-122"/>
                </a:endParaRPr>
              </a:p>
            </p:txBody>
          </p:sp>
        </p:grpSp>
      </p:grpSp>
      <p:sp>
        <p:nvSpPr>
          <p:cNvPr id="7" name="TextBox 6"/>
          <p:cNvSpPr txBox="1"/>
          <p:nvPr/>
        </p:nvSpPr>
        <p:spPr>
          <a:xfrm>
            <a:off x="6676571" y="2328804"/>
            <a:ext cx="4644572" cy="2537874"/>
          </a:xfrm>
          <a:prstGeom prst="rect">
            <a:avLst/>
          </a:prstGeom>
          <a:noFill/>
        </p:spPr>
        <p:txBody>
          <a:bodyPr wrap="square" rtlCol="0">
            <a:spAutoFit/>
          </a:bodyPr>
          <a:lstStyle/>
          <a:p>
            <a:pPr>
              <a:lnSpc>
                <a:spcPct val="150000"/>
              </a:lnSpc>
            </a:pPr>
            <a:r>
              <a:rPr lang="zh-CN" altLang="en-US" dirty="0" smtClean="0"/>
              <a:t>截至</a:t>
            </a:r>
            <a:r>
              <a:rPr lang="en-US" altLang="zh-CN" dirty="0" smtClean="0"/>
              <a:t>2009</a:t>
            </a:r>
            <a:r>
              <a:rPr lang="zh-CN" altLang="en-US" dirty="0" smtClean="0"/>
              <a:t>年年底，我国共有城商行</a:t>
            </a:r>
            <a:r>
              <a:rPr lang="en-US" altLang="zh-CN" dirty="0" smtClean="0"/>
              <a:t>143</a:t>
            </a:r>
            <a:r>
              <a:rPr lang="zh-CN" altLang="en-US" dirty="0" smtClean="0"/>
              <a:t>家，其中跨区域经营共</a:t>
            </a:r>
            <a:r>
              <a:rPr lang="en-US" altLang="zh-CN" dirty="0" smtClean="0"/>
              <a:t>49</a:t>
            </a:r>
            <a:r>
              <a:rPr lang="zh-CN" altLang="en-US" dirty="0" smtClean="0"/>
              <a:t>家。</a:t>
            </a:r>
            <a:endParaRPr lang="en-US" altLang="zh-CN" dirty="0" smtClean="0"/>
          </a:p>
          <a:p>
            <a:pPr>
              <a:lnSpc>
                <a:spcPct val="150000"/>
              </a:lnSpc>
            </a:pPr>
            <a:r>
              <a:rPr lang="zh-CN" altLang="en-US" dirty="0" smtClean="0"/>
              <a:t>样本银行</a:t>
            </a:r>
            <a:r>
              <a:rPr lang="en-US" altLang="zh-CN" dirty="0" smtClean="0"/>
              <a:t>104</a:t>
            </a:r>
            <a:r>
              <a:rPr lang="zh-CN" altLang="en-US" dirty="0" smtClean="0"/>
              <a:t>家，占</a:t>
            </a:r>
            <a:r>
              <a:rPr lang="en-US" altLang="zh-CN" dirty="0" smtClean="0"/>
              <a:t>70.63%</a:t>
            </a:r>
            <a:r>
              <a:rPr lang="zh-CN" altLang="en-US" dirty="0" smtClean="0"/>
              <a:t>，跨区域银行</a:t>
            </a:r>
            <a:r>
              <a:rPr lang="en-US" altLang="zh-CN" dirty="0" smtClean="0"/>
              <a:t>36</a:t>
            </a:r>
            <a:r>
              <a:rPr lang="zh-CN" altLang="en-US" dirty="0" smtClean="0"/>
              <a:t>家，占</a:t>
            </a:r>
            <a:r>
              <a:rPr lang="en-US" altLang="zh-CN" dirty="0" smtClean="0"/>
              <a:t>73.47%</a:t>
            </a:r>
            <a:r>
              <a:rPr lang="zh-CN" altLang="en-US" dirty="0" smtClean="0"/>
              <a:t>。总资产占所有城商行总资产的</a:t>
            </a:r>
            <a:r>
              <a:rPr lang="en-US" altLang="zh-CN" dirty="0" smtClean="0"/>
              <a:t>76.78%</a:t>
            </a:r>
            <a:r>
              <a:rPr lang="zh-CN" altLang="en-US" dirty="0" smtClean="0"/>
              <a:t>。其中东部</a:t>
            </a:r>
            <a:r>
              <a:rPr lang="en-US" altLang="zh-CN" dirty="0" smtClean="0"/>
              <a:t>50</a:t>
            </a:r>
            <a:r>
              <a:rPr lang="zh-CN" altLang="en-US" dirty="0" smtClean="0"/>
              <a:t>家，中部</a:t>
            </a:r>
            <a:r>
              <a:rPr lang="en-US" altLang="zh-CN" dirty="0" smtClean="0"/>
              <a:t>28</a:t>
            </a:r>
            <a:r>
              <a:rPr lang="zh-CN" altLang="en-US" dirty="0" smtClean="0"/>
              <a:t>家，西部</a:t>
            </a:r>
            <a:r>
              <a:rPr lang="en-US" altLang="zh-CN" dirty="0" smtClean="0"/>
              <a:t>26</a:t>
            </a:r>
            <a:r>
              <a:rPr lang="zh-CN" altLang="en-US" dirty="0" smtClean="0"/>
              <a:t>家。样本具有较高代表性。</a:t>
            </a:r>
            <a:endParaRPr lang="zh-CN" altLang="en-US" dirty="0"/>
          </a:p>
        </p:txBody>
      </p:sp>
    </p:spTree>
    <p:extLst>
      <p:ext uri="{BB962C8B-B14F-4D97-AF65-F5344CB8AC3E}">
        <p14:creationId xmlns:p14="http://schemas.microsoft.com/office/powerpoint/2010/main" val="2201690086"/>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1372" y="350437"/>
            <a:ext cx="2912784" cy="646331"/>
          </a:xfrm>
          <a:prstGeom prst="rect">
            <a:avLst/>
          </a:prstGeom>
          <a:noFill/>
        </p:spPr>
        <p:txBody>
          <a:bodyPr wrap="square" rtlCol="0">
            <a:spAutoFit/>
          </a:bodyPr>
          <a:lstStyle/>
          <a:p>
            <a:r>
              <a:rPr lang="zh-CN" altLang="en-US" sz="3600" dirty="0">
                <a:latin typeface="+mj-ea"/>
                <a:ea typeface="+mj-ea"/>
              </a:rPr>
              <a:t>样本与数据</a:t>
            </a:r>
          </a:p>
        </p:txBody>
      </p:sp>
      <p:grpSp>
        <p:nvGrpSpPr>
          <p:cNvPr id="8" name="组合 7"/>
          <p:cNvGrpSpPr/>
          <p:nvPr/>
        </p:nvGrpSpPr>
        <p:grpSpPr>
          <a:xfrm>
            <a:off x="1914470" y="1199609"/>
            <a:ext cx="3539371" cy="1937169"/>
            <a:chOff x="771372" y="1197917"/>
            <a:chExt cx="3539371" cy="1937169"/>
          </a:xfrm>
        </p:grpSpPr>
        <p:grpSp>
          <p:nvGrpSpPr>
            <p:cNvPr id="12" name="组合 11"/>
            <p:cNvGrpSpPr/>
            <p:nvPr/>
          </p:nvGrpSpPr>
          <p:grpSpPr>
            <a:xfrm>
              <a:off x="771372" y="1197917"/>
              <a:ext cx="3539371" cy="1937169"/>
              <a:chOff x="5297714" y="856343"/>
              <a:chExt cx="4172082" cy="2562394"/>
            </a:xfrm>
          </p:grpSpPr>
          <p:sp>
            <p:nvSpPr>
              <p:cNvPr id="13" name="矩形 12"/>
              <p:cNvSpPr/>
              <p:nvPr/>
            </p:nvSpPr>
            <p:spPr>
              <a:xfrm>
                <a:off x="5297714" y="856343"/>
                <a:ext cx="4172082" cy="2562394"/>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p:cNvGrpSpPr/>
              <p:nvPr/>
            </p:nvGrpSpPr>
            <p:grpSpPr>
              <a:xfrm>
                <a:off x="5297714" y="857462"/>
                <a:ext cx="4172082" cy="1013425"/>
                <a:chOff x="5297714" y="857462"/>
                <a:chExt cx="4172082" cy="1013425"/>
              </a:xfrm>
            </p:grpSpPr>
            <p:sp>
              <p:nvSpPr>
                <p:cNvPr id="15" name="Rectangle 19"/>
                <p:cNvSpPr>
                  <a:spLocks noChangeArrowheads="1"/>
                </p:cNvSpPr>
                <p:nvPr/>
              </p:nvSpPr>
              <p:spPr bwMode="gray">
                <a:xfrm>
                  <a:off x="5297714" y="857462"/>
                  <a:ext cx="4172082" cy="360446"/>
                </a:xfrm>
                <a:prstGeom prst="rect">
                  <a:avLst/>
                </a:prstGeom>
                <a:solidFill>
                  <a:srgbClr val="568D11"/>
                </a:solidFill>
                <a:ln w="12700">
                  <a:noFill/>
                  <a:round/>
                  <a:headEnd/>
                  <a:tailEnd/>
                </a:ln>
                <a:effectLst/>
              </p:spPr>
              <p:txBody>
                <a:bodyPr wrap="none" lIns="91479" tIns="45740" rIns="91479" bIns="45740" anchor="ctr"/>
                <a:lstStyle/>
                <a:p>
                  <a:r>
                    <a:rPr lang="zh-CN" altLang="en-US" sz="1600" b="1" noProof="1">
                      <a:solidFill>
                        <a:schemeClr val="bg1"/>
                      </a:solidFill>
                      <a:latin typeface="微软雅黑" pitchFamily="34" charset="-122"/>
                      <a:ea typeface="微软雅黑" pitchFamily="34" charset="-122"/>
                    </a:rPr>
                    <a:t>形式</a:t>
                  </a:r>
                  <a:endParaRPr lang="de-DE" sz="1600" b="1" noProof="1">
                    <a:solidFill>
                      <a:schemeClr val="bg1"/>
                    </a:solidFill>
                    <a:latin typeface="微软雅黑" pitchFamily="34" charset="-122"/>
                    <a:ea typeface="微软雅黑" pitchFamily="34" charset="-122"/>
                  </a:endParaRPr>
                </a:p>
              </p:txBody>
            </p:sp>
            <p:sp>
              <p:nvSpPr>
                <p:cNvPr id="16" name="TextBox 15"/>
                <p:cNvSpPr txBox="1"/>
                <p:nvPr/>
              </p:nvSpPr>
              <p:spPr>
                <a:xfrm>
                  <a:off x="5573486" y="1501555"/>
                  <a:ext cx="3585028" cy="369332"/>
                </a:xfrm>
                <a:prstGeom prst="rect">
                  <a:avLst/>
                </a:prstGeom>
                <a:noFill/>
              </p:spPr>
              <p:txBody>
                <a:bodyPr wrap="square" rtlCol="0">
                  <a:spAutoFit/>
                </a:bodyPr>
                <a:lstStyle/>
                <a:p>
                  <a:pPr lvl="0"/>
                  <a:endParaRPr lang="en-US" altLang="zh-CN" dirty="0">
                    <a:solidFill>
                      <a:schemeClr val="tx1">
                        <a:lumMod val="75000"/>
                        <a:lumOff val="25000"/>
                      </a:schemeClr>
                    </a:solidFill>
                    <a:latin typeface="+mn-ea"/>
                    <a:cs typeface="华文黑体" pitchFamily="2" charset="-122"/>
                  </a:endParaRPr>
                </a:p>
              </p:txBody>
            </p:sp>
          </p:grpSp>
        </p:grpSp>
        <p:sp>
          <p:nvSpPr>
            <p:cNvPr id="6" name="矩形 5"/>
            <p:cNvSpPr/>
            <p:nvPr/>
          </p:nvSpPr>
          <p:spPr>
            <a:xfrm>
              <a:off x="783772" y="1704836"/>
              <a:ext cx="3526971" cy="923330"/>
            </a:xfrm>
            <a:prstGeom prst="rect">
              <a:avLst/>
            </a:prstGeom>
          </p:spPr>
          <p:txBody>
            <a:bodyPr wrap="square">
              <a:spAutoFit/>
            </a:bodyPr>
            <a:lstStyle/>
            <a:p>
              <a:pPr lvl="0"/>
              <a:r>
                <a:rPr lang="zh-CN" altLang="en-US" dirty="0" smtClean="0">
                  <a:solidFill>
                    <a:schemeClr val="tx1">
                      <a:lumMod val="75000"/>
                      <a:lumOff val="25000"/>
                    </a:schemeClr>
                  </a:solidFill>
                  <a:latin typeface="+mn-ea"/>
                  <a:cs typeface="华文黑体" pitchFamily="2" charset="-122"/>
                </a:rPr>
                <a:t>异地</a:t>
              </a:r>
              <a:r>
                <a:rPr lang="zh-CN" altLang="en-US" dirty="0">
                  <a:solidFill>
                    <a:schemeClr val="tx1">
                      <a:lumMod val="75000"/>
                      <a:lumOff val="25000"/>
                    </a:schemeClr>
                  </a:solidFill>
                  <a:latin typeface="+mn-ea"/>
                  <a:cs typeface="华文黑体" pitchFamily="2" charset="-122"/>
                </a:rPr>
                <a:t>新设分支</a:t>
              </a:r>
              <a:r>
                <a:rPr lang="zh-CN" altLang="en-US" dirty="0" smtClean="0">
                  <a:solidFill>
                    <a:schemeClr val="tx1">
                      <a:lumMod val="75000"/>
                      <a:lumOff val="25000"/>
                    </a:schemeClr>
                  </a:solidFill>
                  <a:latin typeface="+mn-ea"/>
                  <a:cs typeface="华文黑体" pitchFamily="2" charset="-122"/>
                </a:rPr>
                <a:t>机构是我国城商行跨区域经营的首选模式，合并重组与兼并重组的样本较少。</a:t>
              </a:r>
              <a:endParaRPr lang="en-US" altLang="zh-CN" dirty="0">
                <a:solidFill>
                  <a:schemeClr val="tx1">
                    <a:lumMod val="75000"/>
                    <a:lumOff val="25000"/>
                  </a:schemeClr>
                </a:solidFill>
                <a:latin typeface="+mn-ea"/>
                <a:cs typeface="华文黑体" pitchFamily="2" charset="-122"/>
              </a:endParaRPr>
            </a:p>
          </p:txBody>
        </p:sp>
      </p:grpSp>
      <p:graphicFrame>
        <p:nvGraphicFramePr>
          <p:cNvPr id="7" name="表格 6"/>
          <p:cNvGraphicFramePr>
            <a:graphicFrameLocks noGrp="1"/>
          </p:cNvGraphicFramePr>
          <p:nvPr>
            <p:extLst>
              <p:ext uri="{D42A27DB-BD31-4B8C-83A1-F6EECF244321}">
                <p14:modId xmlns:p14="http://schemas.microsoft.com/office/powerpoint/2010/main" val="369093840"/>
              </p:ext>
            </p:extLst>
          </p:nvPr>
        </p:nvGraphicFramePr>
        <p:xfrm>
          <a:off x="1959429" y="3512458"/>
          <a:ext cx="8128000" cy="1849120"/>
        </p:xfrm>
        <a:graphic>
          <a:graphicData uri="http://schemas.openxmlformats.org/drawingml/2006/table">
            <a:tbl>
              <a:tblPr firstRow="1" bandRow="1">
                <a:tableStyleId>{5C22544A-7EE6-4342-B048-85BDC9FD1C3A}</a:tableStyleId>
              </a:tblPr>
              <a:tblGrid>
                <a:gridCol w="1146629"/>
                <a:gridCol w="885371"/>
                <a:gridCol w="1016000"/>
                <a:gridCol w="1016000"/>
                <a:gridCol w="1016000"/>
                <a:gridCol w="1016000"/>
                <a:gridCol w="1016000"/>
                <a:gridCol w="1016000"/>
              </a:tblGrid>
              <a:tr h="364792">
                <a:tc>
                  <a:txBody>
                    <a:bodyPr/>
                    <a:lstStyle/>
                    <a:p>
                      <a:pPr algn="ct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b="0" baseline="0" dirty="0" smtClean="0">
                          <a:solidFill>
                            <a:schemeClr val="tx1"/>
                          </a:solidFill>
                        </a:rPr>
                        <a:t>2004</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b="0" baseline="0" dirty="0" smtClean="0">
                          <a:solidFill>
                            <a:schemeClr val="tx1"/>
                          </a:solidFill>
                        </a:rPr>
                        <a:t>2005</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b="0" baseline="0" dirty="0" smtClean="0">
                          <a:solidFill>
                            <a:schemeClr val="tx1"/>
                          </a:solidFill>
                        </a:rPr>
                        <a:t>2006</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b="0" baseline="0" dirty="0" smtClean="0">
                          <a:solidFill>
                            <a:schemeClr val="tx1"/>
                          </a:solidFill>
                        </a:rPr>
                        <a:t>2007</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b="0" baseline="0" dirty="0" smtClean="0">
                          <a:solidFill>
                            <a:schemeClr val="tx1"/>
                          </a:solidFill>
                        </a:rPr>
                        <a:t>2008</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b="0" baseline="0" dirty="0" smtClean="0">
                          <a:solidFill>
                            <a:schemeClr val="tx1"/>
                          </a:solidFill>
                        </a:rPr>
                        <a:t>2009</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zh-CN" altLang="en-US" b="0" baseline="0" dirty="0" smtClean="0">
                          <a:solidFill>
                            <a:schemeClr val="tx1"/>
                          </a:solidFill>
                        </a:rPr>
                        <a:t>合计</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algn="ctr"/>
                      <a:r>
                        <a:rPr lang="zh-CN" altLang="en-US" b="0" baseline="0" dirty="0" smtClean="0">
                          <a:solidFill>
                            <a:schemeClr val="tx1"/>
                          </a:solidFill>
                        </a:rPr>
                        <a:t>合并重组</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b="0" baseline="0" dirty="0" smtClean="0">
                          <a:solidFill>
                            <a:schemeClr val="tx1"/>
                          </a:solidFill>
                        </a:rPr>
                        <a:t>0</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b="0" baseline="0" dirty="0" smtClean="0">
                          <a:solidFill>
                            <a:schemeClr val="tx1"/>
                          </a:solidFill>
                        </a:rPr>
                        <a:t>1</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b="0" baseline="0" dirty="0" smtClean="0">
                          <a:solidFill>
                            <a:schemeClr val="tx1"/>
                          </a:solidFill>
                        </a:rPr>
                        <a:t>1</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b="0" baseline="0" dirty="0" smtClean="0">
                          <a:solidFill>
                            <a:schemeClr val="tx1"/>
                          </a:solidFill>
                        </a:rPr>
                        <a:t>2</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b="0" baseline="0" dirty="0" smtClean="0">
                          <a:solidFill>
                            <a:schemeClr val="tx1"/>
                          </a:solidFill>
                        </a:rPr>
                        <a:t>2</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b="0" baseline="0" dirty="0" smtClean="0">
                          <a:solidFill>
                            <a:schemeClr val="tx1"/>
                          </a:solidFill>
                        </a:rPr>
                        <a:t>3</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b="0" baseline="0" dirty="0" smtClean="0">
                          <a:solidFill>
                            <a:schemeClr val="tx1"/>
                          </a:solidFill>
                        </a:rPr>
                        <a:t>9</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algn="ctr"/>
                      <a:r>
                        <a:rPr lang="zh-CN" altLang="en-US" b="0" baseline="0" dirty="0" smtClean="0">
                          <a:solidFill>
                            <a:schemeClr val="tx1"/>
                          </a:solidFill>
                        </a:rPr>
                        <a:t>兼并重组</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b="0" baseline="0" dirty="0" smtClean="0">
                          <a:solidFill>
                            <a:schemeClr val="tx1"/>
                          </a:solidFill>
                        </a:rPr>
                        <a:t>0</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b="0" baseline="0" dirty="0" smtClean="0">
                          <a:solidFill>
                            <a:schemeClr val="tx1"/>
                          </a:solidFill>
                        </a:rPr>
                        <a:t>0</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b="0" baseline="0" dirty="0" smtClean="0">
                          <a:solidFill>
                            <a:schemeClr val="tx1"/>
                          </a:solidFill>
                        </a:rPr>
                        <a:t>0</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b="0" baseline="0" dirty="0" smtClean="0">
                          <a:solidFill>
                            <a:schemeClr val="tx1"/>
                          </a:solidFill>
                        </a:rPr>
                        <a:t>0</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b="0" baseline="0" dirty="0" smtClean="0">
                          <a:solidFill>
                            <a:schemeClr val="tx1"/>
                          </a:solidFill>
                        </a:rPr>
                        <a:t>1</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b="0" baseline="0" dirty="0" smtClean="0">
                          <a:solidFill>
                            <a:schemeClr val="tx1"/>
                          </a:solidFill>
                        </a:rPr>
                        <a:t>1</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b="0" baseline="0" dirty="0" smtClean="0">
                          <a:solidFill>
                            <a:schemeClr val="tx1"/>
                          </a:solidFill>
                        </a:rPr>
                        <a:t>2</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algn="ctr"/>
                      <a:r>
                        <a:rPr lang="zh-CN" altLang="en-US" b="0" baseline="0" dirty="0" smtClean="0">
                          <a:solidFill>
                            <a:schemeClr val="tx1"/>
                          </a:solidFill>
                        </a:rPr>
                        <a:t>异地新设</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b="0" baseline="0" dirty="0" smtClean="0">
                          <a:solidFill>
                            <a:schemeClr val="tx1"/>
                          </a:solidFill>
                        </a:rPr>
                        <a:t>2</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b="0" baseline="0" dirty="0" smtClean="0">
                          <a:solidFill>
                            <a:schemeClr val="tx1"/>
                          </a:solidFill>
                        </a:rPr>
                        <a:t>2</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b="0" baseline="0" dirty="0" smtClean="0">
                          <a:solidFill>
                            <a:schemeClr val="tx1"/>
                          </a:solidFill>
                        </a:rPr>
                        <a:t>5</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b="0" baseline="0" dirty="0" smtClean="0">
                          <a:solidFill>
                            <a:schemeClr val="tx1"/>
                          </a:solidFill>
                        </a:rPr>
                        <a:t>16</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b="0" baseline="0" dirty="0" smtClean="0">
                          <a:solidFill>
                            <a:schemeClr val="tx1"/>
                          </a:solidFill>
                        </a:rPr>
                        <a:t>23</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b="0" baseline="0" dirty="0" smtClean="0">
                          <a:solidFill>
                            <a:schemeClr val="tx1"/>
                          </a:solidFill>
                        </a:rPr>
                        <a:t>32</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b="0" baseline="0" dirty="0" smtClean="0">
                          <a:solidFill>
                            <a:schemeClr val="tx1"/>
                          </a:solidFill>
                        </a:rPr>
                        <a:t>80</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algn="ctr"/>
                      <a:r>
                        <a:rPr lang="zh-CN" altLang="en-US" b="0" baseline="0" dirty="0" smtClean="0">
                          <a:solidFill>
                            <a:schemeClr val="tx1"/>
                          </a:solidFill>
                        </a:rPr>
                        <a:t>样本合计</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b="0" baseline="0" dirty="0" smtClean="0">
                          <a:solidFill>
                            <a:schemeClr val="tx1"/>
                          </a:solidFill>
                        </a:rPr>
                        <a:t>2</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b="0" baseline="0" dirty="0" smtClean="0">
                          <a:solidFill>
                            <a:schemeClr val="tx1"/>
                          </a:solidFill>
                        </a:rPr>
                        <a:t>3</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b="0" baseline="0" dirty="0" smtClean="0">
                          <a:solidFill>
                            <a:schemeClr val="tx1"/>
                          </a:solidFill>
                        </a:rPr>
                        <a:t>6</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b="0" baseline="0" dirty="0" smtClean="0">
                          <a:solidFill>
                            <a:schemeClr val="tx1"/>
                          </a:solidFill>
                        </a:rPr>
                        <a:t>18</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b="0" baseline="0" dirty="0" smtClean="0">
                          <a:solidFill>
                            <a:schemeClr val="tx1"/>
                          </a:solidFill>
                        </a:rPr>
                        <a:t>26</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b="0" baseline="0" dirty="0" smtClean="0">
                          <a:solidFill>
                            <a:schemeClr val="tx1"/>
                          </a:solidFill>
                        </a:rPr>
                        <a:t>36</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CN" b="0" baseline="0" dirty="0" smtClean="0">
                          <a:solidFill>
                            <a:schemeClr val="tx1"/>
                          </a:solidFill>
                        </a:rPr>
                        <a:t>91</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pSp>
        <p:nvGrpSpPr>
          <p:cNvPr id="25" name="组合 24"/>
          <p:cNvGrpSpPr/>
          <p:nvPr/>
        </p:nvGrpSpPr>
        <p:grpSpPr>
          <a:xfrm>
            <a:off x="6110514" y="1200455"/>
            <a:ext cx="3388150" cy="1936324"/>
            <a:chOff x="1582057" y="1833902"/>
            <a:chExt cx="4078514" cy="2926784"/>
          </a:xfrm>
        </p:grpSpPr>
        <p:grpSp>
          <p:nvGrpSpPr>
            <p:cNvPr id="26" name="组合 25"/>
            <p:cNvGrpSpPr/>
            <p:nvPr/>
          </p:nvGrpSpPr>
          <p:grpSpPr>
            <a:xfrm>
              <a:off x="1582057" y="1833902"/>
              <a:ext cx="4078514" cy="2926784"/>
              <a:chOff x="5297714" y="856343"/>
              <a:chExt cx="4172082" cy="2562394"/>
            </a:xfrm>
          </p:grpSpPr>
          <p:sp>
            <p:nvSpPr>
              <p:cNvPr id="28" name="矩形 27"/>
              <p:cNvSpPr/>
              <p:nvPr/>
            </p:nvSpPr>
            <p:spPr>
              <a:xfrm>
                <a:off x="5297714" y="856343"/>
                <a:ext cx="4172082" cy="2562394"/>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9" name="组合 28"/>
              <p:cNvGrpSpPr/>
              <p:nvPr/>
            </p:nvGrpSpPr>
            <p:grpSpPr>
              <a:xfrm>
                <a:off x="5297714" y="857462"/>
                <a:ext cx="4172082" cy="1013425"/>
                <a:chOff x="5297714" y="857462"/>
                <a:chExt cx="4172082" cy="1013425"/>
              </a:xfrm>
            </p:grpSpPr>
            <p:sp>
              <p:nvSpPr>
                <p:cNvPr id="30" name="Rectangle 19"/>
                <p:cNvSpPr>
                  <a:spLocks noChangeArrowheads="1"/>
                </p:cNvSpPr>
                <p:nvPr/>
              </p:nvSpPr>
              <p:spPr bwMode="gray">
                <a:xfrm>
                  <a:off x="5297714" y="857462"/>
                  <a:ext cx="4172082" cy="360446"/>
                </a:xfrm>
                <a:prstGeom prst="rect">
                  <a:avLst/>
                </a:prstGeom>
                <a:solidFill>
                  <a:srgbClr val="568D11"/>
                </a:solidFill>
                <a:ln w="12700">
                  <a:noFill/>
                  <a:round/>
                  <a:headEnd/>
                  <a:tailEnd/>
                </a:ln>
                <a:effectLst/>
              </p:spPr>
              <p:txBody>
                <a:bodyPr wrap="none" lIns="91479" tIns="45740" rIns="91479" bIns="45740" anchor="ctr"/>
                <a:lstStyle/>
                <a:p>
                  <a:r>
                    <a:rPr lang="zh-CN" altLang="en-US" sz="1600" b="1" noProof="1">
                      <a:solidFill>
                        <a:schemeClr val="bg1"/>
                      </a:solidFill>
                      <a:latin typeface="微软雅黑" pitchFamily="34" charset="-122"/>
                      <a:ea typeface="微软雅黑" pitchFamily="34" charset="-122"/>
                    </a:rPr>
                    <a:t>时间</a:t>
                  </a:r>
                  <a:endParaRPr lang="de-DE" sz="1600" b="1" noProof="1">
                    <a:solidFill>
                      <a:schemeClr val="bg1"/>
                    </a:solidFill>
                    <a:latin typeface="微软雅黑" pitchFamily="34" charset="-122"/>
                    <a:ea typeface="微软雅黑" pitchFamily="34" charset="-122"/>
                  </a:endParaRPr>
                </a:p>
              </p:txBody>
            </p:sp>
            <p:sp>
              <p:nvSpPr>
                <p:cNvPr id="31" name="TextBox 30"/>
                <p:cNvSpPr txBox="1"/>
                <p:nvPr/>
              </p:nvSpPr>
              <p:spPr>
                <a:xfrm>
                  <a:off x="5573486" y="1501555"/>
                  <a:ext cx="3585028" cy="369332"/>
                </a:xfrm>
                <a:prstGeom prst="rect">
                  <a:avLst/>
                </a:prstGeom>
                <a:noFill/>
              </p:spPr>
              <p:txBody>
                <a:bodyPr wrap="square" rtlCol="0">
                  <a:spAutoFit/>
                </a:bodyPr>
                <a:lstStyle/>
                <a:p>
                  <a:pPr lvl="0"/>
                  <a:endParaRPr lang="en-US" altLang="zh-CN" dirty="0">
                    <a:solidFill>
                      <a:schemeClr val="tx1">
                        <a:lumMod val="75000"/>
                        <a:lumOff val="25000"/>
                      </a:schemeClr>
                    </a:solidFill>
                    <a:latin typeface="+mn-ea"/>
                    <a:cs typeface="华文黑体" pitchFamily="2" charset="-122"/>
                  </a:endParaRPr>
                </a:p>
              </p:txBody>
            </p:sp>
          </p:grpSp>
        </p:grpSp>
        <p:sp>
          <p:nvSpPr>
            <p:cNvPr id="27" name="矩形 26"/>
            <p:cNvSpPr/>
            <p:nvPr/>
          </p:nvSpPr>
          <p:spPr>
            <a:xfrm>
              <a:off x="1638306" y="2385868"/>
              <a:ext cx="4022264" cy="2233004"/>
            </a:xfrm>
            <a:prstGeom prst="rect">
              <a:avLst/>
            </a:prstGeom>
          </p:spPr>
          <p:txBody>
            <a:bodyPr wrap="square">
              <a:spAutoFit/>
            </a:bodyPr>
            <a:lstStyle/>
            <a:p>
              <a:pPr lvl="0"/>
              <a:r>
                <a:rPr lang="zh-CN" altLang="en-US" dirty="0">
                  <a:solidFill>
                    <a:schemeClr val="tx1">
                      <a:lumMod val="75000"/>
                      <a:lumOff val="25000"/>
                    </a:schemeClr>
                  </a:solidFill>
                  <a:latin typeface="+mn-ea"/>
                  <a:cs typeface="华文黑体" pitchFamily="2" charset="-122"/>
                </a:rPr>
                <a:t>最早：</a:t>
              </a:r>
              <a:r>
                <a:rPr lang="en-US" altLang="zh-CN" dirty="0">
                  <a:solidFill>
                    <a:schemeClr val="tx1">
                      <a:lumMod val="75000"/>
                      <a:lumOff val="25000"/>
                    </a:schemeClr>
                  </a:solidFill>
                  <a:latin typeface="+mn-ea"/>
                  <a:cs typeface="华文黑体" pitchFamily="2" charset="-122"/>
                </a:rPr>
                <a:t>2001 </a:t>
              </a:r>
              <a:r>
                <a:rPr lang="zh-CN" altLang="en-US" dirty="0">
                  <a:solidFill>
                    <a:schemeClr val="tx1">
                      <a:lumMod val="75000"/>
                      <a:lumOff val="25000"/>
                    </a:schemeClr>
                  </a:solidFill>
                  <a:latin typeface="+mn-ea"/>
                  <a:cs typeface="华文黑体" pitchFamily="2" charset="-122"/>
                </a:rPr>
                <a:t>宁夏银行 吴忠（省内）</a:t>
              </a:r>
              <a:endParaRPr lang="en-US" altLang="zh-CN" dirty="0">
                <a:solidFill>
                  <a:schemeClr val="tx1">
                    <a:lumMod val="75000"/>
                    <a:lumOff val="25000"/>
                  </a:schemeClr>
                </a:solidFill>
                <a:latin typeface="+mn-ea"/>
                <a:cs typeface="华文黑体" pitchFamily="2" charset="-122"/>
              </a:endParaRPr>
            </a:p>
            <a:p>
              <a:pPr lvl="0"/>
              <a:r>
                <a:rPr lang="zh-CN" altLang="en-US" dirty="0">
                  <a:solidFill>
                    <a:schemeClr val="tx1">
                      <a:lumMod val="75000"/>
                      <a:lumOff val="25000"/>
                    </a:schemeClr>
                  </a:solidFill>
                  <a:latin typeface="+mn-ea"/>
                  <a:cs typeface="华文黑体" pitchFamily="2" charset="-122"/>
                </a:rPr>
                <a:t>开创先河：</a:t>
              </a:r>
              <a:r>
                <a:rPr lang="en-US" altLang="zh-CN" dirty="0">
                  <a:solidFill>
                    <a:schemeClr val="tx1">
                      <a:lumMod val="75000"/>
                      <a:lumOff val="25000"/>
                    </a:schemeClr>
                  </a:solidFill>
                  <a:latin typeface="+mn-ea"/>
                  <a:cs typeface="华文黑体" pitchFamily="2" charset="-122"/>
                </a:rPr>
                <a:t>2006 </a:t>
              </a:r>
              <a:r>
                <a:rPr lang="zh-CN" altLang="en-US" dirty="0">
                  <a:solidFill>
                    <a:schemeClr val="tx1">
                      <a:lumMod val="75000"/>
                      <a:lumOff val="25000"/>
                    </a:schemeClr>
                  </a:solidFill>
                  <a:latin typeface="+mn-ea"/>
                  <a:cs typeface="华文黑体" pitchFamily="2" charset="-122"/>
                </a:rPr>
                <a:t>上海银行 宁波</a:t>
              </a:r>
              <a:endParaRPr lang="en-US" altLang="zh-CN" dirty="0">
                <a:solidFill>
                  <a:schemeClr val="tx1">
                    <a:lumMod val="75000"/>
                    <a:lumOff val="25000"/>
                  </a:schemeClr>
                </a:solidFill>
                <a:latin typeface="+mn-ea"/>
                <a:cs typeface="华文黑体" pitchFamily="2" charset="-122"/>
              </a:endParaRPr>
            </a:p>
            <a:p>
              <a:pPr lvl="0"/>
              <a:r>
                <a:rPr lang="zh-CN" altLang="en-US" dirty="0">
                  <a:solidFill>
                    <a:schemeClr val="tx1">
                      <a:lumMod val="75000"/>
                      <a:lumOff val="25000"/>
                    </a:schemeClr>
                  </a:solidFill>
                  <a:latin typeface="+mn-ea"/>
                  <a:cs typeface="华文黑体" pitchFamily="2" charset="-122"/>
                </a:rPr>
                <a:t>密集：</a:t>
              </a:r>
              <a:r>
                <a:rPr lang="en-US" altLang="zh-CN" dirty="0">
                  <a:solidFill>
                    <a:schemeClr val="tx1">
                      <a:lumMod val="75000"/>
                      <a:lumOff val="25000"/>
                    </a:schemeClr>
                  </a:solidFill>
                  <a:latin typeface="+mn-ea"/>
                  <a:cs typeface="华文黑体" pitchFamily="2" charset="-122"/>
                </a:rPr>
                <a:t>2007-2009</a:t>
              </a:r>
              <a:endParaRPr lang="zh-CN" altLang="en-US" dirty="0">
                <a:solidFill>
                  <a:schemeClr val="tx1">
                    <a:lumMod val="75000"/>
                    <a:lumOff val="25000"/>
                  </a:schemeClr>
                </a:solidFill>
                <a:latin typeface="+mn-ea"/>
                <a:cs typeface="华文黑体" pitchFamily="2" charset="-122"/>
              </a:endParaRPr>
            </a:p>
          </p:txBody>
        </p:sp>
      </p:grpSp>
    </p:spTree>
    <p:extLst>
      <p:ext uri="{BB962C8B-B14F-4D97-AF65-F5344CB8AC3E}">
        <p14:creationId xmlns:p14="http://schemas.microsoft.com/office/powerpoint/2010/main" val="129497215"/>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1372" y="350437"/>
            <a:ext cx="2912784" cy="646331"/>
          </a:xfrm>
          <a:prstGeom prst="rect">
            <a:avLst/>
          </a:prstGeom>
          <a:noFill/>
        </p:spPr>
        <p:txBody>
          <a:bodyPr wrap="square" rtlCol="0">
            <a:spAutoFit/>
          </a:bodyPr>
          <a:lstStyle/>
          <a:p>
            <a:r>
              <a:rPr lang="zh-CN" altLang="en-US" sz="3600" dirty="0">
                <a:latin typeface="+mj-ea"/>
                <a:ea typeface="+mj-ea"/>
              </a:rPr>
              <a:t>样本与数据</a:t>
            </a:r>
          </a:p>
        </p:txBody>
      </p:sp>
      <p:grpSp>
        <p:nvGrpSpPr>
          <p:cNvPr id="4" name="组合 3"/>
          <p:cNvGrpSpPr/>
          <p:nvPr/>
        </p:nvGrpSpPr>
        <p:grpSpPr>
          <a:xfrm>
            <a:off x="3684156" y="454782"/>
            <a:ext cx="4296229" cy="2577598"/>
            <a:chOff x="3621313" y="673603"/>
            <a:chExt cx="4296229" cy="2577598"/>
          </a:xfrm>
        </p:grpSpPr>
        <p:grpSp>
          <p:nvGrpSpPr>
            <p:cNvPr id="12" name="组合 11"/>
            <p:cNvGrpSpPr/>
            <p:nvPr/>
          </p:nvGrpSpPr>
          <p:grpSpPr>
            <a:xfrm>
              <a:off x="3621313" y="673603"/>
              <a:ext cx="4296229" cy="2577598"/>
              <a:chOff x="5297714" y="856343"/>
              <a:chExt cx="4172082" cy="2562394"/>
            </a:xfrm>
          </p:grpSpPr>
          <p:sp>
            <p:nvSpPr>
              <p:cNvPr id="13" name="矩形 12"/>
              <p:cNvSpPr/>
              <p:nvPr/>
            </p:nvSpPr>
            <p:spPr>
              <a:xfrm>
                <a:off x="5297714" y="856343"/>
                <a:ext cx="4172082" cy="2562394"/>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p:cNvGrpSpPr/>
              <p:nvPr/>
            </p:nvGrpSpPr>
            <p:grpSpPr>
              <a:xfrm>
                <a:off x="5297714" y="857462"/>
                <a:ext cx="4172082" cy="1013425"/>
                <a:chOff x="5297714" y="857462"/>
                <a:chExt cx="4172082" cy="1013425"/>
              </a:xfrm>
            </p:grpSpPr>
            <p:sp>
              <p:nvSpPr>
                <p:cNvPr id="15" name="Rectangle 19"/>
                <p:cNvSpPr>
                  <a:spLocks noChangeArrowheads="1"/>
                </p:cNvSpPr>
                <p:nvPr/>
              </p:nvSpPr>
              <p:spPr bwMode="gray">
                <a:xfrm>
                  <a:off x="5297714" y="857462"/>
                  <a:ext cx="4172082" cy="360446"/>
                </a:xfrm>
                <a:prstGeom prst="rect">
                  <a:avLst/>
                </a:prstGeom>
                <a:solidFill>
                  <a:srgbClr val="568D11"/>
                </a:solidFill>
                <a:ln w="12700">
                  <a:noFill/>
                  <a:round/>
                  <a:headEnd/>
                  <a:tailEnd/>
                </a:ln>
                <a:effectLst/>
              </p:spPr>
              <p:txBody>
                <a:bodyPr wrap="none" lIns="91479" tIns="45740" rIns="91479" bIns="45740" anchor="ctr"/>
                <a:lstStyle/>
                <a:p>
                  <a:r>
                    <a:rPr lang="zh-CN" altLang="en-US" sz="1600" b="1" noProof="1">
                      <a:solidFill>
                        <a:schemeClr val="bg1"/>
                      </a:solidFill>
                      <a:latin typeface="微软雅黑" pitchFamily="34" charset="-122"/>
                      <a:ea typeface="微软雅黑" pitchFamily="34" charset="-122"/>
                    </a:rPr>
                    <a:t>分布</a:t>
                  </a:r>
                  <a:endParaRPr lang="de-DE" sz="1600" b="1" noProof="1">
                    <a:solidFill>
                      <a:schemeClr val="bg1"/>
                    </a:solidFill>
                    <a:latin typeface="微软雅黑" pitchFamily="34" charset="-122"/>
                    <a:ea typeface="微软雅黑" pitchFamily="34" charset="-122"/>
                  </a:endParaRPr>
                </a:p>
              </p:txBody>
            </p:sp>
            <p:sp>
              <p:nvSpPr>
                <p:cNvPr id="16" name="TextBox 15"/>
                <p:cNvSpPr txBox="1"/>
                <p:nvPr/>
              </p:nvSpPr>
              <p:spPr>
                <a:xfrm>
                  <a:off x="5573486" y="1501555"/>
                  <a:ext cx="3585028" cy="369332"/>
                </a:xfrm>
                <a:prstGeom prst="rect">
                  <a:avLst/>
                </a:prstGeom>
                <a:noFill/>
              </p:spPr>
              <p:txBody>
                <a:bodyPr wrap="square" rtlCol="0">
                  <a:spAutoFit/>
                </a:bodyPr>
                <a:lstStyle/>
                <a:p>
                  <a:pPr lvl="0"/>
                  <a:endParaRPr lang="en-US" altLang="zh-CN" dirty="0">
                    <a:solidFill>
                      <a:schemeClr val="tx1">
                        <a:lumMod val="75000"/>
                        <a:lumOff val="25000"/>
                      </a:schemeClr>
                    </a:solidFill>
                    <a:latin typeface="+mn-ea"/>
                    <a:cs typeface="华文黑体" pitchFamily="2" charset="-122"/>
                  </a:endParaRPr>
                </a:p>
              </p:txBody>
            </p:sp>
          </p:grpSp>
        </p:grpSp>
        <p:sp>
          <p:nvSpPr>
            <p:cNvPr id="6" name="矩形 5"/>
            <p:cNvSpPr/>
            <p:nvPr/>
          </p:nvSpPr>
          <p:spPr>
            <a:xfrm>
              <a:off x="3987658" y="1299437"/>
              <a:ext cx="3526971" cy="1754326"/>
            </a:xfrm>
            <a:prstGeom prst="rect">
              <a:avLst/>
            </a:prstGeom>
          </p:spPr>
          <p:txBody>
            <a:bodyPr wrap="square">
              <a:spAutoFit/>
            </a:bodyPr>
            <a:lstStyle/>
            <a:p>
              <a:pPr lvl="0"/>
              <a:r>
                <a:rPr lang="zh-CN" altLang="en-US" dirty="0" smtClean="0"/>
                <a:t>省内跨区域经营方面，省会城商行设立的分支机构最多，地级市向地级市次之，地级市向省会最少。</a:t>
              </a:r>
              <a:endParaRPr lang="en-US" altLang="zh-CN" dirty="0" smtClean="0"/>
            </a:p>
            <a:p>
              <a:pPr lvl="0"/>
              <a:r>
                <a:rPr lang="zh-CN" altLang="en-US" dirty="0"/>
                <a:t>省外跨</a:t>
              </a:r>
              <a:r>
                <a:rPr lang="zh-CN" altLang="en-US" dirty="0" smtClean="0"/>
                <a:t>区域经营主要在我国的发达地区开展。</a:t>
              </a:r>
              <a:endParaRPr lang="zh-CN" altLang="en-US" dirty="0"/>
            </a:p>
          </p:txBody>
        </p:sp>
      </p:grpSp>
      <p:graphicFrame>
        <p:nvGraphicFramePr>
          <p:cNvPr id="3" name="表格 2"/>
          <p:cNvGraphicFramePr>
            <a:graphicFrameLocks noGrp="1"/>
          </p:cNvGraphicFramePr>
          <p:nvPr>
            <p:extLst>
              <p:ext uri="{D42A27DB-BD31-4B8C-83A1-F6EECF244321}">
                <p14:modId xmlns:p14="http://schemas.microsoft.com/office/powerpoint/2010/main" val="1485092275"/>
              </p:ext>
            </p:extLst>
          </p:nvPr>
        </p:nvGraphicFramePr>
        <p:xfrm>
          <a:off x="771372" y="3125085"/>
          <a:ext cx="10692000" cy="3417679"/>
        </p:xfrm>
        <a:graphic>
          <a:graphicData uri="http://schemas.openxmlformats.org/drawingml/2006/table">
            <a:tbl>
              <a:tblPr firstRow="1" bandRow="1">
                <a:tableStyleId>{5C22544A-7EE6-4342-B048-85BDC9FD1C3A}</a:tableStyleId>
              </a:tblPr>
              <a:tblGrid>
                <a:gridCol w="1188000"/>
                <a:gridCol w="1188000"/>
                <a:gridCol w="1188000"/>
                <a:gridCol w="1188000"/>
                <a:gridCol w="1188000"/>
                <a:gridCol w="1188000"/>
                <a:gridCol w="1188000"/>
                <a:gridCol w="1188000"/>
                <a:gridCol w="1188000"/>
              </a:tblGrid>
              <a:tr h="0">
                <a:tc rowSpan="2">
                  <a:txBody>
                    <a:bodyPr/>
                    <a:lstStyle/>
                    <a:p>
                      <a:pPr algn="ct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algn="ctr"/>
                      <a:r>
                        <a:rPr lang="zh-CN" altLang="en-US" b="0" baseline="0" dirty="0" smtClean="0">
                          <a:solidFill>
                            <a:schemeClr val="tx1"/>
                          </a:solidFill>
                        </a:rPr>
                        <a:t>省内跨区域经营</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algn="ctr"/>
                      <a:r>
                        <a:rPr lang="zh-CN" altLang="en-US" b="0" baseline="0" dirty="0" smtClean="0">
                          <a:solidFill>
                            <a:schemeClr val="tx1"/>
                          </a:solidFill>
                        </a:rPr>
                        <a:t>省外跨区域经营</a:t>
                      </a:r>
                      <a:endParaRPr lang="zh-CN" altLang="en-US"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8246">
                <a:tc vMerge="1">
                  <a:txBody>
                    <a:bodyPr/>
                    <a:lstStyle/>
                    <a:p>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CN" altLang="en-US" baseline="0" dirty="0" smtClean="0">
                          <a:solidFill>
                            <a:schemeClr val="tx1"/>
                          </a:solidFill>
                        </a:rPr>
                        <a:t>总数</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CN" altLang="en-US" baseline="0" dirty="0" smtClean="0">
                          <a:solidFill>
                            <a:schemeClr val="tx1"/>
                          </a:solidFill>
                        </a:rPr>
                        <a:t>省会</a:t>
                      </a:r>
                      <a:r>
                        <a:rPr lang="en-US" altLang="zh-CN" baseline="0" dirty="0" smtClean="0">
                          <a:solidFill>
                            <a:schemeClr val="tx1"/>
                          </a:solidFill>
                        </a:rPr>
                        <a:t>-</a:t>
                      </a:r>
                      <a:r>
                        <a:rPr lang="zh-CN" altLang="en-US" baseline="0" dirty="0" smtClean="0">
                          <a:solidFill>
                            <a:schemeClr val="tx1"/>
                          </a:solidFill>
                        </a:rPr>
                        <a:t>地级</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CN" altLang="en-US" baseline="0" dirty="0" smtClean="0">
                          <a:solidFill>
                            <a:schemeClr val="tx1"/>
                          </a:solidFill>
                        </a:rPr>
                        <a:t>地级</a:t>
                      </a:r>
                      <a:r>
                        <a:rPr lang="en-US" altLang="zh-CN" baseline="0" dirty="0" smtClean="0">
                          <a:solidFill>
                            <a:schemeClr val="tx1"/>
                          </a:solidFill>
                        </a:rPr>
                        <a:t>-</a:t>
                      </a:r>
                      <a:r>
                        <a:rPr lang="zh-CN" altLang="en-US" baseline="0" dirty="0" smtClean="0">
                          <a:solidFill>
                            <a:schemeClr val="tx1"/>
                          </a:solidFill>
                        </a:rPr>
                        <a:t>省会</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CN" altLang="en-US" baseline="0" dirty="0" smtClean="0">
                          <a:solidFill>
                            <a:schemeClr val="tx1"/>
                          </a:solidFill>
                        </a:rPr>
                        <a:t>地级</a:t>
                      </a:r>
                      <a:r>
                        <a:rPr lang="en-US" altLang="zh-CN" baseline="0" dirty="0" smtClean="0">
                          <a:solidFill>
                            <a:schemeClr val="tx1"/>
                          </a:solidFill>
                        </a:rPr>
                        <a:t>-</a:t>
                      </a:r>
                      <a:r>
                        <a:rPr lang="zh-CN" altLang="en-US" baseline="0" dirty="0" smtClean="0">
                          <a:solidFill>
                            <a:schemeClr val="tx1"/>
                          </a:solidFill>
                        </a:rPr>
                        <a:t>地级</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CN" altLang="en-US" baseline="0" dirty="0" smtClean="0">
                          <a:solidFill>
                            <a:schemeClr val="tx1"/>
                          </a:solidFill>
                        </a:rPr>
                        <a:t>总数</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CN" altLang="en-US" baseline="0" dirty="0" smtClean="0">
                          <a:solidFill>
                            <a:schemeClr val="tx1"/>
                          </a:solidFill>
                        </a:rPr>
                        <a:t>东</a:t>
                      </a:r>
                      <a:r>
                        <a:rPr lang="en-US" altLang="zh-CN" baseline="0" dirty="0" smtClean="0">
                          <a:solidFill>
                            <a:schemeClr val="tx1"/>
                          </a:solidFill>
                        </a:rPr>
                        <a:t>-</a:t>
                      </a:r>
                      <a:r>
                        <a:rPr lang="zh-CN" altLang="en-US" baseline="0" dirty="0" smtClean="0">
                          <a:solidFill>
                            <a:schemeClr val="tx1"/>
                          </a:solidFill>
                        </a:rPr>
                        <a:t>东</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CN" altLang="en-US" baseline="0" dirty="0" smtClean="0">
                          <a:solidFill>
                            <a:schemeClr val="tx1"/>
                          </a:solidFill>
                        </a:rPr>
                        <a:t>东</a:t>
                      </a:r>
                      <a:r>
                        <a:rPr lang="en-US" altLang="zh-CN" baseline="0" dirty="0" smtClean="0">
                          <a:solidFill>
                            <a:schemeClr val="tx1"/>
                          </a:solidFill>
                        </a:rPr>
                        <a:t>-</a:t>
                      </a:r>
                      <a:r>
                        <a:rPr lang="zh-CN" altLang="en-US" baseline="0" dirty="0" smtClean="0">
                          <a:solidFill>
                            <a:schemeClr val="tx1"/>
                          </a:solidFill>
                        </a:rPr>
                        <a:t>中西</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CN" altLang="en-US" baseline="0" dirty="0" smtClean="0">
                          <a:solidFill>
                            <a:schemeClr val="tx1"/>
                          </a:solidFill>
                        </a:rPr>
                        <a:t>中西</a:t>
                      </a:r>
                      <a:r>
                        <a:rPr lang="en-US" altLang="zh-CN" baseline="0" dirty="0" smtClean="0">
                          <a:solidFill>
                            <a:schemeClr val="tx1"/>
                          </a:solidFill>
                        </a:rPr>
                        <a:t>-</a:t>
                      </a:r>
                      <a:r>
                        <a:rPr lang="zh-CN" altLang="en-US" baseline="0" dirty="0" smtClean="0">
                          <a:solidFill>
                            <a:schemeClr val="tx1"/>
                          </a:solidFill>
                        </a:rPr>
                        <a:t>东</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6239">
                <a:tc>
                  <a:txBody>
                    <a:bodyPr/>
                    <a:lstStyle/>
                    <a:p>
                      <a:pPr algn="ctr"/>
                      <a:r>
                        <a:rPr lang="en-US" altLang="zh-CN" baseline="0" dirty="0" smtClean="0">
                          <a:solidFill>
                            <a:schemeClr val="tx1"/>
                          </a:solidFill>
                        </a:rPr>
                        <a:t>2004</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2</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2</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0</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0</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0</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0</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0</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0</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6239">
                <a:tc>
                  <a:txBody>
                    <a:bodyPr/>
                    <a:lstStyle/>
                    <a:p>
                      <a:pPr algn="ctr"/>
                      <a:r>
                        <a:rPr lang="en-US" altLang="zh-CN" baseline="0" dirty="0" smtClean="0">
                          <a:solidFill>
                            <a:schemeClr val="tx1"/>
                          </a:solidFill>
                        </a:rPr>
                        <a:t>2005</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0</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0</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0</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0</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0</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0</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0</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0</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6239">
                <a:tc>
                  <a:txBody>
                    <a:bodyPr/>
                    <a:lstStyle/>
                    <a:p>
                      <a:pPr algn="ctr"/>
                      <a:r>
                        <a:rPr lang="en-US" altLang="zh-CN" baseline="0" dirty="0" smtClean="0">
                          <a:solidFill>
                            <a:schemeClr val="tx1"/>
                          </a:solidFill>
                        </a:rPr>
                        <a:t>2006</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2</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2</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0</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0</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2</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2</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0</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0</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6239">
                <a:tc>
                  <a:txBody>
                    <a:bodyPr/>
                    <a:lstStyle/>
                    <a:p>
                      <a:pPr algn="ctr"/>
                      <a:r>
                        <a:rPr lang="en-US" altLang="zh-CN" baseline="0" dirty="0" smtClean="0">
                          <a:solidFill>
                            <a:schemeClr val="tx1"/>
                          </a:solidFill>
                        </a:rPr>
                        <a:t>2007</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13</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4</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1</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8</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8</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7</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0</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1</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6239">
                <a:tc>
                  <a:txBody>
                    <a:bodyPr/>
                    <a:lstStyle/>
                    <a:p>
                      <a:pPr algn="ctr"/>
                      <a:r>
                        <a:rPr lang="en-US" altLang="zh-CN" baseline="0" dirty="0" smtClean="0">
                          <a:solidFill>
                            <a:schemeClr val="tx1"/>
                          </a:solidFill>
                        </a:rPr>
                        <a:t>2008</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18</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9</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5</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4</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18</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12</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3</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3</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6239">
                <a:tc>
                  <a:txBody>
                    <a:bodyPr/>
                    <a:lstStyle/>
                    <a:p>
                      <a:pPr algn="ctr"/>
                      <a:r>
                        <a:rPr lang="en-US" altLang="zh-CN" baseline="0" dirty="0" smtClean="0">
                          <a:solidFill>
                            <a:schemeClr val="tx1"/>
                          </a:solidFill>
                        </a:rPr>
                        <a:t>2009</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42</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22</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8</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12</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20</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9</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3</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5</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6239">
                <a:tc>
                  <a:txBody>
                    <a:bodyPr/>
                    <a:lstStyle/>
                    <a:p>
                      <a:pPr algn="ctr"/>
                      <a:r>
                        <a:rPr lang="zh-CN" altLang="en-US" baseline="0" dirty="0" smtClean="0">
                          <a:solidFill>
                            <a:schemeClr val="tx1"/>
                          </a:solidFill>
                        </a:rPr>
                        <a:t>合计</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77</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39</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14</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24</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48</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30</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6</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baseline="0" dirty="0" smtClean="0">
                          <a:solidFill>
                            <a:schemeClr val="tx1"/>
                          </a:solidFill>
                        </a:rPr>
                        <a:t>9</a:t>
                      </a:r>
                      <a:endParaRPr lang="zh-CN"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824270248"/>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2"/>
          <p:cNvGrpSpPr>
            <a:grpSpLocks/>
          </p:cNvGrpSpPr>
          <p:nvPr/>
        </p:nvGrpSpPr>
        <p:grpSpPr bwMode="auto">
          <a:xfrm>
            <a:off x="682161" y="1427837"/>
            <a:ext cx="1136096" cy="1092499"/>
            <a:chOff x="0" y="0"/>
            <a:chExt cx="1282175" cy="1224136"/>
          </a:xfrm>
        </p:grpSpPr>
        <p:sp>
          <p:nvSpPr>
            <p:cNvPr id="20" name="椭圆 12"/>
            <p:cNvSpPr>
              <a:spLocks noChangeArrowheads="1"/>
            </p:cNvSpPr>
            <p:nvPr/>
          </p:nvSpPr>
          <p:spPr bwMode="auto">
            <a:xfrm>
              <a:off x="58039" y="0"/>
              <a:ext cx="1224136" cy="1224136"/>
            </a:xfrm>
            <a:prstGeom prst="ellipse">
              <a:avLst/>
            </a:prstGeom>
            <a:solidFill>
              <a:schemeClr val="bg1"/>
            </a:solidFill>
            <a:ln w="57150" cap="flat" cmpd="sng">
              <a:solidFill>
                <a:srgbClr val="568D1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endParaRPr lang="zh-CN" altLang="zh-CN" sz="2100">
                <a:solidFill>
                  <a:srgbClr val="FFFFFF"/>
                </a:solidFill>
                <a:latin typeface="宋体" pitchFamily="2" charset="-122"/>
                <a:sym typeface="宋体" pitchFamily="2" charset="-122"/>
              </a:endParaRPr>
            </a:p>
          </p:txBody>
        </p:sp>
        <p:sp>
          <p:nvSpPr>
            <p:cNvPr id="21" name="文本框 21"/>
            <p:cNvSpPr>
              <a:spLocks noChangeArrowheads="1"/>
            </p:cNvSpPr>
            <p:nvPr/>
          </p:nvSpPr>
          <p:spPr bwMode="auto">
            <a:xfrm rot="20331793">
              <a:off x="0" y="381465"/>
              <a:ext cx="1263345" cy="4617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r>
                <a:rPr lang="zh-CN" altLang="en-US" sz="2100" dirty="0"/>
                <a:t>模型</a:t>
              </a:r>
              <a:r>
                <a:rPr lang="en-US" altLang="zh-CN" sz="2100" dirty="0" smtClean="0"/>
                <a:t>1</a:t>
              </a:r>
              <a:endParaRPr lang="zh-CN" altLang="en-US" sz="2100" dirty="0"/>
            </a:p>
          </p:txBody>
        </p:sp>
      </p:grpSp>
      <p:sp>
        <p:nvSpPr>
          <p:cNvPr id="22" name="矩形 15"/>
          <p:cNvSpPr>
            <a:spLocks noChangeArrowheads="1"/>
          </p:cNvSpPr>
          <p:nvPr/>
        </p:nvSpPr>
        <p:spPr bwMode="auto">
          <a:xfrm>
            <a:off x="2021699" y="1427837"/>
            <a:ext cx="40776" cy="1125091"/>
          </a:xfrm>
          <a:prstGeom prst="rect">
            <a:avLst/>
          </a:prstGeom>
          <a:solidFill>
            <a:srgbClr val="568D11"/>
          </a:solidFill>
          <a:ln>
            <a:solidFill>
              <a:srgbClr val="568D11"/>
            </a:solidFill>
          </a:ln>
          <a:effectLst/>
          <a:extLst/>
        </p:spPr>
        <p:txBody>
          <a:bodyPr lIns="81208" tIns="40604" rIns="81208" bIns="40604" anchor="ctr"/>
          <a:lstStyle/>
          <a:p>
            <a:pPr algn="ctr"/>
            <a:endParaRPr lang="zh-CN" altLang="zh-CN">
              <a:solidFill>
                <a:srgbClr val="FFFFFF"/>
              </a:solidFill>
              <a:latin typeface="宋体" pitchFamily="2" charset="-122"/>
              <a:sym typeface="宋体" pitchFamily="2" charset="-122"/>
            </a:endParaRPr>
          </a:p>
        </p:txBody>
      </p:sp>
      <p:sp>
        <p:nvSpPr>
          <p:cNvPr id="2" name="TextBox 1"/>
          <p:cNvSpPr txBox="1"/>
          <p:nvPr/>
        </p:nvSpPr>
        <p:spPr>
          <a:xfrm>
            <a:off x="682161" y="435425"/>
            <a:ext cx="3059064" cy="646331"/>
          </a:xfrm>
          <a:prstGeom prst="rect">
            <a:avLst/>
          </a:prstGeom>
          <a:noFill/>
        </p:spPr>
        <p:txBody>
          <a:bodyPr wrap="square" rtlCol="0">
            <a:spAutoFit/>
          </a:bodyPr>
          <a:lstStyle/>
          <a:p>
            <a:r>
              <a:rPr lang="zh-CN" altLang="en-US" sz="3600" dirty="0" smtClean="0">
                <a:latin typeface="+mj-ea"/>
                <a:ea typeface="+mj-ea"/>
              </a:rPr>
              <a:t>研究设计</a:t>
            </a:r>
            <a:endParaRPr lang="zh-CN" altLang="en-US" sz="3600" dirty="0">
              <a:latin typeface="+mj-ea"/>
              <a:ea typeface="+mj-ea"/>
            </a:endParaRPr>
          </a:p>
        </p:txBody>
      </p:sp>
      <p:graphicFrame>
        <p:nvGraphicFramePr>
          <p:cNvPr id="3" name="对象 2"/>
          <p:cNvGraphicFramePr>
            <a:graphicFrameLocks noChangeAspect="1"/>
          </p:cNvGraphicFramePr>
          <p:nvPr>
            <p:extLst>
              <p:ext uri="{D42A27DB-BD31-4B8C-83A1-F6EECF244321}">
                <p14:modId xmlns:p14="http://schemas.microsoft.com/office/powerpoint/2010/main" val="4157870586"/>
              </p:ext>
            </p:extLst>
          </p:nvPr>
        </p:nvGraphicFramePr>
        <p:xfrm>
          <a:off x="2211693" y="1810000"/>
          <a:ext cx="9399736" cy="390841"/>
        </p:xfrm>
        <a:graphic>
          <a:graphicData uri="http://schemas.openxmlformats.org/presentationml/2006/ole">
            <mc:AlternateContent xmlns:mc="http://schemas.openxmlformats.org/markup-compatibility/2006">
              <mc:Choice xmlns:v="urn:schemas-microsoft-com:vml" Requires="v">
                <p:oleObj spid="_x0000_s2209" name="Equation" r:id="rId4" imgW="6108480" imgH="253800" progId="Equation.DSMT4">
                  <p:embed/>
                </p:oleObj>
              </mc:Choice>
              <mc:Fallback>
                <p:oleObj name="Equation" r:id="rId4" imgW="6108480" imgH="253800" progId="Equation.DSMT4">
                  <p:embed/>
                  <p:pic>
                    <p:nvPicPr>
                      <p:cNvPr id="0" name=""/>
                      <p:cNvPicPr/>
                      <p:nvPr/>
                    </p:nvPicPr>
                    <p:blipFill>
                      <a:blip r:embed="rId5"/>
                      <a:stretch>
                        <a:fillRect/>
                      </a:stretch>
                    </p:blipFill>
                    <p:spPr>
                      <a:xfrm>
                        <a:off x="2211693" y="1810000"/>
                        <a:ext cx="9399736" cy="390841"/>
                      </a:xfrm>
                      <a:prstGeom prst="rect">
                        <a:avLst/>
                      </a:prstGeom>
                    </p:spPr>
                  </p:pic>
                </p:oleObj>
              </mc:Fallback>
            </mc:AlternateContent>
          </a:graphicData>
        </a:graphic>
      </p:graphicFrame>
      <p:sp>
        <p:nvSpPr>
          <p:cNvPr id="4" name="TextBox 3"/>
          <p:cNvSpPr txBox="1"/>
          <p:nvPr/>
        </p:nvSpPr>
        <p:spPr>
          <a:xfrm>
            <a:off x="986971" y="2917371"/>
            <a:ext cx="10174515" cy="2122376"/>
          </a:xfrm>
          <a:prstGeom prst="rect">
            <a:avLst/>
          </a:prstGeom>
          <a:noFill/>
        </p:spPr>
        <p:txBody>
          <a:bodyPr wrap="square" rtlCol="0">
            <a:spAutoFit/>
          </a:bodyPr>
          <a:lstStyle/>
          <a:p>
            <a:pPr>
              <a:lnSpc>
                <a:spcPct val="150000"/>
              </a:lnSpc>
            </a:pPr>
            <a:r>
              <a:rPr lang="zh-CN" altLang="en-US" dirty="0" smtClean="0"/>
              <a:t>首先分析我国城商行跨区域经营的影响因素，回答哪些银行在跨区域经营的问题。</a:t>
            </a:r>
            <a:endParaRPr lang="en-US" altLang="zh-CN" dirty="0" smtClean="0"/>
          </a:p>
          <a:p>
            <a:pPr>
              <a:lnSpc>
                <a:spcPct val="150000"/>
              </a:lnSpc>
            </a:pPr>
            <a:r>
              <a:rPr lang="zh-CN" altLang="en-US" dirty="0"/>
              <a:t>被解释</a:t>
            </a:r>
            <a:r>
              <a:rPr lang="zh-CN" altLang="en-US" dirty="0" smtClean="0"/>
              <a:t>变量：虚拟变量，会计年度内实现了跨区域经营，取值为</a:t>
            </a:r>
            <a:r>
              <a:rPr lang="en-US" altLang="zh-CN" dirty="0" smtClean="0"/>
              <a:t>1</a:t>
            </a:r>
            <a:r>
              <a:rPr lang="zh-CN" altLang="en-US" dirty="0" smtClean="0"/>
              <a:t>。</a:t>
            </a:r>
            <a:endParaRPr lang="en-US" altLang="zh-CN" dirty="0" smtClean="0"/>
          </a:p>
          <a:p>
            <a:pPr>
              <a:lnSpc>
                <a:spcPct val="150000"/>
              </a:lnSpc>
            </a:pPr>
            <a:r>
              <a:rPr lang="zh-CN" altLang="en-US" dirty="0"/>
              <a:t>解释</a:t>
            </a:r>
            <a:r>
              <a:rPr lang="zh-CN" altLang="en-US" dirty="0" smtClean="0"/>
              <a:t>变量：商业银行上一期的资产收益率（</a:t>
            </a:r>
            <a:r>
              <a:rPr lang="en-US" altLang="zh-CN" dirty="0" smtClean="0"/>
              <a:t>ROA</a:t>
            </a:r>
            <a:r>
              <a:rPr lang="zh-CN" altLang="en-US" dirty="0" smtClean="0"/>
              <a:t>）、银行规模（</a:t>
            </a:r>
            <a:r>
              <a:rPr lang="en-US" altLang="zh-CN" dirty="0" smtClean="0"/>
              <a:t>size</a:t>
            </a:r>
            <a:r>
              <a:rPr lang="zh-CN" altLang="en-US" dirty="0" smtClean="0"/>
              <a:t>）、不良贷款率（</a:t>
            </a:r>
            <a:r>
              <a:rPr lang="en-US" altLang="zh-CN" dirty="0" smtClean="0"/>
              <a:t>impaired</a:t>
            </a:r>
            <a:r>
              <a:rPr lang="zh-CN" altLang="en-US" dirty="0" smtClean="0"/>
              <a:t>）、          </a:t>
            </a:r>
            <a:endParaRPr lang="en-US" altLang="zh-CN" dirty="0" smtClean="0"/>
          </a:p>
          <a:p>
            <a:pPr>
              <a:lnSpc>
                <a:spcPct val="150000"/>
              </a:lnSpc>
            </a:pPr>
            <a:r>
              <a:rPr lang="en-US" altLang="zh-CN" dirty="0"/>
              <a:t> </a:t>
            </a:r>
            <a:r>
              <a:rPr lang="en-US" altLang="zh-CN" dirty="0" smtClean="0"/>
              <a:t>                      </a:t>
            </a:r>
            <a:r>
              <a:rPr lang="zh-CN" altLang="en-US" dirty="0" smtClean="0"/>
              <a:t>资本水平（</a:t>
            </a:r>
            <a:r>
              <a:rPr lang="en-US" altLang="zh-CN" dirty="0" smtClean="0"/>
              <a:t>CAP</a:t>
            </a:r>
            <a:r>
              <a:rPr lang="zh-CN" altLang="en-US" dirty="0" smtClean="0"/>
              <a:t>）、城商行所在地区的人均</a:t>
            </a:r>
            <a:r>
              <a:rPr lang="en-US" altLang="zh-CN" dirty="0" smtClean="0"/>
              <a:t>GDP</a:t>
            </a:r>
            <a:r>
              <a:rPr lang="zh-CN" altLang="en-US" dirty="0" smtClean="0"/>
              <a:t>及</a:t>
            </a:r>
            <a:r>
              <a:rPr lang="en-US" altLang="zh-CN" dirty="0" smtClean="0"/>
              <a:t>GDP</a:t>
            </a:r>
            <a:r>
              <a:rPr lang="zh-CN" altLang="en-US" dirty="0" smtClean="0"/>
              <a:t>增长率、</a:t>
            </a:r>
            <a:endParaRPr lang="en-US" altLang="zh-CN" dirty="0" smtClean="0"/>
          </a:p>
          <a:p>
            <a:pPr>
              <a:lnSpc>
                <a:spcPct val="150000"/>
              </a:lnSpc>
            </a:pPr>
            <a:r>
              <a:rPr lang="en-US" altLang="zh-CN" dirty="0"/>
              <a:t> </a:t>
            </a:r>
            <a:r>
              <a:rPr lang="en-US" altLang="zh-CN" dirty="0" smtClean="0"/>
              <a:t>                      </a:t>
            </a:r>
            <a:r>
              <a:rPr lang="zh-CN" altLang="en-US" dirty="0" smtClean="0"/>
              <a:t>贷款市场份额（</a:t>
            </a:r>
            <a:r>
              <a:rPr lang="en-US" altLang="zh-CN" dirty="0" err="1" smtClean="0"/>
              <a:t>loanshare</a:t>
            </a:r>
            <a:r>
              <a:rPr lang="zh-CN" altLang="en-US" dirty="0" smtClean="0"/>
              <a:t>）。</a:t>
            </a:r>
            <a:endParaRPr lang="en-US" altLang="zh-CN" dirty="0" smtClean="0"/>
          </a:p>
        </p:txBody>
      </p:sp>
    </p:spTree>
    <p:extLst>
      <p:ext uri="{BB962C8B-B14F-4D97-AF65-F5344CB8AC3E}">
        <p14:creationId xmlns:p14="http://schemas.microsoft.com/office/powerpoint/2010/main" val="653882034"/>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deabe03e26bff377677f92c12467a6722d6a2"/>
  <p:tag name="ISPRING_PRESENTATION_TITLE" val="falsh"/>
</p:tagLst>
</file>

<file path=ppt/theme/theme1.xml><?xml version="1.0" encoding="utf-8"?>
<a:theme xmlns:a="http://schemas.openxmlformats.org/drawingml/2006/main" name="Office 主题">
  <a:themeElements>
    <a:clrScheme name="气流">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2456</TotalTime>
  <Words>1742</Words>
  <Application>Microsoft Office PowerPoint</Application>
  <PresentationFormat>自定义</PresentationFormat>
  <Paragraphs>271</Paragraphs>
  <Slides>22</Slides>
  <Notes>22</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22</vt:i4>
      </vt:variant>
    </vt:vector>
  </HeadingPairs>
  <TitlesOfParts>
    <vt:vector size="25" baseType="lpstr">
      <vt:lpstr>Office 主题</vt:lpstr>
      <vt:lpstr>Equation</vt:lpstr>
      <vt:lpstr>公式</vt:lpstr>
      <vt:lpstr>PowerPoint 演示文稿</vt:lpstr>
      <vt:lpstr>PowerPoint 演示文稿</vt:lpstr>
      <vt:lpstr>引言</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falsh</dc:title>
  <dc:creator>user</dc:creator>
  <cp:lastModifiedBy>idea</cp:lastModifiedBy>
  <cp:revision>223</cp:revision>
  <dcterms:created xsi:type="dcterms:W3CDTF">2014-06-18T03:33:50Z</dcterms:created>
  <dcterms:modified xsi:type="dcterms:W3CDTF">2018-03-31T11:29:48Z</dcterms:modified>
</cp:coreProperties>
</file>