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29"/>
  </p:notesMasterIdLst>
  <p:handoutMasterIdLst>
    <p:handoutMasterId r:id="rId30"/>
  </p:handoutMasterIdLst>
  <p:sldIdLst>
    <p:sldId id="256" r:id="rId2"/>
    <p:sldId id="260" r:id="rId3"/>
    <p:sldId id="302" r:id="rId4"/>
    <p:sldId id="266" r:id="rId5"/>
    <p:sldId id="267" r:id="rId6"/>
    <p:sldId id="305" r:id="rId7"/>
    <p:sldId id="303" r:id="rId8"/>
    <p:sldId id="306" r:id="rId9"/>
    <p:sldId id="307" r:id="rId10"/>
    <p:sldId id="329" r:id="rId11"/>
    <p:sldId id="330" r:id="rId12"/>
    <p:sldId id="333" r:id="rId13"/>
    <p:sldId id="311" r:id="rId14"/>
    <p:sldId id="317" r:id="rId15"/>
    <p:sldId id="314" r:id="rId16"/>
    <p:sldId id="316" r:id="rId17"/>
    <p:sldId id="318" r:id="rId18"/>
    <p:sldId id="319" r:id="rId19"/>
    <p:sldId id="323" r:id="rId20"/>
    <p:sldId id="326" r:id="rId21"/>
    <p:sldId id="328" r:id="rId22"/>
    <p:sldId id="324" r:id="rId23"/>
    <p:sldId id="325" r:id="rId24"/>
    <p:sldId id="331" r:id="rId25"/>
    <p:sldId id="332" r:id="rId26"/>
    <p:sldId id="293" r:id="rId27"/>
    <p:sldId id="29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BC6EFB9-9E99-4228-9422-F44FF7B60258}">
          <p14:sldIdLst>
            <p14:sldId id="256"/>
            <p14:sldId id="260"/>
            <p14:sldId id="302"/>
            <p14:sldId id="266"/>
            <p14:sldId id="267"/>
            <p14:sldId id="305"/>
            <p14:sldId id="303"/>
            <p14:sldId id="306"/>
            <p14:sldId id="307"/>
            <p14:sldId id="329"/>
            <p14:sldId id="330"/>
            <p14:sldId id="333"/>
            <p14:sldId id="311"/>
            <p14:sldId id="317"/>
            <p14:sldId id="314"/>
            <p14:sldId id="316"/>
            <p14:sldId id="318"/>
            <p14:sldId id="319"/>
            <p14:sldId id="323"/>
            <p14:sldId id="326"/>
            <p14:sldId id="328"/>
          </p14:sldIdLst>
        </p14:section>
        <p14:section name="??????" id="{810E5EF9-11B2-401D-A12D-FE8F8F3E523A}">
          <p14:sldIdLst>
            <p14:sldId id="324"/>
            <p14:sldId id="325"/>
            <p14:sldId id="331"/>
            <p14:sldId id="332"/>
            <p14:sldId id="293"/>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静艺" initials="赵静艺" lastIdx="5" clrIdx="0">
    <p:extLst>
      <p:ext uri="{19B8F6BF-5375-455C-9EA6-DF929625EA0E}">
        <p15:presenceInfo xmlns:p15="http://schemas.microsoft.com/office/powerpoint/2012/main" userId="赵静艺"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14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E8DFA-0B61-46A7-ADB4-50B7A6E3C5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D90933CD-AB91-4A6D-B025-86DC1C7A6837}">
      <dgm:prSet phldrT="[文本]"/>
      <dgm:spPr/>
      <dgm:t>
        <a:bodyPr/>
        <a:lstStyle/>
        <a:p>
          <a:r>
            <a:rPr lang="en-US" b="1" i="0" dirty="0"/>
            <a:t>I. Hypotheses and Related Literature</a:t>
          </a:r>
          <a:endParaRPr lang="zh-CN" altLang="en-US" dirty="0"/>
        </a:p>
      </dgm:t>
    </dgm:pt>
    <dgm:pt modelId="{56A22840-4DAC-4484-97D8-B9B25D8563AB}" type="parTrans" cxnId="{33F24E73-02FF-424B-8ACB-163C1F18EBD4}">
      <dgm:prSet/>
      <dgm:spPr/>
      <dgm:t>
        <a:bodyPr/>
        <a:lstStyle/>
        <a:p>
          <a:endParaRPr lang="zh-CN" altLang="en-US"/>
        </a:p>
      </dgm:t>
    </dgm:pt>
    <dgm:pt modelId="{DEDC7513-F3FB-4188-A451-329E6FDD8399}" type="sibTrans" cxnId="{33F24E73-02FF-424B-8ACB-163C1F18EBD4}">
      <dgm:prSet/>
      <dgm:spPr/>
      <dgm:t>
        <a:bodyPr/>
        <a:lstStyle/>
        <a:p>
          <a:endParaRPr lang="zh-CN" altLang="en-US"/>
        </a:p>
      </dgm:t>
    </dgm:pt>
    <dgm:pt modelId="{45248417-C784-4D07-97EB-4AAD94813FF0}">
      <dgm:prSet phldrT="[文本]"/>
      <dgm:spPr/>
      <dgm:t>
        <a:bodyPr/>
        <a:lstStyle/>
        <a:p>
          <a:r>
            <a:rPr lang="en-US" b="1" i="0" dirty="0"/>
            <a:t>II. Data and Descriptive Statistics</a:t>
          </a:r>
          <a:endParaRPr lang="zh-CN" altLang="en-US" dirty="0"/>
        </a:p>
      </dgm:t>
    </dgm:pt>
    <dgm:pt modelId="{948B18BB-AFA3-41DF-AE47-70EE2FBA1C2E}" type="parTrans" cxnId="{176E7E4F-79FA-4F41-849A-6A4FAC15F5B4}">
      <dgm:prSet/>
      <dgm:spPr/>
      <dgm:t>
        <a:bodyPr/>
        <a:lstStyle/>
        <a:p>
          <a:endParaRPr lang="zh-CN" altLang="en-US"/>
        </a:p>
      </dgm:t>
    </dgm:pt>
    <dgm:pt modelId="{F7DE365D-1B50-4672-A993-5B00D9287EA9}" type="sibTrans" cxnId="{176E7E4F-79FA-4F41-849A-6A4FAC15F5B4}">
      <dgm:prSet/>
      <dgm:spPr/>
      <dgm:t>
        <a:bodyPr/>
        <a:lstStyle/>
        <a:p>
          <a:endParaRPr lang="zh-CN" altLang="en-US"/>
        </a:p>
      </dgm:t>
    </dgm:pt>
    <dgm:pt modelId="{0C02978C-86AA-4B56-A7B4-D1445E0D1644}">
      <dgm:prSet phldrT="[文本]"/>
      <dgm:spPr/>
      <dgm:t>
        <a:bodyPr/>
        <a:lstStyle/>
        <a:p>
          <a:r>
            <a:rPr lang="en-US" b="1" i="0" dirty="0"/>
            <a:t>III. Results</a:t>
          </a:r>
        </a:p>
      </dgm:t>
    </dgm:pt>
    <dgm:pt modelId="{8B23AA62-328A-46BB-82B3-B642061876CF}" type="parTrans" cxnId="{1F2EEDD1-C421-4D14-A9FA-ABD25555DC7C}">
      <dgm:prSet/>
      <dgm:spPr/>
      <dgm:t>
        <a:bodyPr/>
        <a:lstStyle/>
        <a:p>
          <a:endParaRPr lang="zh-CN" altLang="en-US"/>
        </a:p>
      </dgm:t>
    </dgm:pt>
    <dgm:pt modelId="{E2F4125C-85D4-4E86-9A1D-4716C84592C5}" type="sibTrans" cxnId="{1F2EEDD1-C421-4D14-A9FA-ABD25555DC7C}">
      <dgm:prSet/>
      <dgm:spPr/>
      <dgm:t>
        <a:bodyPr/>
        <a:lstStyle/>
        <a:p>
          <a:endParaRPr lang="zh-CN" altLang="en-US"/>
        </a:p>
      </dgm:t>
    </dgm:pt>
    <dgm:pt modelId="{F7C4902C-E4F0-46E3-8256-2667AEAF7DC3}">
      <dgm:prSet phldrT="[文本]"/>
      <dgm:spPr/>
      <dgm:t>
        <a:bodyPr/>
        <a:lstStyle/>
        <a:p>
          <a:r>
            <a:rPr lang="en-US" b="1" i="0" dirty="0"/>
            <a:t>IV. Conclusion</a:t>
          </a:r>
        </a:p>
      </dgm:t>
    </dgm:pt>
    <dgm:pt modelId="{7124AFDA-31E4-46BC-9E66-C2BEE244358A}" type="parTrans" cxnId="{2787A0E5-D27C-41DA-8180-03228868F523}">
      <dgm:prSet/>
      <dgm:spPr/>
      <dgm:t>
        <a:bodyPr/>
        <a:lstStyle/>
        <a:p>
          <a:endParaRPr lang="zh-CN" altLang="en-US"/>
        </a:p>
      </dgm:t>
    </dgm:pt>
    <dgm:pt modelId="{451443B3-A2EB-417D-9A2F-91AE0CC369F7}" type="sibTrans" cxnId="{2787A0E5-D27C-41DA-8180-03228868F523}">
      <dgm:prSet/>
      <dgm:spPr/>
      <dgm:t>
        <a:bodyPr/>
        <a:lstStyle/>
        <a:p>
          <a:endParaRPr lang="zh-CN" altLang="en-US"/>
        </a:p>
      </dgm:t>
    </dgm:pt>
    <dgm:pt modelId="{2B38C1F2-09E0-46A0-8E16-383A83FD51AD}" type="pres">
      <dgm:prSet presAssocID="{479E8DFA-0B61-46A7-ADB4-50B7A6E3C5F1}" presName="Name0" presStyleCnt="0">
        <dgm:presLayoutVars>
          <dgm:chMax val="7"/>
          <dgm:chPref val="7"/>
          <dgm:dir/>
        </dgm:presLayoutVars>
      </dgm:prSet>
      <dgm:spPr/>
    </dgm:pt>
    <dgm:pt modelId="{3E9EDE4E-2EC7-440D-91AC-BE05D51D18E3}" type="pres">
      <dgm:prSet presAssocID="{479E8DFA-0B61-46A7-ADB4-50B7A6E3C5F1}" presName="Name1" presStyleCnt="0"/>
      <dgm:spPr/>
    </dgm:pt>
    <dgm:pt modelId="{2CF3ED6E-91BD-4CA0-8A67-23E2F4A2AD1B}" type="pres">
      <dgm:prSet presAssocID="{479E8DFA-0B61-46A7-ADB4-50B7A6E3C5F1}" presName="cycle" presStyleCnt="0"/>
      <dgm:spPr/>
    </dgm:pt>
    <dgm:pt modelId="{6BB14B16-E73A-4436-BDAD-8DA959D3CE01}" type="pres">
      <dgm:prSet presAssocID="{479E8DFA-0B61-46A7-ADB4-50B7A6E3C5F1}" presName="srcNode" presStyleLbl="node1" presStyleIdx="0" presStyleCnt="4"/>
      <dgm:spPr/>
    </dgm:pt>
    <dgm:pt modelId="{54B0B785-174E-477C-8AC0-70BD825450D9}" type="pres">
      <dgm:prSet presAssocID="{479E8DFA-0B61-46A7-ADB4-50B7A6E3C5F1}" presName="conn" presStyleLbl="parChTrans1D2" presStyleIdx="0" presStyleCnt="1"/>
      <dgm:spPr/>
    </dgm:pt>
    <dgm:pt modelId="{80B53F8E-92F4-4584-8E99-75D06AFA3D20}" type="pres">
      <dgm:prSet presAssocID="{479E8DFA-0B61-46A7-ADB4-50B7A6E3C5F1}" presName="extraNode" presStyleLbl="node1" presStyleIdx="0" presStyleCnt="4"/>
      <dgm:spPr/>
    </dgm:pt>
    <dgm:pt modelId="{36D4EF16-8491-4D81-A9E1-61EA0A9B9E0D}" type="pres">
      <dgm:prSet presAssocID="{479E8DFA-0B61-46A7-ADB4-50B7A6E3C5F1}" presName="dstNode" presStyleLbl="node1" presStyleIdx="0" presStyleCnt="4"/>
      <dgm:spPr/>
    </dgm:pt>
    <dgm:pt modelId="{48D901C6-971E-48A2-AB40-7CB81211E77A}" type="pres">
      <dgm:prSet presAssocID="{D90933CD-AB91-4A6D-B025-86DC1C7A6837}" presName="text_1" presStyleLbl="node1" presStyleIdx="0" presStyleCnt="4">
        <dgm:presLayoutVars>
          <dgm:bulletEnabled val="1"/>
        </dgm:presLayoutVars>
      </dgm:prSet>
      <dgm:spPr/>
    </dgm:pt>
    <dgm:pt modelId="{F7EE4FB4-D5AE-4499-A3DA-C0F4FD2CB406}" type="pres">
      <dgm:prSet presAssocID="{D90933CD-AB91-4A6D-B025-86DC1C7A6837}" presName="accent_1" presStyleCnt="0"/>
      <dgm:spPr/>
    </dgm:pt>
    <dgm:pt modelId="{76A064DC-70F6-41CD-B1F2-14D6C84B84F3}" type="pres">
      <dgm:prSet presAssocID="{D90933CD-AB91-4A6D-B025-86DC1C7A6837}" presName="accentRepeatNode" presStyleLbl="solidFgAcc1" presStyleIdx="0" presStyleCnt="4"/>
      <dgm:spPr/>
    </dgm:pt>
    <dgm:pt modelId="{8A380BE5-65AE-45F0-80C4-1C4FD7B5E592}" type="pres">
      <dgm:prSet presAssocID="{45248417-C784-4D07-97EB-4AAD94813FF0}" presName="text_2" presStyleLbl="node1" presStyleIdx="1" presStyleCnt="4">
        <dgm:presLayoutVars>
          <dgm:bulletEnabled val="1"/>
        </dgm:presLayoutVars>
      </dgm:prSet>
      <dgm:spPr/>
    </dgm:pt>
    <dgm:pt modelId="{74832C74-01AD-4F91-97FD-5CD4705358FC}" type="pres">
      <dgm:prSet presAssocID="{45248417-C784-4D07-97EB-4AAD94813FF0}" presName="accent_2" presStyleCnt="0"/>
      <dgm:spPr/>
    </dgm:pt>
    <dgm:pt modelId="{3B740E71-D7B3-44ED-BD16-460D46C1F002}" type="pres">
      <dgm:prSet presAssocID="{45248417-C784-4D07-97EB-4AAD94813FF0}" presName="accentRepeatNode" presStyleLbl="solidFgAcc1" presStyleIdx="1" presStyleCnt="4"/>
      <dgm:spPr/>
    </dgm:pt>
    <dgm:pt modelId="{EC14E913-F600-40ED-813A-77714BCC37FA}" type="pres">
      <dgm:prSet presAssocID="{0C02978C-86AA-4B56-A7B4-D1445E0D1644}" presName="text_3" presStyleLbl="node1" presStyleIdx="2" presStyleCnt="4">
        <dgm:presLayoutVars>
          <dgm:bulletEnabled val="1"/>
        </dgm:presLayoutVars>
      </dgm:prSet>
      <dgm:spPr/>
    </dgm:pt>
    <dgm:pt modelId="{FD3C7923-691A-4ACD-88A5-2240D16ED78B}" type="pres">
      <dgm:prSet presAssocID="{0C02978C-86AA-4B56-A7B4-D1445E0D1644}" presName="accent_3" presStyleCnt="0"/>
      <dgm:spPr/>
    </dgm:pt>
    <dgm:pt modelId="{320962E6-44D5-4A4B-B83B-B4FC49607F29}" type="pres">
      <dgm:prSet presAssocID="{0C02978C-86AA-4B56-A7B4-D1445E0D1644}" presName="accentRepeatNode" presStyleLbl="solidFgAcc1" presStyleIdx="2" presStyleCnt="4"/>
      <dgm:spPr/>
    </dgm:pt>
    <dgm:pt modelId="{01EE9E48-D19C-4476-9031-4FC76A96DA92}" type="pres">
      <dgm:prSet presAssocID="{F7C4902C-E4F0-46E3-8256-2667AEAF7DC3}" presName="text_4" presStyleLbl="node1" presStyleIdx="3" presStyleCnt="4">
        <dgm:presLayoutVars>
          <dgm:bulletEnabled val="1"/>
        </dgm:presLayoutVars>
      </dgm:prSet>
      <dgm:spPr/>
    </dgm:pt>
    <dgm:pt modelId="{A944771F-1C0E-4E02-979B-0010321365C7}" type="pres">
      <dgm:prSet presAssocID="{F7C4902C-E4F0-46E3-8256-2667AEAF7DC3}" presName="accent_4" presStyleCnt="0"/>
      <dgm:spPr/>
    </dgm:pt>
    <dgm:pt modelId="{9963B89A-DA45-41AA-B085-201F36DA864A}" type="pres">
      <dgm:prSet presAssocID="{F7C4902C-E4F0-46E3-8256-2667AEAF7DC3}" presName="accentRepeatNode" presStyleLbl="solidFgAcc1" presStyleIdx="3" presStyleCnt="4"/>
      <dgm:spPr/>
    </dgm:pt>
  </dgm:ptLst>
  <dgm:cxnLst>
    <dgm:cxn modelId="{825C0000-6D79-4F25-87A3-C36E3F80A142}" type="presOf" srcId="{DEDC7513-F3FB-4188-A451-329E6FDD8399}" destId="{54B0B785-174E-477C-8AC0-70BD825450D9}" srcOrd="0" destOrd="0" presId="urn:microsoft.com/office/officeart/2008/layout/VerticalCurvedList"/>
    <dgm:cxn modelId="{4C4E545B-C6DC-46DB-97EF-F92C1F384089}" type="presOf" srcId="{0C02978C-86AA-4B56-A7B4-D1445E0D1644}" destId="{EC14E913-F600-40ED-813A-77714BCC37FA}" srcOrd="0" destOrd="0" presId="urn:microsoft.com/office/officeart/2008/layout/VerticalCurvedList"/>
    <dgm:cxn modelId="{A4774360-A74C-46EC-923D-12B009D9B20B}" type="presOf" srcId="{479E8DFA-0B61-46A7-ADB4-50B7A6E3C5F1}" destId="{2B38C1F2-09E0-46A0-8E16-383A83FD51AD}" srcOrd="0" destOrd="0" presId="urn:microsoft.com/office/officeart/2008/layout/VerticalCurvedList"/>
    <dgm:cxn modelId="{67D02D43-7D22-439A-9964-F9601979FE8C}" type="presOf" srcId="{D90933CD-AB91-4A6D-B025-86DC1C7A6837}" destId="{48D901C6-971E-48A2-AB40-7CB81211E77A}" srcOrd="0" destOrd="0" presId="urn:microsoft.com/office/officeart/2008/layout/VerticalCurvedList"/>
    <dgm:cxn modelId="{176E7E4F-79FA-4F41-849A-6A4FAC15F5B4}" srcId="{479E8DFA-0B61-46A7-ADB4-50B7A6E3C5F1}" destId="{45248417-C784-4D07-97EB-4AAD94813FF0}" srcOrd="1" destOrd="0" parTransId="{948B18BB-AFA3-41DF-AE47-70EE2FBA1C2E}" sibTransId="{F7DE365D-1B50-4672-A993-5B00D9287EA9}"/>
    <dgm:cxn modelId="{33F24E73-02FF-424B-8ACB-163C1F18EBD4}" srcId="{479E8DFA-0B61-46A7-ADB4-50B7A6E3C5F1}" destId="{D90933CD-AB91-4A6D-B025-86DC1C7A6837}" srcOrd="0" destOrd="0" parTransId="{56A22840-4DAC-4484-97D8-B9B25D8563AB}" sibTransId="{DEDC7513-F3FB-4188-A451-329E6FDD8399}"/>
    <dgm:cxn modelId="{2105FA7F-FD17-476E-830C-870BECCA7862}" type="presOf" srcId="{45248417-C784-4D07-97EB-4AAD94813FF0}" destId="{8A380BE5-65AE-45F0-80C4-1C4FD7B5E592}" srcOrd="0" destOrd="0" presId="urn:microsoft.com/office/officeart/2008/layout/VerticalCurvedList"/>
    <dgm:cxn modelId="{D6D08EB9-431C-49A1-BC70-8C16762B61E7}" type="presOf" srcId="{F7C4902C-E4F0-46E3-8256-2667AEAF7DC3}" destId="{01EE9E48-D19C-4476-9031-4FC76A96DA92}" srcOrd="0" destOrd="0" presId="urn:microsoft.com/office/officeart/2008/layout/VerticalCurvedList"/>
    <dgm:cxn modelId="{1F2EEDD1-C421-4D14-A9FA-ABD25555DC7C}" srcId="{479E8DFA-0B61-46A7-ADB4-50B7A6E3C5F1}" destId="{0C02978C-86AA-4B56-A7B4-D1445E0D1644}" srcOrd="2" destOrd="0" parTransId="{8B23AA62-328A-46BB-82B3-B642061876CF}" sibTransId="{E2F4125C-85D4-4E86-9A1D-4716C84592C5}"/>
    <dgm:cxn modelId="{2787A0E5-D27C-41DA-8180-03228868F523}" srcId="{479E8DFA-0B61-46A7-ADB4-50B7A6E3C5F1}" destId="{F7C4902C-E4F0-46E3-8256-2667AEAF7DC3}" srcOrd="3" destOrd="0" parTransId="{7124AFDA-31E4-46BC-9E66-C2BEE244358A}" sibTransId="{451443B3-A2EB-417D-9A2F-91AE0CC369F7}"/>
    <dgm:cxn modelId="{57011667-9E18-42A5-A322-8A4A79152FAD}" type="presParOf" srcId="{2B38C1F2-09E0-46A0-8E16-383A83FD51AD}" destId="{3E9EDE4E-2EC7-440D-91AC-BE05D51D18E3}" srcOrd="0" destOrd="0" presId="urn:microsoft.com/office/officeart/2008/layout/VerticalCurvedList"/>
    <dgm:cxn modelId="{F4ED1475-B40D-4E8F-8077-E1F35DCD5107}" type="presParOf" srcId="{3E9EDE4E-2EC7-440D-91AC-BE05D51D18E3}" destId="{2CF3ED6E-91BD-4CA0-8A67-23E2F4A2AD1B}" srcOrd="0" destOrd="0" presId="urn:microsoft.com/office/officeart/2008/layout/VerticalCurvedList"/>
    <dgm:cxn modelId="{7B05E3F6-3441-43DD-9FC1-494CEB20A54E}" type="presParOf" srcId="{2CF3ED6E-91BD-4CA0-8A67-23E2F4A2AD1B}" destId="{6BB14B16-E73A-4436-BDAD-8DA959D3CE01}" srcOrd="0" destOrd="0" presId="urn:microsoft.com/office/officeart/2008/layout/VerticalCurvedList"/>
    <dgm:cxn modelId="{FB13A8AD-1169-4E15-9994-E50A65F2E192}" type="presParOf" srcId="{2CF3ED6E-91BD-4CA0-8A67-23E2F4A2AD1B}" destId="{54B0B785-174E-477C-8AC0-70BD825450D9}" srcOrd="1" destOrd="0" presId="urn:microsoft.com/office/officeart/2008/layout/VerticalCurvedList"/>
    <dgm:cxn modelId="{27FD5B78-5286-490E-9DCC-64FF6B4416A0}" type="presParOf" srcId="{2CF3ED6E-91BD-4CA0-8A67-23E2F4A2AD1B}" destId="{80B53F8E-92F4-4584-8E99-75D06AFA3D20}" srcOrd="2" destOrd="0" presId="urn:microsoft.com/office/officeart/2008/layout/VerticalCurvedList"/>
    <dgm:cxn modelId="{84186633-C823-41E8-94CD-DFB6D2C6D8AA}" type="presParOf" srcId="{2CF3ED6E-91BD-4CA0-8A67-23E2F4A2AD1B}" destId="{36D4EF16-8491-4D81-A9E1-61EA0A9B9E0D}" srcOrd="3" destOrd="0" presId="urn:microsoft.com/office/officeart/2008/layout/VerticalCurvedList"/>
    <dgm:cxn modelId="{191B37CB-0605-4C56-8347-3A0345A6ED40}" type="presParOf" srcId="{3E9EDE4E-2EC7-440D-91AC-BE05D51D18E3}" destId="{48D901C6-971E-48A2-AB40-7CB81211E77A}" srcOrd="1" destOrd="0" presId="urn:microsoft.com/office/officeart/2008/layout/VerticalCurvedList"/>
    <dgm:cxn modelId="{3CD40984-BC5F-42B0-8BED-A589D8EFFFA5}" type="presParOf" srcId="{3E9EDE4E-2EC7-440D-91AC-BE05D51D18E3}" destId="{F7EE4FB4-D5AE-4499-A3DA-C0F4FD2CB406}" srcOrd="2" destOrd="0" presId="urn:microsoft.com/office/officeart/2008/layout/VerticalCurvedList"/>
    <dgm:cxn modelId="{8B60E509-8424-4395-8DA6-A0B40F2B6904}" type="presParOf" srcId="{F7EE4FB4-D5AE-4499-A3DA-C0F4FD2CB406}" destId="{76A064DC-70F6-41CD-B1F2-14D6C84B84F3}" srcOrd="0" destOrd="0" presId="urn:microsoft.com/office/officeart/2008/layout/VerticalCurvedList"/>
    <dgm:cxn modelId="{A812C98B-3AFD-4122-8473-CF8910BDCBF8}" type="presParOf" srcId="{3E9EDE4E-2EC7-440D-91AC-BE05D51D18E3}" destId="{8A380BE5-65AE-45F0-80C4-1C4FD7B5E592}" srcOrd="3" destOrd="0" presId="urn:microsoft.com/office/officeart/2008/layout/VerticalCurvedList"/>
    <dgm:cxn modelId="{6D0BF105-17BB-478B-AC4C-6FFA09C46E7A}" type="presParOf" srcId="{3E9EDE4E-2EC7-440D-91AC-BE05D51D18E3}" destId="{74832C74-01AD-4F91-97FD-5CD4705358FC}" srcOrd="4" destOrd="0" presId="urn:microsoft.com/office/officeart/2008/layout/VerticalCurvedList"/>
    <dgm:cxn modelId="{A595FE7C-616D-48A8-A902-E507F49B946E}" type="presParOf" srcId="{74832C74-01AD-4F91-97FD-5CD4705358FC}" destId="{3B740E71-D7B3-44ED-BD16-460D46C1F002}" srcOrd="0" destOrd="0" presId="urn:microsoft.com/office/officeart/2008/layout/VerticalCurvedList"/>
    <dgm:cxn modelId="{BD004D43-268F-403A-8E75-47242DE0A469}" type="presParOf" srcId="{3E9EDE4E-2EC7-440D-91AC-BE05D51D18E3}" destId="{EC14E913-F600-40ED-813A-77714BCC37FA}" srcOrd="5" destOrd="0" presId="urn:microsoft.com/office/officeart/2008/layout/VerticalCurvedList"/>
    <dgm:cxn modelId="{52373F46-623D-4227-8813-3E63B04515A8}" type="presParOf" srcId="{3E9EDE4E-2EC7-440D-91AC-BE05D51D18E3}" destId="{FD3C7923-691A-4ACD-88A5-2240D16ED78B}" srcOrd="6" destOrd="0" presId="urn:microsoft.com/office/officeart/2008/layout/VerticalCurvedList"/>
    <dgm:cxn modelId="{FBBFA3C2-0E2E-4013-A13C-298FD905774B}" type="presParOf" srcId="{FD3C7923-691A-4ACD-88A5-2240D16ED78B}" destId="{320962E6-44D5-4A4B-B83B-B4FC49607F29}" srcOrd="0" destOrd="0" presId="urn:microsoft.com/office/officeart/2008/layout/VerticalCurvedList"/>
    <dgm:cxn modelId="{AD8DE267-B80C-40B8-BEA1-59B2E574D5D8}" type="presParOf" srcId="{3E9EDE4E-2EC7-440D-91AC-BE05D51D18E3}" destId="{01EE9E48-D19C-4476-9031-4FC76A96DA92}" srcOrd="7" destOrd="0" presId="urn:microsoft.com/office/officeart/2008/layout/VerticalCurvedList"/>
    <dgm:cxn modelId="{A54FE2D5-D262-4469-AB36-F07B0EF505BB}" type="presParOf" srcId="{3E9EDE4E-2EC7-440D-91AC-BE05D51D18E3}" destId="{A944771F-1C0E-4E02-979B-0010321365C7}" srcOrd="8" destOrd="0" presId="urn:microsoft.com/office/officeart/2008/layout/VerticalCurvedList"/>
    <dgm:cxn modelId="{CD8186B5-E1A2-4367-B83B-587EF5B305AC}" type="presParOf" srcId="{A944771F-1C0E-4E02-979B-0010321365C7}" destId="{9963B89A-DA45-41AA-B085-201F36DA86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b="1" dirty="0"/>
            <a:t>B.2. Switching Loans Matched with Loans from Inside or Outside Banks</a:t>
          </a:r>
          <a:endParaRPr lang="zh-CN" altLang="en-US" sz="1600" b="1" dirty="0"/>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93DD0A97-36BE-46C4-A00B-4CF355395CE0}">
      <dgm:prSet phldrT="[文本]"/>
      <dgm:spPr/>
      <dgm:t>
        <a:bodyPr/>
        <a:lstStyle/>
        <a:p>
          <a:r>
            <a:rPr lang="en-US" altLang="en-US" dirty="0">
              <a:solidFill>
                <a:schemeClr val="accent1">
                  <a:lumMod val="75000"/>
                </a:schemeClr>
              </a:solidFill>
            </a:rPr>
            <a:t>B.2.1. Main Results.</a:t>
          </a:r>
          <a:endParaRPr lang="zh-CN" altLang="en-US" dirty="0">
            <a:solidFill>
              <a:schemeClr val="accent1">
                <a:lumMod val="75000"/>
              </a:schemeClr>
            </a:solidFill>
          </a:endParaRPr>
        </a:p>
      </dgm:t>
    </dgm:pt>
    <dgm:pt modelId="{92798894-AE59-43B1-B3E5-9E0BD38284DC}" type="parTrans" cxnId="{3C86D19D-2F14-4FCE-B04D-3C65D375247E}">
      <dgm:prSet/>
      <dgm:spPr/>
      <dgm:t>
        <a:bodyPr/>
        <a:lstStyle/>
        <a:p>
          <a:endParaRPr lang="zh-CN" altLang="en-US"/>
        </a:p>
      </dgm:t>
    </dgm:pt>
    <dgm:pt modelId="{B6727C3E-3674-423C-9D41-5955D819CF01}" type="sibTrans" cxnId="{3C86D19D-2F14-4FCE-B04D-3C65D375247E}">
      <dgm:prSet/>
      <dgm:spPr/>
      <dgm:t>
        <a:bodyPr/>
        <a:lstStyle/>
        <a:p>
          <a:endParaRPr lang="zh-CN" altLang="en-US"/>
        </a:p>
      </dgm:t>
    </dgm:pt>
    <dgm:pt modelId="{38FE9B5C-23C3-4B57-932C-98A615D0B11D}">
      <dgm:prSet phldrT="[文本]"/>
      <dgm:spPr/>
      <dgm:t>
        <a:bodyPr/>
        <a:lstStyle/>
        <a:p>
          <a:r>
            <a:rPr lang="en-US" altLang="en-US" dirty="0">
              <a:solidFill>
                <a:schemeClr val="accent1">
                  <a:lumMod val="75000"/>
                </a:schemeClr>
              </a:solidFill>
            </a:rPr>
            <a:t>B.2.2. Robustness Analysis.</a:t>
          </a:r>
          <a:endParaRPr lang="zh-CN" altLang="en-US" dirty="0">
            <a:solidFill>
              <a:schemeClr val="accent1">
                <a:lumMod val="75000"/>
              </a:schemeClr>
            </a:solidFill>
          </a:endParaRPr>
        </a:p>
      </dgm:t>
    </dgm:pt>
    <dgm:pt modelId="{32A2FC32-7367-4E21-96A5-D3D65135231D}" type="parTrans" cxnId="{19A1318D-9315-464F-9863-72B808A21DC5}">
      <dgm:prSet/>
      <dgm:spPr/>
      <dgm:t>
        <a:bodyPr/>
        <a:lstStyle/>
        <a:p>
          <a:endParaRPr lang="zh-CN" altLang="en-US"/>
        </a:p>
      </dgm:t>
    </dgm:pt>
    <dgm:pt modelId="{0DDAEF4D-5374-4BA8-B9B0-11D6C746086B}" type="sibTrans" cxnId="{19A1318D-9315-464F-9863-72B808A21DC5}">
      <dgm:prSet/>
      <dgm:spPr/>
      <dgm:t>
        <a:bodyPr/>
        <a:lstStyle/>
        <a:p>
          <a:endParaRPr lang="zh-CN" altLang="en-US"/>
        </a:p>
      </dgm:t>
    </dgm:pt>
    <dgm:pt modelId="{E3487A73-05DE-485E-9BFE-FB28D58D692E}">
      <dgm:prSet phldrT="[文本]"/>
      <dgm:spPr/>
      <dgm:t>
        <a:bodyPr/>
        <a:lstStyle/>
        <a:p>
          <a:r>
            <a:rPr lang="en-US" altLang="en-US" dirty="0">
              <a:solidFill>
                <a:schemeClr val="accent1">
                  <a:lumMod val="40000"/>
                  <a:lumOff val="60000"/>
                </a:schemeClr>
              </a:solidFill>
            </a:rPr>
            <a:t>B.2.3. Hold-Up and Alternative Explanations.</a:t>
          </a:r>
          <a:endParaRPr lang="zh-CN" altLang="en-US" dirty="0">
            <a:solidFill>
              <a:schemeClr val="accent1">
                <a:lumMod val="40000"/>
                <a:lumOff val="60000"/>
              </a:schemeClr>
            </a:solidFill>
          </a:endParaRPr>
        </a:p>
      </dgm:t>
    </dgm:pt>
    <dgm:pt modelId="{D8FA0657-DF5A-414B-9333-C46361B13E31}" type="parTrans" cxnId="{D2ADE9D5-12E7-4C3B-BF61-83D2102652A7}">
      <dgm:prSet/>
      <dgm:spPr/>
      <dgm:t>
        <a:bodyPr/>
        <a:lstStyle/>
        <a:p>
          <a:endParaRPr lang="zh-CN" altLang="en-US"/>
        </a:p>
      </dgm:t>
    </dgm:pt>
    <dgm:pt modelId="{772F5ABF-78E2-4FC2-A259-19C6E13A8265}" type="sibTrans" cxnId="{D2ADE9D5-12E7-4C3B-BF61-83D2102652A7}">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b="1"/>
            <a:t>B.2. Switching Loans Matched with Loans from Inside or Outside Banks</a:t>
          </a:r>
          <a:endParaRPr lang="zh-CN" altLang="en-US" sz="1600" b="1" dirty="0"/>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93DD0A97-36BE-46C4-A00B-4CF355395CE0}">
      <dgm:prSet phldrT="[文本]"/>
      <dgm:spPr/>
      <dgm:t>
        <a:bodyPr/>
        <a:lstStyle/>
        <a:p>
          <a:r>
            <a:rPr lang="en-US" altLang="en-US" dirty="0">
              <a:solidFill>
                <a:schemeClr val="accent1">
                  <a:lumMod val="40000"/>
                  <a:lumOff val="60000"/>
                </a:schemeClr>
              </a:solidFill>
            </a:rPr>
            <a:t>B.2.1. Main Results.</a:t>
          </a:r>
          <a:endParaRPr lang="zh-CN" altLang="en-US" dirty="0">
            <a:solidFill>
              <a:schemeClr val="accent1">
                <a:lumMod val="40000"/>
                <a:lumOff val="60000"/>
              </a:schemeClr>
            </a:solidFill>
          </a:endParaRPr>
        </a:p>
      </dgm:t>
    </dgm:pt>
    <dgm:pt modelId="{92798894-AE59-43B1-B3E5-9E0BD38284DC}" type="parTrans" cxnId="{3C86D19D-2F14-4FCE-B04D-3C65D375247E}">
      <dgm:prSet/>
      <dgm:spPr/>
      <dgm:t>
        <a:bodyPr/>
        <a:lstStyle/>
        <a:p>
          <a:endParaRPr lang="zh-CN" altLang="en-US"/>
        </a:p>
      </dgm:t>
    </dgm:pt>
    <dgm:pt modelId="{B6727C3E-3674-423C-9D41-5955D819CF01}" type="sibTrans" cxnId="{3C86D19D-2F14-4FCE-B04D-3C65D375247E}">
      <dgm:prSet/>
      <dgm:spPr/>
      <dgm:t>
        <a:bodyPr/>
        <a:lstStyle/>
        <a:p>
          <a:endParaRPr lang="zh-CN" altLang="en-US"/>
        </a:p>
      </dgm:t>
    </dgm:pt>
    <dgm:pt modelId="{38FE9B5C-23C3-4B57-932C-98A615D0B11D}">
      <dgm:prSet phldrT="[文本]"/>
      <dgm:spPr/>
      <dgm:t>
        <a:bodyPr/>
        <a:lstStyle/>
        <a:p>
          <a:r>
            <a:rPr lang="en-US" altLang="en-US" dirty="0">
              <a:solidFill>
                <a:schemeClr val="accent1">
                  <a:lumMod val="40000"/>
                  <a:lumOff val="60000"/>
                </a:schemeClr>
              </a:solidFill>
            </a:rPr>
            <a:t>B.2.2. Robustness Analysis.</a:t>
          </a:r>
          <a:endParaRPr lang="zh-CN" altLang="en-US" dirty="0">
            <a:solidFill>
              <a:schemeClr val="accent1">
                <a:lumMod val="40000"/>
                <a:lumOff val="60000"/>
              </a:schemeClr>
            </a:solidFill>
          </a:endParaRPr>
        </a:p>
      </dgm:t>
    </dgm:pt>
    <dgm:pt modelId="{32A2FC32-7367-4E21-96A5-D3D65135231D}" type="parTrans" cxnId="{19A1318D-9315-464F-9863-72B808A21DC5}">
      <dgm:prSet/>
      <dgm:spPr/>
      <dgm:t>
        <a:bodyPr/>
        <a:lstStyle/>
        <a:p>
          <a:endParaRPr lang="zh-CN" altLang="en-US"/>
        </a:p>
      </dgm:t>
    </dgm:pt>
    <dgm:pt modelId="{0DDAEF4D-5374-4BA8-B9B0-11D6C746086B}" type="sibTrans" cxnId="{19A1318D-9315-464F-9863-72B808A21DC5}">
      <dgm:prSet/>
      <dgm:spPr/>
      <dgm:t>
        <a:bodyPr/>
        <a:lstStyle/>
        <a:p>
          <a:endParaRPr lang="zh-CN" altLang="en-US"/>
        </a:p>
      </dgm:t>
    </dgm:pt>
    <dgm:pt modelId="{E3487A73-05DE-485E-9BFE-FB28D58D692E}">
      <dgm:prSet phldrT="[文本]"/>
      <dgm:spPr/>
      <dgm:t>
        <a:bodyPr/>
        <a:lstStyle/>
        <a:p>
          <a:r>
            <a:rPr lang="en-US" altLang="en-US" dirty="0">
              <a:solidFill>
                <a:schemeClr val="accent1">
                  <a:lumMod val="75000"/>
                </a:schemeClr>
              </a:solidFill>
            </a:rPr>
            <a:t>B.2.3. Hold-Up and Alternative Explanations.</a:t>
          </a:r>
          <a:endParaRPr lang="zh-CN" altLang="en-US" dirty="0">
            <a:solidFill>
              <a:schemeClr val="accent1">
                <a:lumMod val="75000"/>
              </a:schemeClr>
            </a:solidFill>
          </a:endParaRPr>
        </a:p>
      </dgm:t>
    </dgm:pt>
    <dgm:pt modelId="{D8FA0657-DF5A-414B-9333-C46361B13E31}" type="parTrans" cxnId="{D2ADE9D5-12E7-4C3B-BF61-83D2102652A7}">
      <dgm:prSet/>
      <dgm:spPr/>
      <dgm:t>
        <a:bodyPr/>
        <a:lstStyle/>
        <a:p>
          <a:endParaRPr lang="zh-CN" altLang="en-US"/>
        </a:p>
      </dgm:t>
    </dgm:pt>
    <dgm:pt modelId="{772F5ABF-78E2-4FC2-A259-19C6E13A8265}" type="sibTrans" cxnId="{D2ADE9D5-12E7-4C3B-BF61-83D2102652A7}">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sz="1600" b="0" i="1" dirty="0"/>
            <a:t>C. Loan Rates after Switching from the Outside Banks</a:t>
          </a:r>
          <a:endParaRPr lang="zh-CN" altLang="en-US" sz="1600" b="1" dirty="0">
            <a:solidFill>
              <a:schemeClr val="accent1">
                <a:lumMod val="75000"/>
              </a:schemeClr>
            </a:solidFill>
          </a:endParaRPr>
        </a:p>
      </dgm:t>
    </dgm:pt>
    <dgm:pt modelId="{D5226A75-1962-4DA7-91D4-A7C05D0A1138}" type="parTrans" cxnId="{AF59EEEB-FC8E-477E-8F1E-889457C6D4DA}">
      <dgm:prSet/>
      <dgm:spPr/>
      <dgm:t>
        <a:bodyPr/>
        <a:lstStyle/>
        <a:p>
          <a:endParaRPr lang="zh-CN" altLang="en-US">
            <a:solidFill>
              <a:schemeClr val="accent1">
                <a:lumMod val="75000"/>
              </a:schemeClr>
            </a:solidFill>
          </a:endParaRPr>
        </a:p>
      </dgm:t>
    </dgm:pt>
    <dgm:pt modelId="{F24F2B8A-1D4D-4511-BF77-0AE8737EEBB0}" type="sibTrans" cxnId="{AF59EEEB-FC8E-477E-8F1E-889457C6D4DA}">
      <dgm:prSet/>
      <dgm:spPr/>
      <dgm:t>
        <a:bodyPr/>
        <a:lstStyle/>
        <a:p>
          <a:endParaRPr lang="zh-CN" altLang="en-US">
            <a:solidFill>
              <a:schemeClr val="accent1">
                <a:lumMod val="75000"/>
              </a:schemeClr>
            </a:solidFill>
          </a:endParaRPr>
        </a:p>
      </dgm:t>
    </dgm:pt>
    <dgm:pt modelId="{93DD0A97-36BE-46C4-A00B-4CF355395CE0}">
      <dgm:prSet phldrT="[文本]"/>
      <dgm:spPr/>
      <dgm:t>
        <a:bodyPr/>
        <a:lstStyle/>
        <a:p>
          <a:r>
            <a:rPr lang="en-US" altLang="en-US" dirty="0">
              <a:solidFill>
                <a:schemeClr val="accent1">
                  <a:lumMod val="75000"/>
                </a:schemeClr>
              </a:solidFill>
            </a:rPr>
            <a:t>C.1. Main Results and Robustness Analysis</a:t>
          </a:r>
          <a:endParaRPr lang="zh-CN" altLang="en-US" dirty="0">
            <a:solidFill>
              <a:schemeClr val="accent1">
                <a:lumMod val="75000"/>
              </a:schemeClr>
            </a:solidFill>
          </a:endParaRPr>
        </a:p>
      </dgm:t>
    </dgm:pt>
    <dgm:pt modelId="{92798894-AE59-43B1-B3E5-9E0BD38284DC}" type="parTrans" cxnId="{3C86D19D-2F14-4FCE-B04D-3C65D375247E}">
      <dgm:prSet/>
      <dgm:spPr/>
      <dgm:t>
        <a:bodyPr/>
        <a:lstStyle/>
        <a:p>
          <a:endParaRPr lang="zh-CN" altLang="en-US">
            <a:solidFill>
              <a:schemeClr val="accent1">
                <a:lumMod val="75000"/>
              </a:schemeClr>
            </a:solidFill>
          </a:endParaRPr>
        </a:p>
      </dgm:t>
    </dgm:pt>
    <dgm:pt modelId="{B6727C3E-3674-423C-9D41-5955D819CF01}" type="sibTrans" cxnId="{3C86D19D-2F14-4FCE-B04D-3C65D375247E}">
      <dgm:prSet/>
      <dgm:spPr/>
      <dgm:t>
        <a:bodyPr/>
        <a:lstStyle/>
        <a:p>
          <a:endParaRPr lang="zh-CN" altLang="en-US">
            <a:solidFill>
              <a:schemeClr val="accent1">
                <a:lumMod val="75000"/>
              </a:schemeClr>
            </a:solidFill>
          </a:endParaRPr>
        </a:p>
      </dgm:t>
    </dgm:pt>
    <dgm:pt modelId="{38FE9B5C-23C3-4B57-932C-98A615D0B11D}">
      <dgm:prSet phldrT="[文本]"/>
      <dgm:spPr/>
      <dgm:t>
        <a:bodyPr/>
        <a:lstStyle/>
        <a:p>
          <a:r>
            <a:rPr lang="en-US" altLang="en-US" dirty="0">
              <a:solidFill>
                <a:schemeClr val="accent1">
                  <a:lumMod val="40000"/>
                  <a:lumOff val="60000"/>
                </a:schemeClr>
              </a:solidFill>
            </a:rPr>
            <a:t>C.2. Hold-Up and Alternative Explanations</a:t>
          </a:r>
          <a:endParaRPr lang="zh-CN" altLang="en-US" dirty="0">
            <a:solidFill>
              <a:schemeClr val="accent1">
                <a:lumMod val="40000"/>
                <a:lumOff val="60000"/>
              </a:schemeClr>
            </a:solidFill>
          </a:endParaRPr>
        </a:p>
      </dgm:t>
    </dgm:pt>
    <dgm:pt modelId="{32A2FC32-7367-4E21-96A5-D3D65135231D}" type="parTrans" cxnId="{19A1318D-9315-464F-9863-72B808A21DC5}">
      <dgm:prSet/>
      <dgm:spPr/>
      <dgm:t>
        <a:bodyPr/>
        <a:lstStyle/>
        <a:p>
          <a:endParaRPr lang="zh-CN" altLang="en-US">
            <a:solidFill>
              <a:schemeClr val="accent1">
                <a:lumMod val="75000"/>
              </a:schemeClr>
            </a:solidFill>
          </a:endParaRPr>
        </a:p>
      </dgm:t>
    </dgm:pt>
    <dgm:pt modelId="{0DDAEF4D-5374-4BA8-B9B0-11D6C746086B}" type="sibTrans" cxnId="{19A1318D-9315-464F-9863-72B808A21DC5}">
      <dgm:prSet/>
      <dgm:spPr/>
      <dgm:t>
        <a:bodyPr/>
        <a:lstStyle/>
        <a:p>
          <a:endParaRPr lang="zh-CN" altLang="en-US">
            <a:solidFill>
              <a:schemeClr val="accent1">
                <a:lumMod val="75000"/>
              </a:schemeClr>
            </a:solidFill>
          </a:endParaRPr>
        </a:p>
      </dgm:t>
    </dgm:pt>
    <dgm:pt modelId="{E3487A73-05DE-485E-9BFE-FB28D58D692E}">
      <dgm:prSet phldrT="[文本]"/>
      <dgm:spPr/>
      <dgm:t>
        <a:bodyPr/>
        <a:lstStyle/>
        <a:p>
          <a:r>
            <a:rPr lang="en-US" altLang="en-US" dirty="0">
              <a:solidFill>
                <a:schemeClr val="accent1">
                  <a:lumMod val="40000"/>
                  <a:lumOff val="60000"/>
                </a:schemeClr>
              </a:solidFill>
            </a:rPr>
            <a:t>C.3. Other Loan Conditions</a:t>
          </a:r>
          <a:endParaRPr lang="zh-CN" altLang="en-US" dirty="0">
            <a:solidFill>
              <a:schemeClr val="accent1">
                <a:lumMod val="40000"/>
                <a:lumOff val="60000"/>
              </a:schemeClr>
            </a:solidFill>
          </a:endParaRPr>
        </a:p>
      </dgm:t>
    </dgm:pt>
    <dgm:pt modelId="{D8FA0657-DF5A-414B-9333-C46361B13E31}" type="parTrans" cxnId="{D2ADE9D5-12E7-4C3B-BF61-83D2102652A7}">
      <dgm:prSet/>
      <dgm:spPr/>
      <dgm:t>
        <a:bodyPr/>
        <a:lstStyle/>
        <a:p>
          <a:endParaRPr lang="zh-CN" altLang="en-US">
            <a:solidFill>
              <a:schemeClr val="accent1">
                <a:lumMod val="75000"/>
              </a:schemeClr>
            </a:solidFill>
          </a:endParaRPr>
        </a:p>
      </dgm:t>
    </dgm:pt>
    <dgm:pt modelId="{772F5ABF-78E2-4FC2-A259-19C6E13A8265}" type="sibTrans" cxnId="{D2ADE9D5-12E7-4C3B-BF61-83D2102652A7}">
      <dgm:prSet/>
      <dgm:spPr/>
      <dgm:t>
        <a:bodyPr/>
        <a:lstStyle/>
        <a:p>
          <a:endParaRPr lang="zh-CN" altLang="en-US">
            <a:solidFill>
              <a:schemeClr val="accent1">
                <a:lumMod val="75000"/>
              </a:schemeClr>
            </a:solidFill>
          </a:endParaRPr>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sz="1600" b="0" i="1" dirty="0"/>
            <a:t>C. Loan Rates after Switching from the Outside Banks</a:t>
          </a:r>
          <a:endParaRPr lang="zh-CN" altLang="en-US" sz="1600" b="1" dirty="0">
            <a:solidFill>
              <a:schemeClr val="accent1">
                <a:lumMod val="75000"/>
              </a:schemeClr>
            </a:solidFill>
          </a:endParaRPr>
        </a:p>
      </dgm:t>
    </dgm:pt>
    <dgm:pt modelId="{D5226A75-1962-4DA7-91D4-A7C05D0A1138}" type="parTrans" cxnId="{AF59EEEB-FC8E-477E-8F1E-889457C6D4DA}">
      <dgm:prSet/>
      <dgm:spPr/>
      <dgm:t>
        <a:bodyPr/>
        <a:lstStyle/>
        <a:p>
          <a:endParaRPr lang="zh-CN" altLang="en-US">
            <a:solidFill>
              <a:schemeClr val="accent1">
                <a:lumMod val="75000"/>
              </a:schemeClr>
            </a:solidFill>
          </a:endParaRPr>
        </a:p>
      </dgm:t>
    </dgm:pt>
    <dgm:pt modelId="{F24F2B8A-1D4D-4511-BF77-0AE8737EEBB0}" type="sibTrans" cxnId="{AF59EEEB-FC8E-477E-8F1E-889457C6D4DA}">
      <dgm:prSet/>
      <dgm:spPr/>
      <dgm:t>
        <a:bodyPr/>
        <a:lstStyle/>
        <a:p>
          <a:endParaRPr lang="zh-CN" altLang="en-US">
            <a:solidFill>
              <a:schemeClr val="accent1">
                <a:lumMod val="75000"/>
              </a:schemeClr>
            </a:solidFill>
          </a:endParaRPr>
        </a:p>
      </dgm:t>
    </dgm:pt>
    <dgm:pt modelId="{93DD0A97-36BE-46C4-A00B-4CF355395CE0}">
      <dgm:prSet phldrT="[文本]"/>
      <dgm:spPr/>
      <dgm:t>
        <a:bodyPr/>
        <a:lstStyle/>
        <a:p>
          <a:r>
            <a:rPr lang="en-US" altLang="en-US" dirty="0">
              <a:solidFill>
                <a:schemeClr val="accent1">
                  <a:lumMod val="75000"/>
                </a:schemeClr>
              </a:solidFill>
            </a:rPr>
            <a:t>C.1. Main Results and Robustness Analysis</a:t>
          </a:r>
          <a:endParaRPr lang="zh-CN" altLang="en-US" dirty="0">
            <a:solidFill>
              <a:schemeClr val="accent1">
                <a:lumMod val="75000"/>
              </a:schemeClr>
            </a:solidFill>
          </a:endParaRPr>
        </a:p>
      </dgm:t>
    </dgm:pt>
    <dgm:pt modelId="{92798894-AE59-43B1-B3E5-9E0BD38284DC}" type="parTrans" cxnId="{3C86D19D-2F14-4FCE-B04D-3C65D375247E}">
      <dgm:prSet/>
      <dgm:spPr/>
      <dgm:t>
        <a:bodyPr/>
        <a:lstStyle/>
        <a:p>
          <a:endParaRPr lang="zh-CN" altLang="en-US">
            <a:solidFill>
              <a:schemeClr val="accent1">
                <a:lumMod val="75000"/>
              </a:schemeClr>
            </a:solidFill>
          </a:endParaRPr>
        </a:p>
      </dgm:t>
    </dgm:pt>
    <dgm:pt modelId="{B6727C3E-3674-423C-9D41-5955D819CF01}" type="sibTrans" cxnId="{3C86D19D-2F14-4FCE-B04D-3C65D375247E}">
      <dgm:prSet/>
      <dgm:spPr/>
      <dgm:t>
        <a:bodyPr/>
        <a:lstStyle/>
        <a:p>
          <a:endParaRPr lang="zh-CN" altLang="en-US">
            <a:solidFill>
              <a:schemeClr val="accent1">
                <a:lumMod val="75000"/>
              </a:schemeClr>
            </a:solidFill>
          </a:endParaRPr>
        </a:p>
      </dgm:t>
    </dgm:pt>
    <dgm:pt modelId="{38FE9B5C-23C3-4B57-932C-98A615D0B11D}">
      <dgm:prSet phldrT="[文本]"/>
      <dgm:spPr/>
      <dgm:t>
        <a:bodyPr/>
        <a:lstStyle/>
        <a:p>
          <a:r>
            <a:rPr lang="en-US" altLang="en-US" dirty="0">
              <a:solidFill>
                <a:schemeClr val="accent1">
                  <a:lumMod val="40000"/>
                  <a:lumOff val="60000"/>
                </a:schemeClr>
              </a:solidFill>
            </a:rPr>
            <a:t>C.2. Hold-Up and Alternative Explanations</a:t>
          </a:r>
          <a:endParaRPr lang="zh-CN" altLang="en-US" dirty="0">
            <a:solidFill>
              <a:schemeClr val="accent1">
                <a:lumMod val="40000"/>
                <a:lumOff val="60000"/>
              </a:schemeClr>
            </a:solidFill>
          </a:endParaRPr>
        </a:p>
      </dgm:t>
    </dgm:pt>
    <dgm:pt modelId="{32A2FC32-7367-4E21-96A5-D3D65135231D}" type="parTrans" cxnId="{19A1318D-9315-464F-9863-72B808A21DC5}">
      <dgm:prSet/>
      <dgm:spPr/>
      <dgm:t>
        <a:bodyPr/>
        <a:lstStyle/>
        <a:p>
          <a:endParaRPr lang="zh-CN" altLang="en-US">
            <a:solidFill>
              <a:schemeClr val="accent1">
                <a:lumMod val="75000"/>
              </a:schemeClr>
            </a:solidFill>
          </a:endParaRPr>
        </a:p>
      </dgm:t>
    </dgm:pt>
    <dgm:pt modelId="{0DDAEF4D-5374-4BA8-B9B0-11D6C746086B}" type="sibTrans" cxnId="{19A1318D-9315-464F-9863-72B808A21DC5}">
      <dgm:prSet/>
      <dgm:spPr/>
      <dgm:t>
        <a:bodyPr/>
        <a:lstStyle/>
        <a:p>
          <a:endParaRPr lang="zh-CN" altLang="en-US">
            <a:solidFill>
              <a:schemeClr val="accent1">
                <a:lumMod val="75000"/>
              </a:schemeClr>
            </a:solidFill>
          </a:endParaRPr>
        </a:p>
      </dgm:t>
    </dgm:pt>
    <dgm:pt modelId="{E3487A73-05DE-485E-9BFE-FB28D58D692E}">
      <dgm:prSet phldrT="[文本]"/>
      <dgm:spPr/>
      <dgm:t>
        <a:bodyPr/>
        <a:lstStyle/>
        <a:p>
          <a:r>
            <a:rPr lang="en-US" altLang="en-US" dirty="0">
              <a:solidFill>
                <a:schemeClr val="accent1">
                  <a:lumMod val="40000"/>
                  <a:lumOff val="60000"/>
                </a:schemeClr>
              </a:solidFill>
            </a:rPr>
            <a:t>C.3. Other Loan Conditions</a:t>
          </a:r>
          <a:endParaRPr lang="zh-CN" altLang="en-US" dirty="0">
            <a:solidFill>
              <a:schemeClr val="accent1">
                <a:lumMod val="40000"/>
                <a:lumOff val="60000"/>
              </a:schemeClr>
            </a:solidFill>
          </a:endParaRPr>
        </a:p>
      </dgm:t>
    </dgm:pt>
    <dgm:pt modelId="{D8FA0657-DF5A-414B-9333-C46361B13E31}" type="parTrans" cxnId="{D2ADE9D5-12E7-4C3B-BF61-83D2102652A7}">
      <dgm:prSet/>
      <dgm:spPr/>
      <dgm:t>
        <a:bodyPr/>
        <a:lstStyle/>
        <a:p>
          <a:endParaRPr lang="zh-CN" altLang="en-US">
            <a:solidFill>
              <a:schemeClr val="accent1">
                <a:lumMod val="75000"/>
              </a:schemeClr>
            </a:solidFill>
          </a:endParaRPr>
        </a:p>
      </dgm:t>
    </dgm:pt>
    <dgm:pt modelId="{772F5ABF-78E2-4FC2-A259-19C6E13A8265}" type="sibTrans" cxnId="{D2ADE9D5-12E7-4C3B-BF61-83D2102652A7}">
      <dgm:prSet/>
      <dgm:spPr/>
      <dgm:t>
        <a:bodyPr/>
        <a:lstStyle/>
        <a:p>
          <a:endParaRPr lang="zh-CN" altLang="en-US">
            <a:solidFill>
              <a:schemeClr val="accent1">
                <a:lumMod val="75000"/>
              </a:schemeClr>
            </a:solidFill>
          </a:endParaRPr>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sz="1600" b="0" i="1" dirty="0"/>
            <a:t>C. Loan Rates after Switching from the Outside Banks</a:t>
          </a:r>
          <a:endParaRPr lang="zh-CN" altLang="en-US" sz="1600" b="1" dirty="0">
            <a:solidFill>
              <a:schemeClr val="accent1">
                <a:lumMod val="75000"/>
              </a:schemeClr>
            </a:solidFill>
          </a:endParaRPr>
        </a:p>
      </dgm:t>
    </dgm:pt>
    <dgm:pt modelId="{D5226A75-1962-4DA7-91D4-A7C05D0A1138}" type="parTrans" cxnId="{AF59EEEB-FC8E-477E-8F1E-889457C6D4DA}">
      <dgm:prSet/>
      <dgm:spPr/>
      <dgm:t>
        <a:bodyPr/>
        <a:lstStyle/>
        <a:p>
          <a:endParaRPr lang="zh-CN" altLang="en-US">
            <a:solidFill>
              <a:schemeClr val="accent1">
                <a:lumMod val="75000"/>
              </a:schemeClr>
            </a:solidFill>
          </a:endParaRPr>
        </a:p>
      </dgm:t>
    </dgm:pt>
    <dgm:pt modelId="{F24F2B8A-1D4D-4511-BF77-0AE8737EEBB0}" type="sibTrans" cxnId="{AF59EEEB-FC8E-477E-8F1E-889457C6D4DA}">
      <dgm:prSet/>
      <dgm:spPr/>
      <dgm:t>
        <a:bodyPr/>
        <a:lstStyle/>
        <a:p>
          <a:endParaRPr lang="zh-CN" altLang="en-US">
            <a:solidFill>
              <a:schemeClr val="accent1">
                <a:lumMod val="75000"/>
              </a:schemeClr>
            </a:solidFill>
          </a:endParaRPr>
        </a:p>
      </dgm:t>
    </dgm:pt>
    <dgm:pt modelId="{93DD0A97-36BE-46C4-A00B-4CF355395CE0}">
      <dgm:prSet phldrT="[文本]"/>
      <dgm:spPr/>
      <dgm:t>
        <a:bodyPr/>
        <a:lstStyle/>
        <a:p>
          <a:r>
            <a:rPr lang="en-US" altLang="en-US" dirty="0">
              <a:solidFill>
                <a:schemeClr val="accent1">
                  <a:lumMod val="40000"/>
                  <a:lumOff val="60000"/>
                </a:schemeClr>
              </a:solidFill>
            </a:rPr>
            <a:t>C.1. Main Results and Robustness Analysis</a:t>
          </a:r>
          <a:endParaRPr lang="zh-CN" altLang="en-US" dirty="0">
            <a:solidFill>
              <a:schemeClr val="accent1">
                <a:lumMod val="40000"/>
                <a:lumOff val="60000"/>
              </a:schemeClr>
            </a:solidFill>
          </a:endParaRPr>
        </a:p>
      </dgm:t>
    </dgm:pt>
    <dgm:pt modelId="{92798894-AE59-43B1-B3E5-9E0BD38284DC}" type="parTrans" cxnId="{3C86D19D-2F14-4FCE-B04D-3C65D375247E}">
      <dgm:prSet/>
      <dgm:spPr/>
      <dgm:t>
        <a:bodyPr/>
        <a:lstStyle/>
        <a:p>
          <a:endParaRPr lang="zh-CN" altLang="en-US">
            <a:solidFill>
              <a:schemeClr val="accent1">
                <a:lumMod val="75000"/>
              </a:schemeClr>
            </a:solidFill>
          </a:endParaRPr>
        </a:p>
      </dgm:t>
    </dgm:pt>
    <dgm:pt modelId="{B6727C3E-3674-423C-9D41-5955D819CF01}" type="sibTrans" cxnId="{3C86D19D-2F14-4FCE-B04D-3C65D375247E}">
      <dgm:prSet/>
      <dgm:spPr/>
      <dgm:t>
        <a:bodyPr/>
        <a:lstStyle/>
        <a:p>
          <a:endParaRPr lang="zh-CN" altLang="en-US">
            <a:solidFill>
              <a:schemeClr val="accent1">
                <a:lumMod val="75000"/>
              </a:schemeClr>
            </a:solidFill>
          </a:endParaRPr>
        </a:p>
      </dgm:t>
    </dgm:pt>
    <dgm:pt modelId="{38FE9B5C-23C3-4B57-932C-98A615D0B11D}">
      <dgm:prSet phldrT="[文本]"/>
      <dgm:spPr/>
      <dgm:t>
        <a:bodyPr/>
        <a:lstStyle/>
        <a:p>
          <a:r>
            <a:rPr lang="en-US" altLang="en-US" dirty="0">
              <a:solidFill>
                <a:schemeClr val="accent1">
                  <a:lumMod val="75000"/>
                </a:schemeClr>
              </a:solidFill>
            </a:rPr>
            <a:t>C.2. Hold-Up and Alternative Explanations</a:t>
          </a:r>
          <a:endParaRPr lang="zh-CN" altLang="en-US" dirty="0">
            <a:solidFill>
              <a:schemeClr val="accent1">
                <a:lumMod val="75000"/>
              </a:schemeClr>
            </a:solidFill>
          </a:endParaRPr>
        </a:p>
      </dgm:t>
    </dgm:pt>
    <dgm:pt modelId="{32A2FC32-7367-4E21-96A5-D3D65135231D}" type="parTrans" cxnId="{19A1318D-9315-464F-9863-72B808A21DC5}">
      <dgm:prSet/>
      <dgm:spPr/>
      <dgm:t>
        <a:bodyPr/>
        <a:lstStyle/>
        <a:p>
          <a:endParaRPr lang="zh-CN" altLang="en-US">
            <a:solidFill>
              <a:schemeClr val="accent1">
                <a:lumMod val="75000"/>
              </a:schemeClr>
            </a:solidFill>
          </a:endParaRPr>
        </a:p>
      </dgm:t>
    </dgm:pt>
    <dgm:pt modelId="{0DDAEF4D-5374-4BA8-B9B0-11D6C746086B}" type="sibTrans" cxnId="{19A1318D-9315-464F-9863-72B808A21DC5}">
      <dgm:prSet/>
      <dgm:spPr/>
      <dgm:t>
        <a:bodyPr/>
        <a:lstStyle/>
        <a:p>
          <a:endParaRPr lang="zh-CN" altLang="en-US">
            <a:solidFill>
              <a:schemeClr val="accent1">
                <a:lumMod val="75000"/>
              </a:schemeClr>
            </a:solidFill>
          </a:endParaRPr>
        </a:p>
      </dgm:t>
    </dgm:pt>
    <dgm:pt modelId="{E3487A73-05DE-485E-9BFE-FB28D58D692E}">
      <dgm:prSet phldrT="[文本]"/>
      <dgm:spPr/>
      <dgm:t>
        <a:bodyPr/>
        <a:lstStyle/>
        <a:p>
          <a:r>
            <a:rPr lang="en-US" altLang="en-US" dirty="0">
              <a:solidFill>
                <a:schemeClr val="accent1">
                  <a:lumMod val="40000"/>
                  <a:lumOff val="60000"/>
                </a:schemeClr>
              </a:solidFill>
            </a:rPr>
            <a:t>C.3. Other Loan Conditions</a:t>
          </a:r>
          <a:endParaRPr lang="zh-CN" altLang="en-US" dirty="0">
            <a:solidFill>
              <a:schemeClr val="accent1">
                <a:lumMod val="40000"/>
                <a:lumOff val="60000"/>
              </a:schemeClr>
            </a:solidFill>
          </a:endParaRPr>
        </a:p>
      </dgm:t>
    </dgm:pt>
    <dgm:pt modelId="{D8FA0657-DF5A-414B-9333-C46361B13E31}" type="parTrans" cxnId="{D2ADE9D5-12E7-4C3B-BF61-83D2102652A7}">
      <dgm:prSet/>
      <dgm:spPr/>
      <dgm:t>
        <a:bodyPr/>
        <a:lstStyle/>
        <a:p>
          <a:endParaRPr lang="zh-CN" altLang="en-US">
            <a:solidFill>
              <a:schemeClr val="accent1">
                <a:lumMod val="75000"/>
              </a:schemeClr>
            </a:solidFill>
          </a:endParaRPr>
        </a:p>
      </dgm:t>
    </dgm:pt>
    <dgm:pt modelId="{772F5ABF-78E2-4FC2-A259-19C6E13A8265}" type="sibTrans" cxnId="{D2ADE9D5-12E7-4C3B-BF61-83D2102652A7}">
      <dgm:prSet/>
      <dgm:spPr/>
      <dgm:t>
        <a:bodyPr/>
        <a:lstStyle/>
        <a:p>
          <a:endParaRPr lang="zh-CN" altLang="en-US">
            <a:solidFill>
              <a:schemeClr val="accent1">
                <a:lumMod val="75000"/>
              </a:schemeClr>
            </a:solidFill>
          </a:endParaRPr>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sz="1600" b="0" i="1" dirty="0"/>
            <a:t>C. Loan Rates after Switching from the Outside Banks</a:t>
          </a:r>
          <a:endParaRPr lang="zh-CN" altLang="en-US" sz="1600" b="1" dirty="0">
            <a:solidFill>
              <a:schemeClr val="accent1">
                <a:lumMod val="75000"/>
              </a:schemeClr>
            </a:solidFill>
          </a:endParaRPr>
        </a:p>
      </dgm:t>
    </dgm:pt>
    <dgm:pt modelId="{D5226A75-1962-4DA7-91D4-A7C05D0A1138}" type="parTrans" cxnId="{AF59EEEB-FC8E-477E-8F1E-889457C6D4DA}">
      <dgm:prSet/>
      <dgm:spPr/>
      <dgm:t>
        <a:bodyPr/>
        <a:lstStyle/>
        <a:p>
          <a:endParaRPr lang="zh-CN" altLang="en-US">
            <a:solidFill>
              <a:schemeClr val="accent1">
                <a:lumMod val="75000"/>
              </a:schemeClr>
            </a:solidFill>
          </a:endParaRPr>
        </a:p>
      </dgm:t>
    </dgm:pt>
    <dgm:pt modelId="{F24F2B8A-1D4D-4511-BF77-0AE8737EEBB0}" type="sibTrans" cxnId="{AF59EEEB-FC8E-477E-8F1E-889457C6D4DA}">
      <dgm:prSet/>
      <dgm:spPr/>
      <dgm:t>
        <a:bodyPr/>
        <a:lstStyle/>
        <a:p>
          <a:endParaRPr lang="zh-CN" altLang="en-US">
            <a:solidFill>
              <a:schemeClr val="accent1">
                <a:lumMod val="75000"/>
              </a:schemeClr>
            </a:solidFill>
          </a:endParaRPr>
        </a:p>
      </dgm:t>
    </dgm:pt>
    <dgm:pt modelId="{93DD0A97-36BE-46C4-A00B-4CF355395CE0}">
      <dgm:prSet phldrT="[文本]"/>
      <dgm:spPr/>
      <dgm:t>
        <a:bodyPr/>
        <a:lstStyle/>
        <a:p>
          <a:r>
            <a:rPr lang="en-US" altLang="en-US" dirty="0">
              <a:solidFill>
                <a:schemeClr val="accent1">
                  <a:lumMod val="40000"/>
                  <a:lumOff val="60000"/>
                </a:schemeClr>
              </a:solidFill>
            </a:rPr>
            <a:t>C.1. Main Results and Robustness Analysis</a:t>
          </a:r>
          <a:endParaRPr lang="zh-CN" altLang="en-US" dirty="0">
            <a:solidFill>
              <a:schemeClr val="accent1">
                <a:lumMod val="40000"/>
                <a:lumOff val="60000"/>
              </a:schemeClr>
            </a:solidFill>
          </a:endParaRPr>
        </a:p>
      </dgm:t>
    </dgm:pt>
    <dgm:pt modelId="{92798894-AE59-43B1-B3E5-9E0BD38284DC}" type="parTrans" cxnId="{3C86D19D-2F14-4FCE-B04D-3C65D375247E}">
      <dgm:prSet/>
      <dgm:spPr/>
      <dgm:t>
        <a:bodyPr/>
        <a:lstStyle/>
        <a:p>
          <a:endParaRPr lang="zh-CN" altLang="en-US">
            <a:solidFill>
              <a:schemeClr val="accent1">
                <a:lumMod val="75000"/>
              </a:schemeClr>
            </a:solidFill>
          </a:endParaRPr>
        </a:p>
      </dgm:t>
    </dgm:pt>
    <dgm:pt modelId="{B6727C3E-3674-423C-9D41-5955D819CF01}" type="sibTrans" cxnId="{3C86D19D-2F14-4FCE-B04D-3C65D375247E}">
      <dgm:prSet/>
      <dgm:spPr/>
      <dgm:t>
        <a:bodyPr/>
        <a:lstStyle/>
        <a:p>
          <a:endParaRPr lang="zh-CN" altLang="en-US">
            <a:solidFill>
              <a:schemeClr val="accent1">
                <a:lumMod val="75000"/>
              </a:schemeClr>
            </a:solidFill>
          </a:endParaRPr>
        </a:p>
      </dgm:t>
    </dgm:pt>
    <dgm:pt modelId="{38FE9B5C-23C3-4B57-932C-98A615D0B11D}">
      <dgm:prSet phldrT="[文本]"/>
      <dgm:spPr/>
      <dgm:t>
        <a:bodyPr/>
        <a:lstStyle/>
        <a:p>
          <a:r>
            <a:rPr lang="en-US" altLang="en-US" dirty="0">
              <a:solidFill>
                <a:schemeClr val="accent1">
                  <a:lumMod val="40000"/>
                  <a:lumOff val="60000"/>
                </a:schemeClr>
              </a:solidFill>
            </a:rPr>
            <a:t>C.2. Hold-Up and Alternative Explanations</a:t>
          </a:r>
          <a:endParaRPr lang="zh-CN" altLang="en-US" dirty="0">
            <a:solidFill>
              <a:schemeClr val="accent1">
                <a:lumMod val="40000"/>
                <a:lumOff val="60000"/>
              </a:schemeClr>
            </a:solidFill>
          </a:endParaRPr>
        </a:p>
      </dgm:t>
    </dgm:pt>
    <dgm:pt modelId="{32A2FC32-7367-4E21-96A5-D3D65135231D}" type="parTrans" cxnId="{19A1318D-9315-464F-9863-72B808A21DC5}">
      <dgm:prSet/>
      <dgm:spPr/>
      <dgm:t>
        <a:bodyPr/>
        <a:lstStyle/>
        <a:p>
          <a:endParaRPr lang="zh-CN" altLang="en-US">
            <a:solidFill>
              <a:schemeClr val="accent1">
                <a:lumMod val="75000"/>
              </a:schemeClr>
            </a:solidFill>
          </a:endParaRPr>
        </a:p>
      </dgm:t>
    </dgm:pt>
    <dgm:pt modelId="{0DDAEF4D-5374-4BA8-B9B0-11D6C746086B}" type="sibTrans" cxnId="{19A1318D-9315-464F-9863-72B808A21DC5}">
      <dgm:prSet/>
      <dgm:spPr/>
      <dgm:t>
        <a:bodyPr/>
        <a:lstStyle/>
        <a:p>
          <a:endParaRPr lang="zh-CN" altLang="en-US">
            <a:solidFill>
              <a:schemeClr val="accent1">
                <a:lumMod val="75000"/>
              </a:schemeClr>
            </a:solidFill>
          </a:endParaRPr>
        </a:p>
      </dgm:t>
    </dgm:pt>
    <dgm:pt modelId="{E3487A73-05DE-485E-9BFE-FB28D58D692E}">
      <dgm:prSet phldrT="[文本]"/>
      <dgm:spPr/>
      <dgm:t>
        <a:bodyPr/>
        <a:lstStyle/>
        <a:p>
          <a:r>
            <a:rPr lang="en-US" altLang="en-US" dirty="0">
              <a:solidFill>
                <a:schemeClr val="accent1">
                  <a:lumMod val="75000"/>
                </a:schemeClr>
              </a:solidFill>
            </a:rPr>
            <a:t>C.3. Other Loan Conditions</a:t>
          </a:r>
          <a:endParaRPr lang="zh-CN" altLang="en-US" dirty="0">
            <a:solidFill>
              <a:schemeClr val="accent1">
                <a:lumMod val="75000"/>
              </a:schemeClr>
            </a:solidFill>
          </a:endParaRPr>
        </a:p>
      </dgm:t>
    </dgm:pt>
    <dgm:pt modelId="{D8FA0657-DF5A-414B-9333-C46361B13E31}" type="parTrans" cxnId="{D2ADE9D5-12E7-4C3B-BF61-83D2102652A7}">
      <dgm:prSet/>
      <dgm:spPr/>
      <dgm:t>
        <a:bodyPr/>
        <a:lstStyle/>
        <a:p>
          <a:endParaRPr lang="zh-CN" altLang="en-US">
            <a:solidFill>
              <a:schemeClr val="accent1">
                <a:lumMod val="75000"/>
              </a:schemeClr>
            </a:solidFill>
          </a:endParaRPr>
        </a:p>
      </dgm:t>
    </dgm:pt>
    <dgm:pt modelId="{772F5ABF-78E2-4FC2-A259-19C6E13A8265}" type="sibTrans" cxnId="{D2ADE9D5-12E7-4C3B-BF61-83D2102652A7}">
      <dgm:prSet/>
      <dgm:spPr/>
      <dgm:t>
        <a:bodyPr/>
        <a:lstStyle/>
        <a:p>
          <a:endParaRPr lang="zh-CN" altLang="en-US">
            <a:solidFill>
              <a:schemeClr val="accent1">
                <a:lumMod val="75000"/>
              </a:schemeClr>
            </a:solidFill>
          </a:endParaRPr>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737D8017-9CD8-419E-B71D-6B23D7F4F201}" type="pres">
      <dgm:prSet presAssocID="{92798894-AE59-43B1-B3E5-9E0BD38284DC}" presName="Name13" presStyleLbl="parChTrans1D2" presStyleIdx="0" presStyleCnt="3"/>
      <dgm:spPr/>
    </dgm:pt>
    <dgm:pt modelId="{31C25B09-2E21-4EC6-BBD3-EBB44CF339F7}" type="pres">
      <dgm:prSet presAssocID="{93DD0A97-36BE-46C4-A00B-4CF355395CE0}" presName="childText" presStyleLbl="bgAcc1" presStyleIdx="0" presStyleCnt="3">
        <dgm:presLayoutVars>
          <dgm:bulletEnabled val="1"/>
        </dgm:presLayoutVars>
      </dgm:prSet>
      <dgm:spPr/>
    </dgm:pt>
    <dgm:pt modelId="{5163B3F7-C76E-4829-8902-AA247C63200A}" type="pres">
      <dgm:prSet presAssocID="{32A2FC32-7367-4E21-96A5-D3D65135231D}" presName="Name13" presStyleLbl="parChTrans1D2" presStyleIdx="1" presStyleCnt="3"/>
      <dgm:spPr/>
    </dgm:pt>
    <dgm:pt modelId="{35C40872-75C6-42C9-95EB-8BA5FFFC2D19}" type="pres">
      <dgm:prSet presAssocID="{38FE9B5C-23C3-4B57-932C-98A615D0B11D}" presName="childText" presStyleLbl="bgAcc1" presStyleIdx="1" presStyleCnt="3">
        <dgm:presLayoutVars>
          <dgm:bulletEnabled val="1"/>
        </dgm:presLayoutVars>
      </dgm:prSet>
      <dgm:spPr/>
    </dgm:pt>
    <dgm:pt modelId="{71955D65-3A31-42C9-84F1-CBCA90876EA6}" type="pres">
      <dgm:prSet presAssocID="{D8FA0657-DF5A-414B-9333-C46361B13E31}" presName="Name13" presStyleLbl="parChTrans1D2" presStyleIdx="2" presStyleCnt="3"/>
      <dgm:spPr/>
    </dgm:pt>
    <dgm:pt modelId="{B97AEBD9-AB42-4BA9-84B7-9E56C0FDA634}" type="pres">
      <dgm:prSet presAssocID="{E3487A73-05DE-485E-9BFE-FB28D58D692E}" presName="childText" presStyleLbl="bgAcc1" presStyleIdx="2" presStyleCnt="3">
        <dgm:presLayoutVars>
          <dgm:bulletEnabled val="1"/>
        </dgm:presLayoutVars>
      </dgm:prSet>
      <dgm:spPr/>
    </dgm:pt>
  </dgm:ptLst>
  <dgm:cxnLst>
    <dgm:cxn modelId="{26A70238-03FA-4449-A734-9B771D0D4246}" type="presOf" srcId="{32A2FC32-7367-4E21-96A5-D3D65135231D}" destId="{5163B3F7-C76E-4829-8902-AA247C63200A}" srcOrd="0" destOrd="0" presId="urn:microsoft.com/office/officeart/2005/8/layout/hierarchy3"/>
    <dgm:cxn modelId="{EE6AA03C-8218-4551-B388-0D5FF0D686D4}" type="presOf" srcId="{D8FA0657-DF5A-414B-9333-C46361B13E31}" destId="{71955D65-3A31-42C9-84F1-CBCA90876EA6}" srcOrd="0" destOrd="0" presId="urn:microsoft.com/office/officeart/2005/8/layout/hierarchy3"/>
    <dgm:cxn modelId="{3497555B-F110-4D0E-9CB6-EED5CDB16090}" type="presOf" srcId="{E3487A73-05DE-485E-9BFE-FB28D58D692E}" destId="{B97AEBD9-AB42-4BA9-84B7-9E56C0FDA634}" srcOrd="0" destOrd="0" presId="urn:microsoft.com/office/officeart/2005/8/layout/hierarchy3"/>
    <dgm:cxn modelId="{BA09D255-D2EC-4CFE-A142-09293CEAB431}" type="presOf" srcId="{38FE9B5C-23C3-4B57-932C-98A615D0B11D}" destId="{35C40872-75C6-42C9-95EB-8BA5FFFC2D19}"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19A1318D-9315-464F-9863-72B808A21DC5}" srcId="{FF6F70BD-0B5E-4D57-A23D-4EF5256C751C}" destId="{38FE9B5C-23C3-4B57-932C-98A615D0B11D}" srcOrd="1" destOrd="0" parTransId="{32A2FC32-7367-4E21-96A5-D3D65135231D}" sibTransId="{0DDAEF4D-5374-4BA8-B9B0-11D6C746086B}"/>
    <dgm:cxn modelId="{F9CF1E91-7EB7-4E8D-A859-2B028811D11A}" type="presOf" srcId="{92798894-AE59-43B1-B3E5-9E0BD38284DC}" destId="{737D8017-9CD8-419E-B71D-6B23D7F4F201}" srcOrd="0" destOrd="0" presId="urn:microsoft.com/office/officeart/2005/8/layout/hierarchy3"/>
    <dgm:cxn modelId="{3C86D19D-2F14-4FCE-B04D-3C65D375247E}" srcId="{FF6F70BD-0B5E-4D57-A23D-4EF5256C751C}" destId="{93DD0A97-36BE-46C4-A00B-4CF355395CE0}" srcOrd="0" destOrd="0" parTransId="{92798894-AE59-43B1-B3E5-9E0BD38284DC}" sibTransId="{B6727C3E-3674-423C-9D41-5955D819CF01}"/>
    <dgm:cxn modelId="{D2ADE9D5-12E7-4C3B-BF61-83D2102652A7}" srcId="{FF6F70BD-0B5E-4D57-A23D-4EF5256C751C}" destId="{E3487A73-05DE-485E-9BFE-FB28D58D692E}" srcOrd="2" destOrd="0" parTransId="{D8FA0657-DF5A-414B-9333-C46361B13E31}" sibTransId="{772F5ABF-78E2-4FC2-A259-19C6E13A8265}"/>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2B1C86F6-7347-4E13-A47E-F29AB8300493}" type="presOf" srcId="{93DD0A97-36BE-46C4-A00B-4CF355395CE0}" destId="{31C25B09-2E21-4EC6-BBD3-EBB44CF339F7}"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5C2F153B-FE24-4765-8248-F475281A1A0C}" type="presParOf" srcId="{F1381563-708B-43A0-93D5-35F36AD33A7F}" destId="{737D8017-9CD8-419E-B71D-6B23D7F4F201}" srcOrd="0" destOrd="0" presId="urn:microsoft.com/office/officeart/2005/8/layout/hierarchy3"/>
    <dgm:cxn modelId="{ED4541CE-60C2-48E8-B079-043874E35E88}" type="presParOf" srcId="{F1381563-708B-43A0-93D5-35F36AD33A7F}" destId="{31C25B09-2E21-4EC6-BBD3-EBB44CF339F7}" srcOrd="1" destOrd="0" presId="urn:microsoft.com/office/officeart/2005/8/layout/hierarchy3"/>
    <dgm:cxn modelId="{46CDCDFC-6941-4689-942A-2511434A3CF4}" type="presParOf" srcId="{F1381563-708B-43A0-93D5-35F36AD33A7F}" destId="{5163B3F7-C76E-4829-8902-AA247C63200A}" srcOrd="2" destOrd="0" presId="urn:microsoft.com/office/officeart/2005/8/layout/hierarchy3"/>
    <dgm:cxn modelId="{0CB9F5E3-7963-4163-8A0D-B59ECAEBA996}" type="presParOf" srcId="{F1381563-708B-43A0-93D5-35F36AD33A7F}" destId="{35C40872-75C6-42C9-95EB-8BA5FFFC2D19}" srcOrd="3" destOrd="0" presId="urn:microsoft.com/office/officeart/2005/8/layout/hierarchy3"/>
    <dgm:cxn modelId="{4EA0C8C4-4E73-4BF9-8263-97E7DE378342}" type="presParOf" srcId="{F1381563-708B-43A0-93D5-35F36AD33A7F}" destId="{71955D65-3A31-42C9-84F1-CBCA90876EA6}" srcOrd="4" destOrd="0" presId="urn:microsoft.com/office/officeart/2005/8/layout/hierarchy3"/>
    <dgm:cxn modelId="{0FC15A35-6601-49C1-81CF-4398ED1AD4DB}" type="presParOf" srcId="{F1381563-708B-43A0-93D5-35F36AD33A7F}" destId="{B97AEBD9-AB42-4BA9-84B7-9E56C0FDA63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kern="1200" dirty="0">
              <a:solidFill>
                <a:schemeClr val="bg1"/>
              </a:solidFill>
            </a:rPr>
            <a:t>D. Adverse Selection: Loan Repayment and Information Sharing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Lst>
  <dgm:cxnLst>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E8DFA-0B61-46A7-ADB4-50B7A6E3C5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D90933CD-AB91-4A6D-B025-86DC1C7A6837}">
      <dgm:prSet phldrT="[文本]" custT="1"/>
      <dgm:spPr/>
      <dgm:t>
        <a:bodyPr/>
        <a:lstStyle/>
        <a:p>
          <a:r>
            <a:rPr lang="en-US" sz="2200" b="0" i="1" dirty="0"/>
            <a:t>A. Hold-Up Models: Hypotheses and Assumptions</a:t>
          </a:r>
          <a:endParaRPr lang="zh-CN" altLang="en-US" sz="2200" dirty="0"/>
        </a:p>
      </dgm:t>
    </dgm:pt>
    <dgm:pt modelId="{56A22840-4DAC-4484-97D8-B9B25D8563AB}" type="parTrans" cxnId="{33F24E73-02FF-424B-8ACB-163C1F18EBD4}">
      <dgm:prSet/>
      <dgm:spPr/>
      <dgm:t>
        <a:bodyPr/>
        <a:lstStyle/>
        <a:p>
          <a:endParaRPr lang="zh-CN" altLang="en-US"/>
        </a:p>
      </dgm:t>
    </dgm:pt>
    <dgm:pt modelId="{DEDC7513-F3FB-4188-A451-329E6FDD8399}" type="sibTrans" cxnId="{33F24E73-02FF-424B-8ACB-163C1F18EBD4}">
      <dgm:prSet/>
      <dgm:spPr/>
      <dgm:t>
        <a:bodyPr/>
        <a:lstStyle/>
        <a:p>
          <a:endParaRPr lang="zh-CN" altLang="en-US"/>
        </a:p>
      </dgm:t>
    </dgm:pt>
    <dgm:pt modelId="{45248417-C784-4D07-97EB-4AAD94813FF0}">
      <dgm:prSet phldrT="[文本]" custT="1"/>
      <dgm:spPr/>
      <dgm:t>
        <a:bodyPr/>
        <a:lstStyle/>
        <a:p>
          <a:r>
            <a:rPr lang="en-US" sz="2200" b="0" i="1" dirty="0"/>
            <a:t>B. Empirical Findings in the Literature</a:t>
          </a:r>
          <a:endParaRPr lang="zh-CN" altLang="en-US" sz="2200" dirty="0"/>
        </a:p>
      </dgm:t>
    </dgm:pt>
    <dgm:pt modelId="{948B18BB-AFA3-41DF-AE47-70EE2FBA1C2E}" type="parTrans" cxnId="{176E7E4F-79FA-4F41-849A-6A4FAC15F5B4}">
      <dgm:prSet/>
      <dgm:spPr/>
      <dgm:t>
        <a:bodyPr/>
        <a:lstStyle/>
        <a:p>
          <a:endParaRPr lang="zh-CN" altLang="en-US"/>
        </a:p>
      </dgm:t>
    </dgm:pt>
    <dgm:pt modelId="{F7DE365D-1B50-4672-A993-5B00D9287EA9}" type="sibTrans" cxnId="{176E7E4F-79FA-4F41-849A-6A4FAC15F5B4}">
      <dgm:prSet/>
      <dgm:spPr/>
      <dgm:t>
        <a:bodyPr/>
        <a:lstStyle/>
        <a:p>
          <a:endParaRPr lang="zh-CN" altLang="en-US"/>
        </a:p>
      </dgm:t>
    </dgm:pt>
    <dgm:pt modelId="{7963AE0D-7036-4811-A0CC-1B95943F732F}" type="pres">
      <dgm:prSet presAssocID="{479E8DFA-0B61-46A7-ADB4-50B7A6E3C5F1}" presName="linear" presStyleCnt="0">
        <dgm:presLayoutVars>
          <dgm:dir/>
          <dgm:animLvl val="lvl"/>
          <dgm:resizeHandles val="exact"/>
        </dgm:presLayoutVars>
      </dgm:prSet>
      <dgm:spPr/>
    </dgm:pt>
    <dgm:pt modelId="{96E14E31-2AA4-463E-88B2-BBC895AC74EB}" type="pres">
      <dgm:prSet presAssocID="{D90933CD-AB91-4A6D-B025-86DC1C7A6837}" presName="parentLin" presStyleCnt="0"/>
      <dgm:spPr/>
    </dgm:pt>
    <dgm:pt modelId="{A6E9C8BD-18FB-47B9-AB44-CE68F5595671}" type="pres">
      <dgm:prSet presAssocID="{D90933CD-AB91-4A6D-B025-86DC1C7A6837}" presName="parentLeftMargin" presStyleLbl="node1" presStyleIdx="0" presStyleCnt="2"/>
      <dgm:spPr/>
    </dgm:pt>
    <dgm:pt modelId="{07FDCFB1-990B-4B6C-A89F-651F68E2867E}" type="pres">
      <dgm:prSet presAssocID="{D90933CD-AB91-4A6D-B025-86DC1C7A6837}" presName="parentText" presStyleLbl="node1" presStyleIdx="0" presStyleCnt="2" custScaleX="138253" custScaleY="53464">
        <dgm:presLayoutVars>
          <dgm:chMax val="0"/>
          <dgm:bulletEnabled val="1"/>
        </dgm:presLayoutVars>
      </dgm:prSet>
      <dgm:spPr/>
    </dgm:pt>
    <dgm:pt modelId="{4247726B-DA2F-4D36-8EFA-4DD591F6ACB6}" type="pres">
      <dgm:prSet presAssocID="{D90933CD-AB91-4A6D-B025-86DC1C7A6837}" presName="negativeSpace" presStyleCnt="0"/>
      <dgm:spPr/>
    </dgm:pt>
    <dgm:pt modelId="{24F8991D-2E8E-4883-9996-0796D5966176}" type="pres">
      <dgm:prSet presAssocID="{D90933CD-AB91-4A6D-B025-86DC1C7A6837}" presName="childText" presStyleLbl="conFgAcc1" presStyleIdx="0" presStyleCnt="2">
        <dgm:presLayoutVars>
          <dgm:bulletEnabled val="1"/>
        </dgm:presLayoutVars>
      </dgm:prSet>
      <dgm:spPr/>
    </dgm:pt>
    <dgm:pt modelId="{BC355DDD-381D-4A63-BEE8-F4A4897A27FA}" type="pres">
      <dgm:prSet presAssocID="{DEDC7513-F3FB-4188-A451-329E6FDD8399}" presName="spaceBetweenRectangles" presStyleCnt="0"/>
      <dgm:spPr/>
    </dgm:pt>
    <dgm:pt modelId="{70C9EA04-086B-48DC-B3AB-0B6923AFDE60}" type="pres">
      <dgm:prSet presAssocID="{45248417-C784-4D07-97EB-4AAD94813FF0}" presName="parentLin" presStyleCnt="0"/>
      <dgm:spPr/>
    </dgm:pt>
    <dgm:pt modelId="{79915671-6887-4EAA-825C-B6D43169C2F7}" type="pres">
      <dgm:prSet presAssocID="{45248417-C784-4D07-97EB-4AAD94813FF0}" presName="parentLeftMargin" presStyleLbl="node1" presStyleIdx="0" presStyleCnt="2"/>
      <dgm:spPr/>
    </dgm:pt>
    <dgm:pt modelId="{7CE0DD96-147F-4E40-A5BF-6259774D2EB5}" type="pres">
      <dgm:prSet presAssocID="{45248417-C784-4D07-97EB-4AAD94813FF0}" presName="parentText" presStyleLbl="node1" presStyleIdx="1" presStyleCnt="2" custScaleX="138253" custScaleY="53464">
        <dgm:presLayoutVars>
          <dgm:chMax val="0"/>
          <dgm:bulletEnabled val="1"/>
        </dgm:presLayoutVars>
      </dgm:prSet>
      <dgm:spPr/>
    </dgm:pt>
    <dgm:pt modelId="{4AE5A9CF-EB48-471B-BEDF-DE369623B3B9}" type="pres">
      <dgm:prSet presAssocID="{45248417-C784-4D07-97EB-4AAD94813FF0}" presName="negativeSpace" presStyleCnt="0"/>
      <dgm:spPr/>
    </dgm:pt>
    <dgm:pt modelId="{0936F182-E068-4584-A3D5-3D222FCC22B4}" type="pres">
      <dgm:prSet presAssocID="{45248417-C784-4D07-97EB-4AAD94813FF0}" presName="childText" presStyleLbl="conFgAcc1" presStyleIdx="1" presStyleCnt="2">
        <dgm:presLayoutVars>
          <dgm:bulletEnabled val="1"/>
        </dgm:presLayoutVars>
      </dgm:prSet>
      <dgm:spPr/>
    </dgm:pt>
  </dgm:ptLst>
  <dgm:cxnLst>
    <dgm:cxn modelId="{FDB87E46-A92C-4B1C-A842-5BBA8768C20C}" type="presOf" srcId="{D90933CD-AB91-4A6D-B025-86DC1C7A6837}" destId="{A6E9C8BD-18FB-47B9-AB44-CE68F5595671}" srcOrd="0" destOrd="0" presId="urn:microsoft.com/office/officeart/2005/8/layout/list1"/>
    <dgm:cxn modelId="{05FAE446-F2B2-473C-9940-FED5318DEC80}" type="presOf" srcId="{D90933CD-AB91-4A6D-B025-86DC1C7A6837}" destId="{07FDCFB1-990B-4B6C-A89F-651F68E2867E}" srcOrd="1" destOrd="0" presId="urn:microsoft.com/office/officeart/2005/8/layout/list1"/>
    <dgm:cxn modelId="{8AC1C549-E85D-4FB1-9412-87B772905BB2}" type="presOf" srcId="{45248417-C784-4D07-97EB-4AAD94813FF0}" destId="{7CE0DD96-147F-4E40-A5BF-6259774D2EB5}" srcOrd="1" destOrd="0" presId="urn:microsoft.com/office/officeart/2005/8/layout/list1"/>
    <dgm:cxn modelId="{176E7E4F-79FA-4F41-849A-6A4FAC15F5B4}" srcId="{479E8DFA-0B61-46A7-ADB4-50B7A6E3C5F1}" destId="{45248417-C784-4D07-97EB-4AAD94813FF0}" srcOrd="1" destOrd="0" parTransId="{948B18BB-AFA3-41DF-AE47-70EE2FBA1C2E}" sibTransId="{F7DE365D-1B50-4672-A993-5B00D9287EA9}"/>
    <dgm:cxn modelId="{33F24E73-02FF-424B-8ACB-163C1F18EBD4}" srcId="{479E8DFA-0B61-46A7-ADB4-50B7A6E3C5F1}" destId="{D90933CD-AB91-4A6D-B025-86DC1C7A6837}" srcOrd="0" destOrd="0" parTransId="{56A22840-4DAC-4484-97D8-B9B25D8563AB}" sibTransId="{DEDC7513-F3FB-4188-A451-329E6FDD8399}"/>
    <dgm:cxn modelId="{E79244B9-17E7-4CCD-A965-B0A6C4D29726}" type="presOf" srcId="{45248417-C784-4D07-97EB-4AAD94813FF0}" destId="{79915671-6887-4EAA-825C-B6D43169C2F7}" srcOrd="0" destOrd="0" presId="urn:microsoft.com/office/officeart/2005/8/layout/list1"/>
    <dgm:cxn modelId="{5063AACA-BD54-4EF4-9B23-2F50158DF0C5}" type="presOf" srcId="{479E8DFA-0B61-46A7-ADB4-50B7A6E3C5F1}" destId="{7963AE0D-7036-4811-A0CC-1B95943F732F}" srcOrd="0" destOrd="0" presId="urn:microsoft.com/office/officeart/2005/8/layout/list1"/>
    <dgm:cxn modelId="{6B981AF0-2B1C-4208-857C-8D427DF48220}" type="presParOf" srcId="{7963AE0D-7036-4811-A0CC-1B95943F732F}" destId="{96E14E31-2AA4-463E-88B2-BBC895AC74EB}" srcOrd="0" destOrd="0" presId="urn:microsoft.com/office/officeart/2005/8/layout/list1"/>
    <dgm:cxn modelId="{4460561E-3F95-4AF3-A1FE-EC75029DB7AD}" type="presParOf" srcId="{96E14E31-2AA4-463E-88B2-BBC895AC74EB}" destId="{A6E9C8BD-18FB-47B9-AB44-CE68F5595671}" srcOrd="0" destOrd="0" presId="urn:microsoft.com/office/officeart/2005/8/layout/list1"/>
    <dgm:cxn modelId="{F455EC6A-63A1-49E7-90C3-148A86722D0A}" type="presParOf" srcId="{96E14E31-2AA4-463E-88B2-BBC895AC74EB}" destId="{07FDCFB1-990B-4B6C-A89F-651F68E2867E}" srcOrd="1" destOrd="0" presId="urn:microsoft.com/office/officeart/2005/8/layout/list1"/>
    <dgm:cxn modelId="{9D74ED09-3924-40FB-9E32-AAD1B957C131}" type="presParOf" srcId="{7963AE0D-7036-4811-A0CC-1B95943F732F}" destId="{4247726B-DA2F-4D36-8EFA-4DD591F6ACB6}" srcOrd="1" destOrd="0" presId="urn:microsoft.com/office/officeart/2005/8/layout/list1"/>
    <dgm:cxn modelId="{DF65DBE5-050D-4105-8214-7CBBE9F4E2B1}" type="presParOf" srcId="{7963AE0D-7036-4811-A0CC-1B95943F732F}" destId="{24F8991D-2E8E-4883-9996-0796D5966176}" srcOrd="2" destOrd="0" presId="urn:microsoft.com/office/officeart/2005/8/layout/list1"/>
    <dgm:cxn modelId="{C157E7D6-B1CB-4294-AA66-91BAB4A73C03}" type="presParOf" srcId="{7963AE0D-7036-4811-A0CC-1B95943F732F}" destId="{BC355DDD-381D-4A63-BEE8-F4A4897A27FA}" srcOrd="3" destOrd="0" presId="urn:microsoft.com/office/officeart/2005/8/layout/list1"/>
    <dgm:cxn modelId="{553AE652-8ADD-4E42-A065-879641B58349}" type="presParOf" srcId="{7963AE0D-7036-4811-A0CC-1B95943F732F}" destId="{70C9EA04-086B-48DC-B3AB-0B6923AFDE60}" srcOrd="4" destOrd="0" presId="urn:microsoft.com/office/officeart/2005/8/layout/list1"/>
    <dgm:cxn modelId="{8D864E19-5A9D-47E4-A420-B5AE5E789331}" type="presParOf" srcId="{70C9EA04-086B-48DC-B3AB-0B6923AFDE60}" destId="{79915671-6887-4EAA-825C-B6D43169C2F7}" srcOrd="0" destOrd="0" presId="urn:microsoft.com/office/officeart/2005/8/layout/list1"/>
    <dgm:cxn modelId="{FDC372CB-C865-4CC7-94C0-70CAAA67C492}" type="presParOf" srcId="{70C9EA04-086B-48DC-B3AB-0B6923AFDE60}" destId="{7CE0DD96-147F-4E40-A5BF-6259774D2EB5}" srcOrd="1" destOrd="0" presId="urn:microsoft.com/office/officeart/2005/8/layout/list1"/>
    <dgm:cxn modelId="{5DD94956-CDC3-4A71-943D-BB68D808213E}" type="presParOf" srcId="{7963AE0D-7036-4811-A0CC-1B95943F732F}" destId="{4AE5A9CF-EB48-471B-BEDF-DE369623B3B9}" srcOrd="5" destOrd="0" presId="urn:microsoft.com/office/officeart/2005/8/layout/list1"/>
    <dgm:cxn modelId="{A7CE9D0D-4963-4C0C-A79C-258B0CA2B948}" type="presParOf" srcId="{7963AE0D-7036-4811-A0CC-1B95943F732F}" destId="{0936F182-E068-4584-A3D5-3D222FCC22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B46AD-A318-4892-B621-505D95D34D6B}" type="doc">
      <dgm:prSet loTypeId="urn:microsoft.com/office/officeart/2008/layout/HorizontalMultiLevelHierarchy" loCatId="hierarchy" qsTypeId="urn:microsoft.com/office/officeart/2005/8/quickstyle/simple5" qsCatId="simple" csTypeId="urn:microsoft.com/office/officeart/2005/8/colors/accent1_1" csCatId="accent1" phldr="1"/>
      <dgm:spPr/>
      <dgm:t>
        <a:bodyPr/>
        <a:lstStyle/>
        <a:p>
          <a:endParaRPr lang="zh-CN" altLang="en-US"/>
        </a:p>
      </dgm:t>
    </dgm:pt>
    <dgm:pt modelId="{CDA63E0B-0FC7-4EF7-A405-E83032B7FD3B}">
      <dgm:prSet phldrT="[文本]" custT="1"/>
      <dgm:spPr/>
      <dgm:t>
        <a:bodyPr/>
        <a:lstStyle/>
        <a:p>
          <a:r>
            <a:rPr lang="en-US" sz="2400" b="0" i="0" dirty="0">
              <a:solidFill>
                <a:schemeClr val="tx1">
                  <a:lumMod val="85000"/>
                  <a:lumOff val="15000"/>
                </a:schemeClr>
              </a:solidFill>
            </a:rPr>
            <a:t>Von </a:t>
          </a:r>
          <a:r>
            <a:rPr lang="en-US" sz="2400" b="0" i="0" dirty="0" err="1">
              <a:solidFill>
                <a:schemeClr val="tx1">
                  <a:lumMod val="85000"/>
                  <a:lumOff val="15000"/>
                </a:schemeClr>
              </a:solidFill>
            </a:rPr>
            <a:t>Thadden</a:t>
          </a:r>
          <a:r>
            <a:rPr lang="en-US" sz="2400" b="0" i="0" dirty="0">
              <a:solidFill>
                <a:schemeClr val="tx1">
                  <a:lumMod val="85000"/>
                  <a:lumOff val="15000"/>
                </a:schemeClr>
              </a:solidFill>
            </a:rPr>
            <a:t>(2004):</a:t>
          </a:r>
        </a:p>
        <a:p>
          <a:r>
            <a:rPr lang="en-US" sz="2400" b="0" i="0" dirty="0">
              <a:solidFill>
                <a:schemeClr val="tx1">
                  <a:lumMod val="85000"/>
                  <a:lumOff val="15000"/>
                </a:schemeClr>
              </a:solidFill>
            </a:rPr>
            <a:t>four testable hypotheses</a:t>
          </a:r>
          <a:endParaRPr lang="zh-CN" altLang="en-US" sz="1100" dirty="0">
            <a:solidFill>
              <a:schemeClr val="tx1">
                <a:lumMod val="85000"/>
                <a:lumOff val="15000"/>
              </a:schemeClr>
            </a:solidFill>
          </a:endParaRPr>
        </a:p>
      </dgm:t>
    </dgm:pt>
    <dgm:pt modelId="{A17AA2F0-F163-47AF-BD7D-CF34E5B95802}" type="parTrans" cxnId="{941F1F61-4286-40D3-9F8B-654FF7D94301}">
      <dgm:prSet/>
      <dgm:spPr/>
      <dgm:t>
        <a:bodyPr/>
        <a:lstStyle/>
        <a:p>
          <a:endParaRPr lang="zh-CN" altLang="en-US"/>
        </a:p>
      </dgm:t>
    </dgm:pt>
    <dgm:pt modelId="{F3F84606-957C-433D-A904-A1EBE31D23ED}" type="sibTrans" cxnId="{941F1F61-4286-40D3-9F8B-654FF7D94301}">
      <dgm:prSet/>
      <dgm:spPr/>
      <dgm:t>
        <a:bodyPr/>
        <a:lstStyle/>
        <a:p>
          <a:endParaRPr lang="zh-CN" altLang="en-US"/>
        </a:p>
      </dgm:t>
    </dgm:pt>
    <dgm:pt modelId="{56D79677-EF29-45E7-ACC6-E74E4F3B55B3}">
      <dgm:prSet phldrT="[文本]" custT="1"/>
      <dgm:spPr/>
      <dgm:t>
        <a:bodyPr/>
        <a:lstStyle/>
        <a:p>
          <a:r>
            <a:rPr lang="en-US" sz="2000" b="0" i="0" dirty="0">
              <a:solidFill>
                <a:schemeClr val="tx1">
                  <a:lumMod val="85000"/>
                  <a:lumOff val="15000"/>
                </a:schemeClr>
              </a:solidFill>
            </a:rPr>
            <a:t>(H1) Each period firms may switch banks (i.e., they obtain new loans from new outside banks instead of one of their existing inside lenders).</a:t>
          </a:r>
          <a:endParaRPr lang="zh-CN" altLang="en-US" sz="2000" dirty="0">
            <a:solidFill>
              <a:schemeClr val="tx1">
                <a:lumMod val="85000"/>
                <a:lumOff val="15000"/>
              </a:schemeClr>
            </a:solidFill>
          </a:endParaRPr>
        </a:p>
      </dgm:t>
    </dgm:pt>
    <dgm:pt modelId="{4453ACE6-B9ED-4FFB-B592-BF1241AA7E07}" type="parTrans" cxnId="{84C80A81-A9CB-4611-8949-2E001B2D204A}">
      <dgm:prSet/>
      <dgm:spPr/>
      <dgm:t>
        <a:bodyPr/>
        <a:lstStyle/>
        <a:p>
          <a:endParaRPr lang="zh-CN" altLang="en-US"/>
        </a:p>
      </dgm:t>
    </dgm:pt>
    <dgm:pt modelId="{C064B960-9F63-48C9-BF27-CE0895002CE7}" type="sibTrans" cxnId="{84C80A81-A9CB-4611-8949-2E001B2D204A}">
      <dgm:prSet/>
      <dgm:spPr/>
      <dgm:t>
        <a:bodyPr/>
        <a:lstStyle/>
        <a:p>
          <a:endParaRPr lang="zh-CN" altLang="en-US"/>
        </a:p>
      </dgm:t>
    </dgm:pt>
    <dgm:pt modelId="{EDDD26AA-751D-4DA7-A568-A270E575247C}">
      <dgm:prSet phldrT="[文本]" custT="1"/>
      <dgm:spPr/>
      <dgm:t>
        <a:bodyPr/>
        <a:lstStyle/>
        <a:p>
          <a:r>
            <a:rPr lang="en-US" sz="2000" b="0" i="0" dirty="0">
              <a:solidFill>
                <a:schemeClr val="tx1">
                  <a:lumMod val="85000"/>
                  <a:lumOff val="15000"/>
                </a:schemeClr>
              </a:solidFill>
            </a:rPr>
            <a:t>(H2) Firms that switch receive a loan rate offer from an outside bank that is lower than the offer received from their inside bank.</a:t>
          </a:r>
          <a:endParaRPr lang="zh-CN" altLang="en-US" sz="2000" dirty="0">
            <a:solidFill>
              <a:schemeClr val="tx1">
                <a:lumMod val="85000"/>
                <a:lumOff val="15000"/>
              </a:schemeClr>
            </a:solidFill>
          </a:endParaRPr>
        </a:p>
      </dgm:t>
    </dgm:pt>
    <dgm:pt modelId="{0281E665-94F5-4BFA-8C4E-038F7CFFC33B}" type="parTrans" cxnId="{56D86776-C62B-46BC-AC97-31D66B51F45E}">
      <dgm:prSet/>
      <dgm:spPr/>
      <dgm:t>
        <a:bodyPr/>
        <a:lstStyle/>
        <a:p>
          <a:endParaRPr lang="zh-CN" altLang="en-US"/>
        </a:p>
      </dgm:t>
    </dgm:pt>
    <dgm:pt modelId="{E18579AC-994B-4E90-851A-1522C0ABF76B}" type="sibTrans" cxnId="{56D86776-C62B-46BC-AC97-31D66B51F45E}">
      <dgm:prSet/>
      <dgm:spPr/>
      <dgm:t>
        <a:bodyPr/>
        <a:lstStyle/>
        <a:p>
          <a:endParaRPr lang="zh-CN" altLang="en-US"/>
        </a:p>
      </dgm:t>
    </dgm:pt>
    <dgm:pt modelId="{7C1B78ED-C9B0-4B87-ACB1-34BC3F220D29}">
      <dgm:prSet phldrT="[文本]" custT="1"/>
      <dgm:spPr/>
      <dgm:t>
        <a:bodyPr/>
        <a:lstStyle/>
        <a:p>
          <a:r>
            <a:rPr lang="en-US" sz="2000" b="0" i="0" dirty="0">
              <a:solidFill>
                <a:schemeClr val="tx1">
                  <a:lumMod val="85000"/>
                  <a:lumOff val="15000"/>
                </a:schemeClr>
              </a:solidFill>
            </a:rPr>
            <a:t>(H3) Over time, the outside bank becomes an insider and extracts rents from good firms.</a:t>
          </a:r>
          <a:endParaRPr lang="zh-CN" altLang="en-US" sz="2000" dirty="0">
            <a:solidFill>
              <a:schemeClr val="tx1">
                <a:lumMod val="85000"/>
                <a:lumOff val="15000"/>
              </a:schemeClr>
            </a:solidFill>
          </a:endParaRPr>
        </a:p>
      </dgm:t>
    </dgm:pt>
    <dgm:pt modelId="{9083380B-89EE-4A3F-9337-111D7BA5B231}" type="parTrans" cxnId="{B2E9A864-F8A2-4A5F-8AD8-A3EF5E3C9766}">
      <dgm:prSet/>
      <dgm:spPr/>
      <dgm:t>
        <a:bodyPr/>
        <a:lstStyle/>
        <a:p>
          <a:endParaRPr lang="zh-CN" altLang="en-US"/>
        </a:p>
      </dgm:t>
    </dgm:pt>
    <dgm:pt modelId="{5C72763A-7FDF-4D00-AE4E-CEAB5588EDFF}" type="sibTrans" cxnId="{B2E9A864-F8A2-4A5F-8AD8-A3EF5E3C9766}">
      <dgm:prSet/>
      <dgm:spPr/>
      <dgm:t>
        <a:bodyPr/>
        <a:lstStyle/>
        <a:p>
          <a:endParaRPr lang="zh-CN" altLang="en-US"/>
        </a:p>
      </dgm:t>
    </dgm:pt>
    <dgm:pt modelId="{870A424F-0B80-424C-91DC-22D8D665C264}">
      <dgm:prSet phldrT="[文本]" custT="1"/>
      <dgm:spPr/>
      <dgm:t>
        <a:bodyPr/>
        <a:lstStyle/>
        <a:p>
          <a:r>
            <a:rPr lang="en-US" sz="2000" b="0" i="0" dirty="0">
              <a:solidFill>
                <a:schemeClr val="tx1">
                  <a:lumMod val="85000"/>
                  <a:lumOff val="15000"/>
                </a:schemeClr>
              </a:solidFill>
            </a:rPr>
            <a:t>(H4) Because of adverse selection, a higher proportion of switching firms is worse in terms of unobservable risk characteristics than if the firms had been randomly drawn from the population.</a:t>
          </a:r>
          <a:endParaRPr lang="zh-CN" altLang="en-US" sz="2000" dirty="0">
            <a:solidFill>
              <a:schemeClr val="tx1">
                <a:lumMod val="85000"/>
                <a:lumOff val="15000"/>
              </a:schemeClr>
            </a:solidFill>
          </a:endParaRPr>
        </a:p>
      </dgm:t>
    </dgm:pt>
    <dgm:pt modelId="{CBB77003-2947-4834-AD13-695C56B8C832}" type="parTrans" cxnId="{4FBAC032-5960-4031-B987-19EEE1B43B4E}">
      <dgm:prSet/>
      <dgm:spPr/>
      <dgm:t>
        <a:bodyPr/>
        <a:lstStyle/>
        <a:p>
          <a:endParaRPr lang="zh-CN" altLang="en-US"/>
        </a:p>
      </dgm:t>
    </dgm:pt>
    <dgm:pt modelId="{FA1D77F4-B8B0-4995-AEBF-AA46FDD07674}" type="sibTrans" cxnId="{4FBAC032-5960-4031-B987-19EEE1B43B4E}">
      <dgm:prSet/>
      <dgm:spPr/>
      <dgm:t>
        <a:bodyPr/>
        <a:lstStyle/>
        <a:p>
          <a:endParaRPr lang="zh-CN" altLang="en-US"/>
        </a:p>
      </dgm:t>
    </dgm:pt>
    <dgm:pt modelId="{258AE3AE-DF85-4771-9608-96A30FE5B43A}" type="pres">
      <dgm:prSet presAssocID="{CC8B46AD-A318-4892-B621-505D95D34D6B}" presName="Name0" presStyleCnt="0">
        <dgm:presLayoutVars>
          <dgm:chPref val="1"/>
          <dgm:dir/>
          <dgm:animOne val="branch"/>
          <dgm:animLvl val="lvl"/>
          <dgm:resizeHandles val="exact"/>
        </dgm:presLayoutVars>
      </dgm:prSet>
      <dgm:spPr/>
    </dgm:pt>
    <dgm:pt modelId="{ED7793BF-3C80-48C5-BEDF-8E8AE8CFC3CE}" type="pres">
      <dgm:prSet presAssocID="{CDA63E0B-0FC7-4EF7-A405-E83032B7FD3B}" presName="root1" presStyleCnt="0"/>
      <dgm:spPr/>
    </dgm:pt>
    <dgm:pt modelId="{869DCD65-79AD-4070-A830-11F3DB74CE08}" type="pres">
      <dgm:prSet presAssocID="{CDA63E0B-0FC7-4EF7-A405-E83032B7FD3B}" presName="LevelOneTextNode" presStyleLbl="node0" presStyleIdx="0" presStyleCnt="1" custAng="5400000" custScaleX="413491" custScaleY="79738" custLinFactNeighborX="-10417" custLinFactNeighborY="1068">
        <dgm:presLayoutVars>
          <dgm:chPref val="3"/>
        </dgm:presLayoutVars>
      </dgm:prSet>
      <dgm:spPr/>
    </dgm:pt>
    <dgm:pt modelId="{85F81F93-AA52-4900-AEE3-E851CB003E70}" type="pres">
      <dgm:prSet presAssocID="{CDA63E0B-0FC7-4EF7-A405-E83032B7FD3B}" presName="level2hierChild" presStyleCnt="0"/>
      <dgm:spPr/>
    </dgm:pt>
    <dgm:pt modelId="{002F7642-328A-4BFB-81A1-D3CA0B2E3D96}" type="pres">
      <dgm:prSet presAssocID="{4453ACE6-B9ED-4FFB-B592-BF1241AA7E07}" presName="conn2-1" presStyleLbl="parChTrans1D2" presStyleIdx="0" presStyleCnt="4"/>
      <dgm:spPr/>
    </dgm:pt>
    <dgm:pt modelId="{E1E24E97-5E8B-4921-802F-41E5F3EFCAA8}" type="pres">
      <dgm:prSet presAssocID="{4453ACE6-B9ED-4FFB-B592-BF1241AA7E07}" presName="connTx" presStyleLbl="parChTrans1D2" presStyleIdx="0" presStyleCnt="4"/>
      <dgm:spPr/>
    </dgm:pt>
    <dgm:pt modelId="{9ACA6A7A-51BC-4B27-B589-2EEAF6361678}" type="pres">
      <dgm:prSet presAssocID="{56D79677-EF29-45E7-ACC6-E74E4F3B55B3}" presName="root2" presStyleCnt="0"/>
      <dgm:spPr/>
    </dgm:pt>
    <dgm:pt modelId="{34B1CFBB-1160-4F30-A003-A962577DFFBB}" type="pres">
      <dgm:prSet presAssocID="{56D79677-EF29-45E7-ACC6-E74E4F3B55B3}" presName="LevelTwoTextNode" presStyleLbl="node2" presStyleIdx="0" presStyleCnt="4" custScaleX="385088" custScaleY="178354">
        <dgm:presLayoutVars>
          <dgm:chPref val="3"/>
        </dgm:presLayoutVars>
      </dgm:prSet>
      <dgm:spPr/>
    </dgm:pt>
    <dgm:pt modelId="{DC3B4551-5B0B-4692-8B48-ECA18AA4A520}" type="pres">
      <dgm:prSet presAssocID="{56D79677-EF29-45E7-ACC6-E74E4F3B55B3}" presName="level3hierChild" presStyleCnt="0"/>
      <dgm:spPr/>
    </dgm:pt>
    <dgm:pt modelId="{CFA4250D-6485-4F0D-9C2D-6ACA0F1982BE}" type="pres">
      <dgm:prSet presAssocID="{0281E665-94F5-4BFA-8C4E-038F7CFFC33B}" presName="conn2-1" presStyleLbl="parChTrans1D2" presStyleIdx="1" presStyleCnt="4"/>
      <dgm:spPr/>
    </dgm:pt>
    <dgm:pt modelId="{08B829DB-1AAF-45BA-9984-4AB25A1806F9}" type="pres">
      <dgm:prSet presAssocID="{0281E665-94F5-4BFA-8C4E-038F7CFFC33B}" presName="connTx" presStyleLbl="parChTrans1D2" presStyleIdx="1" presStyleCnt="4"/>
      <dgm:spPr/>
    </dgm:pt>
    <dgm:pt modelId="{83ABBCD0-8513-4F72-8CA1-4FCE353D9A1C}" type="pres">
      <dgm:prSet presAssocID="{EDDD26AA-751D-4DA7-A568-A270E575247C}" presName="root2" presStyleCnt="0"/>
      <dgm:spPr/>
    </dgm:pt>
    <dgm:pt modelId="{3DC07859-39C7-4835-9D97-D3E77E0641A9}" type="pres">
      <dgm:prSet presAssocID="{EDDD26AA-751D-4DA7-A568-A270E575247C}" presName="LevelTwoTextNode" presStyleLbl="node2" presStyleIdx="1" presStyleCnt="4" custScaleX="385088" custScaleY="178354">
        <dgm:presLayoutVars>
          <dgm:chPref val="3"/>
        </dgm:presLayoutVars>
      </dgm:prSet>
      <dgm:spPr/>
    </dgm:pt>
    <dgm:pt modelId="{B3B9C2CC-8891-4325-9CCC-E3A0747C8AEC}" type="pres">
      <dgm:prSet presAssocID="{EDDD26AA-751D-4DA7-A568-A270E575247C}" presName="level3hierChild" presStyleCnt="0"/>
      <dgm:spPr/>
    </dgm:pt>
    <dgm:pt modelId="{F0439E08-6965-49E6-B815-A30FFDBE4A71}" type="pres">
      <dgm:prSet presAssocID="{9083380B-89EE-4A3F-9337-111D7BA5B231}" presName="conn2-1" presStyleLbl="parChTrans1D2" presStyleIdx="2" presStyleCnt="4"/>
      <dgm:spPr/>
    </dgm:pt>
    <dgm:pt modelId="{DEA532DE-45A1-486A-A398-96715BF85370}" type="pres">
      <dgm:prSet presAssocID="{9083380B-89EE-4A3F-9337-111D7BA5B231}" presName="connTx" presStyleLbl="parChTrans1D2" presStyleIdx="2" presStyleCnt="4"/>
      <dgm:spPr/>
    </dgm:pt>
    <dgm:pt modelId="{3BFF5818-009E-4BCB-9C1F-935CE3B080C4}" type="pres">
      <dgm:prSet presAssocID="{7C1B78ED-C9B0-4B87-ACB1-34BC3F220D29}" presName="root2" presStyleCnt="0"/>
      <dgm:spPr/>
    </dgm:pt>
    <dgm:pt modelId="{8E56936F-7C1A-432B-AC42-ECB44AB18674}" type="pres">
      <dgm:prSet presAssocID="{7C1B78ED-C9B0-4B87-ACB1-34BC3F220D29}" presName="LevelTwoTextNode" presStyleLbl="node2" presStyleIdx="2" presStyleCnt="4" custScaleX="385088" custScaleY="142277">
        <dgm:presLayoutVars>
          <dgm:chPref val="3"/>
        </dgm:presLayoutVars>
      </dgm:prSet>
      <dgm:spPr/>
    </dgm:pt>
    <dgm:pt modelId="{F6D0E94A-C61C-4405-B6F1-6B91D80DF172}" type="pres">
      <dgm:prSet presAssocID="{7C1B78ED-C9B0-4B87-ACB1-34BC3F220D29}" presName="level3hierChild" presStyleCnt="0"/>
      <dgm:spPr/>
    </dgm:pt>
    <dgm:pt modelId="{F5BDAC43-095D-4CF1-BB83-70677C992143}" type="pres">
      <dgm:prSet presAssocID="{CBB77003-2947-4834-AD13-695C56B8C832}" presName="conn2-1" presStyleLbl="parChTrans1D2" presStyleIdx="3" presStyleCnt="4"/>
      <dgm:spPr/>
    </dgm:pt>
    <dgm:pt modelId="{E8DFCE45-64E7-4E7E-99EE-C469B5B2DDE1}" type="pres">
      <dgm:prSet presAssocID="{CBB77003-2947-4834-AD13-695C56B8C832}" presName="connTx" presStyleLbl="parChTrans1D2" presStyleIdx="3" presStyleCnt="4"/>
      <dgm:spPr/>
    </dgm:pt>
    <dgm:pt modelId="{0EB8EC49-5ECA-460F-AF9E-C223E0F7781B}" type="pres">
      <dgm:prSet presAssocID="{870A424F-0B80-424C-91DC-22D8D665C264}" presName="root2" presStyleCnt="0"/>
      <dgm:spPr/>
    </dgm:pt>
    <dgm:pt modelId="{ECEEC613-689D-4FB6-A165-C5000C92A44E}" type="pres">
      <dgm:prSet presAssocID="{870A424F-0B80-424C-91DC-22D8D665C264}" presName="LevelTwoTextNode" presStyleLbl="node2" presStyleIdx="3" presStyleCnt="4" custScaleX="385088" custScaleY="242034">
        <dgm:presLayoutVars>
          <dgm:chPref val="3"/>
        </dgm:presLayoutVars>
      </dgm:prSet>
      <dgm:spPr/>
    </dgm:pt>
    <dgm:pt modelId="{741B94CE-2CB0-42EC-BDDC-E73EED7E0C3A}" type="pres">
      <dgm:prSet presAssocID="{870A424F-0B80-424C-91DC-22D8D665C264}" presName="level3hierChild" presStyleCnt="0"/>
      <dgm:spPr/>
    </dgm:pt>
  </dgm:ptLst>
  <dgm:cxnLst>
    <dgm:cxn modelId="{738F7117-63F8-4998-9278-1C2A71D35377}" type="presOf" srcId="{CBB77003-2947-4834-AD13-695C56B8C832}" destId="{F5BDAC43-095D-4CF1-BB83-70677C992143}" srcOrd="0" destOrd="0" presId="urn:microsoft.com/office/officeart/2008/layout/HorizontalMultiLevelHierarchy"/>
    <dgm:cxn modelId="{9DDC1B1E-B7CD-48AD-88F9-76D258FF9652}" type="presOf" srcId="{4453ACE6-B9ED-4FFB-B592-BF1241AA7E07}" destId="{E1E24E97-5E8B-4921-802F-41E5F3EFCAA8}" srcOrd="1" destOrd="0" presId="urn:microsoft.com/office/officeart/2008/layout/HorizontalMultiLevelHierarchy"/>
    <dgm:cxn modelId="{08C2B223-1021-4B64-B771-611019A25698}" type="presOf" srcId="{9083380B-89EE-4A3F-9337-111D7BA5B231}" destId="{F0439E08-6965-49E6-B815-A30FFDBE4A71}" srcOrd="0" destOrd="0" presId="urn:microsoft.com/office/officeart/2008/layout/HorizontalMultiLevelHierarchy"/>
    <dgm:cxn modelId="{4FBAC032-5960-4031-B987-19EEE1B43B4E}" srcId="{CDA63E0B-0FC7-4EF7-A405-E83032B7FD3B}" destId="{870A424F-0B80-424C-91DC-22D8D665C264}" srcOrd="3" destOrd="0" parTransId="{CBB77003-2947-4834-AD13-695C56B8C832}" sibTransId="{FA1D77F4-B8B0-4995-AEBF-AA46FDD07674}"/>
    <dgm:cxn modelId="{81A2E033-90F5-417F-98AF-C12D5F070AE7}" type="presOf" srcId="{7C1B78ED-C9B0-4B87-ACB1-34BC3F220D29}" destId="{8E56936F-7C1A-432B-AC42-ECB44AB18674}" srcOrd="0" destOrd="0" presId="urn:microsoft.com/office/officeart/2008/layout/HorizontalMultiLevelHierarchy"/>
    <dgm:cxn modelId="{2CADD83F-7422-4AAE-9071-FA53449622C4}" type="presOf" srcId="{CBB77003-2947-4834-AD13-695C56B8C832}" destId="{E8DFCE45-64E7-4E7E-99EE-C469B5B2DDE1}" srcOrd="1" destOrd="0" presId="urn:microsoft.com/office/officeart/2008/layout/HorizontalMultiLevelHierarchy"/>
    <dgm:cxn modelId="{941F1F61-4286-40D3-9F8B-654FF7D94301}" srcId="{CC8B46AD-A318-4892-B621-505D95D34D6B}" destId="{CDA63E0B-0FC7-4EF7-A405-E83032B7FD3B}" srcOrd="0" destOrd="0" parTransId="{A17AA2F0-F163-47AF-BD7D-CF34E5B95802}" sibTransId="{F3F84606-957C-433D-A904-A1EBE31D23ED}"/>
    <dgm:cxn modelId="{B2E9A864-F8A2-4A5F-8AD8-A3EF5E3C9766}" srcId="{CDA63E0B-0FC7-4EF7-A405-E83032B7FD3B}" destId="{7C1B78ED-C9B0-4B87-ACB1-34BC3F220D29}" srcOrd="2" destOrd="0" parTransId="{9083380B-89EE-4A3F-9337-111D7BA5B231}" sibTransId="{5C72763A-7FDF-4D00-AE4E-CEAB5588EDFF}"/>
    <dgm:cxn modelId="{2C55B964-376F-4B25-9735-48C46CA45829}" type="presOf" srcId="{56D79677-EF29-45E7-ACC6-E74E4F3B55B3}" destId="{34B1CFBB-1160-4F30-A003-A962577DFFBB}" srcOrd="0" destOrd="0" presId="urn:microsoft.com/office/officeart/2008/layout/HorizontalMultiLevelHierarchy"/>
    <dgm:cxn modelId="{68126E45-631D-4006-B07D-21BCD84020CE}" type="presOf" srcId="{4453ACE6-B9ED-4FFB-B592-BF1241AA7E07}" destId="{002F7642-328A-4BFB-81A1-D3CA0B2E3D96}" srcOrd="0" destOrd="0" presId="urn:microsoft.com/office/officeart/2008/layout/HorizontalMultiLevelHierarchy"/>
    <dgm:cxn modelId="{9EFDC76C-A269-46FE-B9A9-48CC56141BC1}" type="presOf" srcId="{CC8B46AD-A318-4892-B621-505D95D34D6B}" destId="{258AE3AE-DF85-4771-9608-96A30FE5B43A}" srcOrd="0" destOrd="0" presId="urn:microsoft.com/office/officeart/2008/layout/HorizontalMultiLevelHierarchy"/>
    <dgm:cxn modelId="{56D86776-C62B-46BC-AC97-31D66B51F45E}" srcId="{CDA63E0B-0FC7-4EF7-A405-E83032B7FD3B}" destId="{EDDD26AA-751D-4DA7-A568-A270E575247C}" srcOrd="1" destOrd="0" parTransId="{0281E665-94F5-4BFA-8C4E-038F7CFFC33B}" sibTransId="{E18579AC-994B-4E90-851A-1522C0ABF76B}"/>
    <dgm:cxn modelId="{84C80A81-A9CB-4611-8949-2E001B2D204A}" srcId="{CDA63E0B-0FC7-4EF7-A405-E83032B7FD3B}" destId="{56D79677-EF29-45E7-ACC6-E74E4F3B55B3}" srcOrd="0" destOrd="0" parTransId="{4453ACE6-B9ED-4FFB-B592-BF1241AA7E07}" sibTransId="{C064B960-9F63-48C9-BF27-CE0895002CE7}"/>
    <dgm:cxn modelId="{7699B596-AE9D-4C65-A04F-E3666E945DAD}" type="presOf" srcId="{0281E665-94F5-4BFA-8C4E-038F7CFFC33B}" destId="{08B829DB-1AAF-45BA-9984-4AB25A1806F9}" srcOrd="1" destOrd="0" presId="urn:microsoft.com/office/officeart/2008/layout/HorizontalMultiLevelHierarchy"/>
    <dgm:cxn modelId="{16160FA6-53EC-4E6F-93AC-09F68A03C03C}" type="presOf" srcId="{9083380B-89EE-4A3F-9337-111D7BA5B231}" destId="{DEA532DE-45A1-486A-A398-96715BF85370}" srcOrd="1" destOrd="0" presId="urn:microsoft.com/office/officeart/2008/layout/HorizontalMultiLevelHierarchy"/>
    <dgm:cxn modelId="{FDC7BBA7-8C61-4900-9982-99DA4132DACB}" type="presOf" srcId="{CDA63E0B-0FC7-4EF7-A405-E83032B7FD3B}" destId="{869DCD65-79AD-4070-A830-11F3DB74CE08}" srcOrd="0" destOrd="0" presId="urn:microsoft.com/office/officeart/2008/layout/HorizontalMultiLevelHierarchy"/>
    <dgm:cxn modelId="{C4DEFCB3-871F-4D76-AB6F-5269E81C8642}" type="presOf" srcId="{870A424F-0B80-424C-91DC-22D8D665C264}" destId="{ECEEC613-689D-4FB6-A165-C5000C92A44E}" srcOrd="0" destOrd="0" presId="urn:microsoft.com/office/officeart/2008/layout/HorizontalMultiLevelHierarchy"/>
    <dgm:cxn modelId="{270681DC-27B2-4C6D-8C05-272A1B3973B5}" type="presOf" srcId="{EDDD26AA-751D-4DA7-A568-A270E575247C}" destId="{3DC07859-39C7-4835-9D97-D3E77E0641A9}" srcOrd="0" destOrd="0" presId="urn:microsoft.com/office/officeart/2008/layout/HorizontalMultiLevelHierarchy"/>
    <dgm:cxn modelId="{0B8341F9-BF3C-4B47-A5B8-100290C02CDB}" type="presOf" srcId="{0281E665-94F5-4BFA-8C4E-038F7CFFC33B}" destId="{CFA4250D-6485-4F0D-9C2D-6ACA0F1982BE}" srcOrd="0" destOrd="0" presId="urn:microsoft.com/office/officeart/2008/layout/HorizontalMultiLevelHierarchy"/>
    <dgm:cxn modelId="{F367FD37-D5A8-4195-9094-FAA67FFD267E}" type="presParOf" srcId="{258AE3AE-DF85-4771-9608-96A30FE5B43A}" destId="{ED7793BF-3C80-48C5-BEDF-8E8AE8CFC3CE}" srcOrd="0" destOrd="0" presId="urn:microsoft.com/office/officeart/2008/layout/HorizontalMultiLevelHierarchy"/>
    <dgm:cxn modelId="{B3625B80-EC04-4BBA-B7A1-40A75DF1F64A}" type="presParOf" srcId="{ED7793BF-3C80-48C5-BEDF-8E8AE8CFC3CE}" destId="{869DCD65-79AD-4070-A830-11F3DB74CE08}" srcOrd="0" destOrd="0" presId="urn:microsoft.com/office/officeart/2008/layout/HorizontalMultiLevelHierarchy"/>
    <dgm:cxn modelId="{095409B9-6B30-46A9-AD9A-A813357F8DF1}" type="presParOf" srcId="{ED7793BF-3C80-48C5-BEDF-8E8AE8CFC3CE}" destId="{85F81F93-AA52-4900-AEE3-E851CB003E70}" srcOrd="1" destOrd="0" presId="urn:microsoft.com/office/officeart/2008/layout/HorizontalMultiLevelHierarchy"/>
    <dgm:cxn modelId="{56AD1F1F-8AEC-4BC2-899C-9C460DD59591}" type="presParOf" srcId="{85F81F93-AA52-4900-AEE3-E851CB003E70}" destId="{002F7642-328A-4BFB-81A1-D3CA0B2E3D96}" srcOrd="0" destOrd="0" presId="urn:microsoft.com/office/officeart/2008/layout/HorizontalMultiLevelHierarchy"/>
    <dgm:cxn modelId="{AC496F41-A192-434E-9A8E-DC5C1C553C2E}" type="presParOf" srcId="{002F7642-328A-4BFB-81A1-D3CA0B2E3D96}" destId="{E1E24E97-5E8B-4921-802F-41E5F3EFCAA8}" srcOrd="0" destOrd="0" presId="urn:microsoft.com/office/officeart/2008/layout/HorizontalMultiLevelHierarchy"/>
    <dgm:cxn modelId="{AED02811-10F2-4E0B-88C1-2D0D881216CF}" type="presParOf" srcId="{85F81F93-AA52-4900-AEE3-E851CB003E70}" destId="{9ACA6A7A-51BC-4B27-B589-2EEAF6361678}" srcOrd="1" destOrd="0" presId="urn:microsoft.com/office/officeart/2008/layout/HorizontalMultiLevelHierarchy"/>
    <dgm:cxn modelId="{EE5CC58C-F6C2-4FA2-9EBF-0809D54E1E77}" type="presParOf" srcId="{9ACA6A7A-51BC-4B27-B589-2EEAF6361678}" destId="{34B1CFBB-1160-4F30-A003-A962577DFFBB}" srcOrd="0" destOrd="0" presId="urn:microsoft.com/office/officeart/2008/layout/HorizontalMultiLevelHierarchy"/>
    <dgm:cxn modelId="{7FD16AFE-3081-42B8-A333-9161C5101CB9}" type="presParOf" srcId="{9ACA6A7A-51BC-4B27-B589-2EEAF6361678}" destId="{DC3B4551-5B0B-4692-8B48-ECA18AA4A520}" srcOrd="1" destOrd="0" presId="urn:microsoft.com/office/officeart/2008/layout/HorizontalMultiLevelHierarchy"/>
    <dgm:cxn modelId="{14A89011-8A4E-4057-8DE3-6D2EC12C2908}" type="presParOf" srcId="{85F81F93-AA52-4900-AEE3-E851CB003E70}" destId="{CFA4250D-6485-4F0D-9C2D-6ACA0F1982BE}" srcOrd="2" destOrd="0" presId="urn:microsoft.com/office/officeart/2008/layout/HorizontalMultiLevelHierarchy"/>
    <dgm:cxn modelId="{62A51221-D066-4FA5-BDF0-2AC63A89D90D}" type="presParOf" srcId="{CFA4250D-6485-4F0D-9C2D-6ACA0F1982BE}" destId="{08B829DB-1AAF-45BA-9984-4AB25A1806F9}" srcOrd="0" destOrd="0" presId="urn:microsoft.com/office/officeart/2008/layout/HorizontalMultiLevelHierarchy"/>
    <dgm:cxn modelId="{5BB3603D-BE8A-4736-8EB0-C0CBE810B539}" type="presParOf" srcId="{85F81F93-AA52-4900-AEE3-E851CB003E70}" destId="{83ABBCD0-8513-4F72-8CA1-4FCE353D9A1C}" srcOrd="3" destOrd="0" presId="urn:microsoft.com/office/officeart/2008/layout/HorizontalMultiLevelHierarchy"/>
    <dgm:cxn modelId="{269EE4B6-8E74-4E92-A6D0-EE9699F64D2C}" type="presParOf" srcId="{83ABBCD0-8513-4F72-8CA1-4FCE353D9A1C}" destId="{3DC07859-39C7-4835-9D97-D3E77E0641A9}" srcOrd="0" destOrd="0" presId="urn:microsoft.com/office/officeart/2008/layout/HorizontalMultiLevelHierarchy"/>
    <dgm:cxn modelId="{7889756D-4322-4D03-88A7-39D04ADBE76E}" type="presParOf" srcId="{83ABBCD0-8513-4F72-8CA1-4FCE353D9A1C}" destId="{B3B9C2CC-8891-4325-9CCC-E3A0747C8AEC}" srcOrd="1" destOrd="0" presId="urn:microsoft.com/office/officeart/2008/layout/HorizontalMultiLevelHierarchy"/>
    <dgm:cxn modelId="{789262BD-BE50-4FBB-B075-B60371449054}" type="presParOf" srcId="{85F81F93-AA52-4900-AEE3-E851CB003E70}" destId="{F0439E08-6965-49E6-B815-A30FFDBE4A71}" srcOrd="4" destOrd="0" presId="urn:microsoft.com/office/officeart/2008/layout/HorizontalMultiLevelHierarchy"/>
    <dgm:cxn modelId="{E6D100C2-2F9D-456F-BD9D-AA9BF8B2C165}" type="presParOf" srcId="{F0439E08-6965-49E6-B815-A30FFDBE4A71}" destId="{DEA532DE-45A1-486A-A398-96715BF85370}" srcOrd="0" destOrd="0" presId="urn:microsoft.com/office/officeart/2008/layout/HorizontalMultiLevelHierarchy"/>
    <dgm:cxn modelId="{8E4BE8C0-0291-444B-B392-850B75E58701}" type="presParOf" srcId="{85F81F93-AA52-4900-AEE3-E851CB003E70}" destId="{3BFF5818-009E-4BCB-9C1F-935CE3B080C4}" srcOrd="5" destOrd="0" presId="urn:microsoft.com/office/officeart/2008/layout/HorizontalMultiLevelHierarchy"/>
    <dgm:cxn modelId="{7415D395-6751-4307-A854-8CE88AADC1CD}" type="presParOf" srcId="{3BFF5818-009E-4BCB-9C1F-935CE3B080C4}" destId="{8E56936F-7C1A-432B-AC42-ECB44AB18674}" srcOrd="0" destOrd="0" presId="urn:microsoft.com/office/officeart/2008/layout/HorizontalMultiLevelHierarchy"/>
    <dgm:cxn modelId="{2D5204B9-F7B6-42DD-AB5C-D4C0C7FA43FB}" type="presParOf" srcId="{3BFF5818-009E-4BCB-9C1F-935CE3B080C4}" destId="{F6D0E94A-C61C-4405-B6F1-6B91D80DF172}" srcOrd="1" destOrd="0" presId="urn:microsoft.com/office/officeart/2008/layout/HorizontalMultiLevelHierarchy"/>
    <dgm:cxn modelId="{52B50850-4B16-4E7C-B67C-FD69CB97C59C}" type="presParOf" srcId="{85F81F93-AA52-4900-AEE3-E851CB003E70}" destId="{F5BDAC43-095D-4CF1-BB83-70677C992143}" srcOrd="6" destOrd="0" presId="urn:microsoft.com/office/officeart/2008/layout/HorizontalMultiLevelHierarchy"/>
    <dgm:cxn modelId="{852E68A9-594C-4259-9A8A-7FD83FA47BAA}" type="presParOf" srcId="{F5BDAC43-095D-4CF1-BB83-70677C992143}" destId="{E8DFCE45-64E7-4E7E-99EE-C469B5B2DDE1}" srcOrd="0" destOrd="0" presId="urn:microsoft.com/office/officeart/2008/layout/HorizontalMultiLevelHierarchy"/>
    <dgm:cxn modelId="{190E34BB-ED98-440C-AF47-3141C9FA302B}" type="presParOf" srcId="{85F81F93-AA52-4900-AEE3-E851CB003E70}" destId="{0EB8EC49-5ECA-460F-AF9E-C223E0F7781B}" srcOrd="7" destOrd="0" presId="urn:microsoft.com/office/officeart/2008/layout/HorizontalMultiLevelHierarchy"/>
    <dgm:cxn modelId="{8D405536-FE31-4BF1-B779-FECF935212E5}" type="presParOf" srcId="{0EB8EC49-5ECA-460F-AF9E-C223E0F7781B}" destId="{ECEEC613-689D-4FB6-A165-C5000C92A44E}" srcOrd="0" destOrd="0" presId="urn:microsoft.com/office/officeart/2008/layout/HorizontalMultiLevelHierarchy"/>
    <dgm:cxn modelId="{AE533AE3-5B31-414E-ABAF-EAA757332C40}" type="presParOf" srcId="{0EB8EC49-5ECA-460F-AF9E-C223E0F7781B}" destId="{741B94CE-2CB0-42EC-BDDC-E73EED7E0C3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E8DFA-0B61-46A7-ADB4-50B7A6E3C5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D90933CD-AB91-4A6D-B025-86DC1C7A6837}">
      <dgm:prSet phldrT="[文本]" custT="1"/>
      <dgm:spPr/>
      <dgm:t>
        <a:bodyPr/>
        <a:lstStyle/>
        <a:p>
          <a:r>
            <a:rPr lang="en-US" sz="2400" b="0" i="1" dirty="0"/>
            <a:t>A. Switching</a:t>
          </a:r>
          <a:endParaRPr lang="zh-CN" altLang="en-US" sz="2400" dirty="0"/>
        </a:p>
      </dgm:t>
    </dgm:pt>
    <dgm:pt modelId="{56A22840-4DAC-4484-97D8-B9B25D8563AB}" type="parTrans" cxnId="{33F24E73-02FF-424B-8ACB-163C1F18EBD4}">
      <dgm:prSet/>
      <dgm:spPr/>
      <dgm:t>
        <a:bodyPr/>
        <a:lstStyle/>
        <a:p>
          <a:endParaRPr lang="zh-CN" altLang="en-US"/>
        </a:p>
      </dgm:t>
    </dgm:pt>
    <dgm:pt modelId="{DEDC7513-F3FB-4188-A451-329E6FDD8399}" type="sibTrans" cxnId="{33F24E73-02FF-424B-8ACB-163C1F18EBD4}">
      <dgm:prSet/>
      <dgm:spPr/>
      <dgm:t>
        <a:bodyPr/>
        <a:lstStyle/>
        <a:p>
          <a:endParaRPr lang="zh-CN" altLang="en-US"/>
        </a:p>
      </dgm:t>
    </dgm:pt>
    <dgm:pt modelId="{45248417-C784-4D07-97EB-4AAD94813FF0}">
      <dgm:prSet phldrT="[文本]" custT="1"/>
      <dgm:spPr/>
      <dgm:t>
        <a:bodyPr/>
        <a:lstStyle/>
        <a:p>
          <a:r>
            <a:rPr lang="en-US" sz="2400" b="0" i="1" dirty="0"/>
            <a:t>B. Loan Rates for Switchers</a:t>
          </a:r>
          <a:endParaRPr lang="zh-CN" altLang="en-US" sz="2400" dirty="0"/>
        </a:p>
      </dgm:t>
    </dgm:pt>
    <dgm:pt modelId="{948B18BB-AFA3-41DF-AE47-70EE2FBA1C2E}" type="parTrans" cxnId="{176E7E4F-79FA-4F41-849A-6A4FAC15F5B4}">
      <dgm:prSet/>
      <dgm:spPr/>
      <dgm:t>
        <a:bodyPr/>
        <a:lstStyle/>
        <a:p>
          <a:endParaRPr lang="zh-CN" altLang="en-US"/>
        </a:p>
      </dgm:t>
    </dgm:pt>
    <dgm:pt modelId="{F7DE365D-1B50-4672-A993-5B00D9287EA9}" type="sibTrans" cxnId="{176E7E4F-79FA-4F41-849A-6A4FAC15F5B4}">
      <dgm:prSet/>
      <dgm:spPr/>
      <dgm:t>
        <a:bodyPr/>
        <a:lstStyle/>
        <a:p>
          <a:endParaRPr lang="zh-CN" altLang="en-US"/>
        </a:p>
      </dgm:t>
    </dgm:pt>
    <dgm:pt modelId="{CC002B73-EB96-430D-BAE7-AB6C2318B67E}">
      <dgm:prSet phldrT="[文本]" custT="1"/>
      <dgm:spPr/>
      <dgm:t>
        <a:bodyPr/>
        <a:lstStyle/>
        <a:p>
          <a:r>
            <a:rPr lang="en-US" sz="2000" b="0" i="1" dirty="0">
              <a:solidFill>
                <a:schemeClr val="tx1">
                  <a:lumMod val="65000"/>
                  <a:lumOff val="35000"/>
                </a:schemeClr>
              </a:solidFill>
            </a:rPr>
            <a:t>A.1. Definitions</a:t>
          </a:r>
          <a:endParaRPr lang="zh-CN" altLang="en-US" sz="2000" dirty="0">
            <a:solidFill>
              <a:schemeClr val="tx1">
                <a:lumMod val="65000"/>
                <a:lumOff val="35000"/>
              </a:schemeClr>
            </a:solidFill>
          </a:endParaRPr>
        </a:p>
      </dgm:t>
    </dgm:pt>
    <dgm:pt modelId="{D89031BD-B909-4F0D-928F-BF417C353127}" type="parTrans" cxnId="{E7CD05B3-56DC-49A9-AD98-8777FCB88293}">
      <dgm:prSet/>
      <dgm:spPr/>
      <dgm:t>
        <a:bodyPr/>
        <a:lstStyle/>
        <a:p>
          <a:endParaRPr lang="zh-CN" altLang="en-US"/>
        </a:p>
      </dgm:t>
    </dgm:pt>
    <dgm:pt modelId="{4D8925BC-6E62-4AAA-8AAC-E75F8271374C}" type="sibTrans" cxnId="{E7CD05B3-56DC-49A9-AD98-8777FCB88293}">
      <dgm:prSet/>
      <dgm:spPr/>
      <dgm:t>
        <a:bodyPr/>
        <a:lstStyle/>
        <a:p>
          <a:endParaRPr lang="zh-CN" altLang="en-US"/>
        </a:p>
      </dgm:t>
    </dgm:pt>
    <dgm:pt modelId="{7665DF4F-8E0C-4CA3-B5B4-9029EF347BE4}">
      <dgm:prSet phldrT="[文本]" custT="1"/>
      <dgm:spPr/>
      <dgm:t>
        <a:bodyPr/>
        <a:lstStyle/>
        <a:p>
          <a:r>
            <a:rPr lang="en-US" altLang="en-US" sz="2000" dirty="0">
              <a:solidFill>
                <a:schemeClr val="tx1">
                  <a:lumMod val="65000"/>
                  <a:lumOff val="35000"/>
                </a:schemeClr>
              </a:solidFill>
            </a:rPr>
            <a:t>A.2. Statistics</a:t>
          </a:r>
          <a:endParaRPr lang="zh-CN" altLang="en-US" sz="2000" dirty="0">
            <a:solidFill>
              <a:schemeClr val="tx1">
                <a:lumMod val="65000"/>
                <a:lumOff val="35000"/>
              </a:schemeClr>
            </a:solidFill>
          </a:endParaRPr>
        </a:p>
      </dgm:t>
    </dgm:pt>
    <dgm:pt modelId="{0E10DF2D-4BDA-4FC3-B45B-1BAEBBE04F46}" type="parTrans" cxnId="{59FAD56A-93E2-4AD5-8DF1-910FEF7BAF4E}">
      <dgm:prSet/>
      <dgm:spPr/>
      <dgm:t>
        <a:bodyPr/>
        <a:lstStyle/>
        <a:p>
          <a:endParaRPr lang="zh-CN" altLang="en-US"/>
        </a:p>
      </dgm:t>
    </dgm:pt>
    <dgm:pt modelId="{207EE835-8CC0-49D0-8A9A-26C4CC5E7D72}" type="sibTrans" cxnId="{59FAD56A-93E2-4AD5-8DF1-910FEF7BAF4E}">
      <dgm:prSet/>
      <dgm:spPr/>
      <dgm:t>
        <a:bodyPr/>
        <a:lstStyle/>
        <a:p>
          <a:endParaRPr lang="zh-CN" altLang="en-US"/>
        </a:p>
      </dgm:t>
    </dgm:pt>
    <dgm:pt modelId="{76C65864-24F0-4AB7-88BE-E1D57B5D0520}">
      <dgm:prSet phldrT="[文本]" custT="1"/>
      <dgm:spPr/>
      <dgm:t>
        <a:bodyPr/>
        <a:lstStyle/>
        <a:p>
          <a:r>
            <a:rPr lang="en-US" altLang="en-US" sz="2000" dirty="0">
              <a:solidFill>
                <a:schemeClr val="tx1">
                  <a:lumMod val="65000"/>
                  <a:lumOff val="35000"/>
                </a:schemeClr>
              </a:solidFill>
            </a:rPr>
            <a:t>B.1. Matching</a:t>
          </a:r>
          <a:endParaRPr lang="zh-CN" altLang="en-US" sz="2000" dirty="0">
            <a:solidFill>
              <a:schemeClr val="tx1">
                <a:lumMod val="65000"/>
                <a:lumOff val="35000"/>
              </a:schemeClr>
            </a:solidFill>
          </a:endParaRPr>
        </a:p>
      </dgm:t>
    </dgm:pt>
    <dgm:pt modelId="{42DF7EEF-1330-4B7F-A425-38551FF251D5}" type="parTrans" cxnId="{E2A51F9A-36B6-4D63-8B01-20248CABFD7A}">
      <dgm:prSet/>
      <dgm:spPr/>
      <dgm:t>
        <a:bodyPr/>
        <a:lstStyle/>
        <a:p>
          <a:endParaRPr lang="zh-CN" altLang="en-US"/>
        </a:p>
      </dgm:t>
    </dgm:pt>
    <dgm:pt modelId="{686580A5-F633-47AB-A93B-248CC1B2DF50}" type="sibTrans" cxnId="{E2A51F9A-36B6-4D63-8B01-20248CABFD7A}">
      <dgm:prSet/>
      <dgm:spPr/>
      <dgm:t>
        <a:bodyPr/>
        <a:lstStyle/>
        <a:p>
          <a:endParaRPr lang="zh-CN" altLang="en-US"/>
        </a:p>
      </dgm:t>
    </dgm:pt>
    <dgm:pt modelId="{821BF7AF-B936-4EE0-8D72-91AA0DEBE817}">
      <dgm:prSet phldrT="[文本]" custT="1"/>
      <dgm:spPr/>
      <dgm:t>
        <a:bodyPr/>
        <a:lstStyle/>
        <a:p>
          <a:r>
            <a:rPr lang="en-US" altLang="en-US" sz="2000" dirty="0">
              <a:solidFill>
                <a:schemeClr val="tx1">
                  <a:lumMod val="65000"/>
                  <a:lumOff val="35000"/>
                </a:schemeClr>
              </a:solidFill>
            </a:rPr>
            <a:t>B.2. Switching Loans Matched with Loans from Inside or Outside Banks</a:t>
          </a:r>
          <a:endParaRPr lang="zh-CN" altLang="en-US" sz="2000" dirty="0">
            <a:solidFill>
              <a:schemeClr val="tx1">
                <a:lumMod val="65000"/>
                <a:lumOff val="35000"/>
              </a:schemeClr>
            </a:solidFill>
          </a:endParaRPr>
        </a:p>
      </dgm:t>
    </dgm:pt>
    <dgm:pt modelId="{4A02076E-0518-4BA0-81B6-4CC09B35C99E}" type="parTrans" cxnId="{4D756EDD-9E8A-4910-81B0-F50E2C927BAE}">
      <dgm:prSet/>
      <dgm:spPr/>
      <dgm:t>
        <a:bodyPr/>
        <a:lstStyle/>
        <a:p>
          <a:endParaRPr lang="zh-CN" altLang="en-US"/>
        </a:p>
      </dgm:t>
    </dgm:pt>
    <dgm:pt modelId="{82707FC0-2586-4B13-AF93-11DC0141632A}" type="sibTrans" cxnId="{4D756EDD-9E8A-4910-81B0-F50E2C927BAE}">
      <dgm:prSet/>
      <dgm:spPr/>
      <dgm:t>
        <a:bodyPr/>
        <a:lstStyle/>
        <a:p>
          <a:endParaRPr lang="zh-CN" altLang="en-US"/>
        </a:p>
      </dgm:t>
    </dgm:pt>
    <dgm:pt modelId="{B8547D10-E76D-4C93-B4BB-B1E1398F229A}">
      <dgm:prSet phldrT="[文本]" custT="1"/>
      <dgm:spPr/>
      <dgm:t>
        <a:bodyPr/>
        <a:lstStyle/>
        <a:p>
          <a:r>
            <a:rPr lang="en-US" sz="2400" b="0" i="1" dirty="0"/>
            <a:t>C. Loan Rates after Switching from the Outside Banks</a:t>
          </a:r>
          <a:endParaRPr lang="zh-CN" altLang="en-US" sz="2400" dirty="0"/>
        </a:p>
      </dgm:t>
    </dgm:pt>
    <dgm:pt modelId="{F5309807-77F3-42BA-84AC-3D6D4857C21B}" type="parTrans" cxnId="{46658F81-56FA-4B54-8009-A79144283E7D}">
      <dgm:prSet/>
      <dgm:spPr/>
      <dgm:t>
        <a:bodyPr/>
        <a:lstStyle/>
        <a:p>
          <a:endParaRPr lang="zh-CN" altLang="en-US"/>
        </a:p>
      </dgm:t>
    </dgm:pt>
    <dgm:pt modelId="{88C93ADB-229F-478F-A964-E3000A3935E2}" type="sibTrans" cxnId="{46658F81-56FA-4B54-8009-A79144283E7D}">
      <dgm:prSet/>
      <dgm:spPr/>
      <dgm:t>
        <a:bodyPr/>
        <a:lstStyle/>
        <a:p>
          <a:endParaRPr lang="zh-CN" altLang="en-US"/>
        </a:p>
      </dgm:t>
    </dgm:pt>
    <dgm:pt modelId="{EBCA4B3E-00F8-4C75-AA6F-7523B3373350}">
      <dgm:prSet phldrT="[文本]" custT="1"/>
      <dgm:spPr/>
      <dgm:t>
        <a:bodyPr/>
        <a:lstStyle/>
        <a:p>
          <a:r>
            <a:rPr lang="en-US" altLang="en-US" sz="2000" dirty="0">
              <a:solidFill>
                <a:schemeClr val="tx1">
                  <a:lumMod val="65000"/>
                  <a:lumOff val="35000"/>
                </a:schemeClr>
              </a:solidFill>
            </a:rPr>
            <a:t>C.1. Main Results and Robustness Analysis</a:t>
          </a:r>
          <a:endParaRPr lang="zh-CN" altLang="en-US" sz="2000" dirty="0">
            <a:solidFill>
              <a:schemeClr val="tx1">
                <a:lumMod val="65000"/>
                <a:lumOff val="35000"/>
              </a:schemeClr>
            </a:solidFill>
          </a:endParaRPr>
        </a:p>
      </dgm:t>
    </dgm:pt>
    <dgm:pt modelId="{5C4DB4A8-6080-49FF-98F9-A986417F7C6D}" type="parTrans" cxnId="{941EF0E7-492D-458C-A8F9-C30A86BFB265}">
      <dgm:prSet/>
      <dgm:spPr/>
      <dgm:t>
        <a:bodyPr/>
        <a:lstStyle/>
        <a:p>
          <a:endParaRPr lang="zh-CN" altLang="en-US"/>
        </a:p>
      </dgm:t>
    </dgm:pt>
    <dgm:pt modelId="{D98B253A-6F47-46A2-9DDA-0F7E04197C75}" type="sibTrans" cxnId="{941EF0E7-492D-458C-A8F9-C30A86BFB265}">
      <dgm:prSet/>
      <dgm:spPr/>
      <dgm:t>
        <a:bodyPr/>
        <a:lstStyle/>
        <a:p>
          <a:endParaRPr lang="zh-CN" altLang="en-US"/>
        </a:p>
      </dgm:t>
    </dgm:pt>
    <dgm:pt modelId="{A9273167-A341-4D96-BEAB-3B7A51FA69D5}">
      <dgm:prSet phldrT="[文本]" custT="1"/>
      <dgm:spPr/>
      <dgm:t>
        <a:bodyPr/>
        <a:lstStyle/>
        <a:p>
          <a:r>
            <a:rPr lang="en-US" altLang="en-US" sz="2000" dirty="0">
              <a:solidFill>
                <a:schemeClr val="tx1">
                  <a:lumMod val="65000"/>
                  <a:lumOff val="35000"/>
                </a:schemeClr>
              </a:solidFill>
            </a:rPr>
            <a:t>C.2. Hold-Up and Alternative Explanations</a:t>
          </a:r>
          <a:endParaRPr lang="zh-CN" altLang="en-US" sz="2000" dirty="0">
            <a:solidFill>
              <a:schemeClr val="tx1">
                <a:lumMod val="65000"/>
                <a:lumOff val="35000"/>
              </a:schemeClr>
            </a:solidFill>
          </a:endParaRPr>
        </a:p>
      </dgm:t>
    </dgm:pt>
    <dgm:pt modelId="{B42FB729-C002-41F5-9B02-078B052716B0}" type="parTrans" cxnId="{C7665987-A9E3-41B2-A232-44679BB4DACE}">
      <dgm:prSet/>
      <dgm:spPr/>
      <dgm:t>
        <a:bodyPr/>
        <a:lstStyle/>
        <a:p>
          <a:endParaRPr lang="zh-CN" altLang="en-US"/>
        </a:p>
      </dgm:t>
    </dgm:pt>
    <dgm:pt modelId="{44C7A461-A744-4913-B37B-DE6558A26EF0}" type="sibTrans" cxnId="{C7665987-A9E3-41B2-A232-44679BB4DACE}">
      <dgm:prSet/>
      <dgm:spPr/>
      <dgm:t>
        <a:bodyPr/>
        <a:lstStyle/>
        <a:p>
          <a:endParaRPr lang="zh-CN" altLang="en-US"/>
        </a:p>
      </dgm:t>
    </dgm:pt>
    <dgm:pt modelId="{41B08621-671B-49D3-B94E-3E6204DE68EF}">
      <dgm:prSet phldrT="[文本]" custT="1"/>
      <dgm:spPr/>
      <dgm:t>
        <a:bodyPr/>
        <a:lstStyle/>
        <a:p>
          <a:r>
            <a:rPr lang="en-US" sz="2000" b="0" i="1" dirty="0">
              <a:solidFill>
                <a:schemeClr val="tx1">
                  <a:lumMod val="65000"/>
                  <a:lumOff val="35000"/>
                </a:schemeClr>
              </a:solidFill>
            </a:rPr>
            <a:t>C.3. Other Loan Conditions</a:t>
          </a:r>
          <a:endParaRPr lang="zh-CN" altLang="en-US" sz="2000" dirty="0">
            <a:solidFill>
              <a:schemeClr val="tx1">
                <a:lumMod val="65000"/>
                <a:lumOff val="35000"/>
              </a:schemeClr>
            </a:solidFill>
          </a:endParaRPr>
        </a:p>
      </dgm:t>
    </dgm:pt>
    <dgm:pt modelId="{BDFA6107-4864-437C-A1E2-CD2CA3EE8A2D}" type="parTrans" cxnId="{DA9FDA2A-520A-418C-B96C-2766E173ACC0}">
      <dgm:prSet/>
      <dgm:spPr/>
      <dgm:t>
        <a:bodyPr/>
        <a:lstStyle/>
        <a:p>
          <a:endParaRPr lang="zh-CN" altLang="en-US"/>
        </a:p>
      </dgm:t>
    </dgm:pt>
    <dgm:pt modelId="{795B4FAF-D6FB-44E5-8261-C0A4447FD30C}" type="sibTrans" cxnId="{DA9FDA2A-520A-418C-B96C-2766E173ACC0}">
      <dgm:prSet/>
      <dgm:spPr/>
      <dgm:t>
        <a:bodyPr/>
        <a:lstStyle/>
        <a:p>
          <a:endParaRPr lang="zh-CN" altLang="en-US"/>
        </a:p>
      </dgm:t>
    </dgm:pt>
    <dgm:pt modelId="{0B94ACFD-DF3B-4C93-A12B-0C20D34D68AF}">
      <dgm:prSet phldrT="[文本]" custT="1"/>
      <dgm:spPr/>
      <dgm:t>
        <a:bodyPr/>
        <a:lstStyle/>
        <a:p>
          <a:r>
            <a:rPr lang="en-US" altLang="en-US" sz="2400" dirty="0"/>
            <a:t>D. Adverse Selection: Loan Repayment and Information Sharing</a:t>
          </a:r>
          <a:endParaRPr lang="zh-CN" altLang="en-US" sz="2400" dirty="0"/>
        </a:p>
      </dgm:t>
    </dgm:pt>
    <dgm:pt modelId="{F4FD62DD-1DC0-43F8-BB34-0C75C11BA037}" type="parTrans" cxnId="{17D665B9-E021-49A6-80B9-9C69C4FC605F}">
      <dgm:prSet/>
      <dgm:spPr/>
      <dgm:t>
        <a:bodyPr/>
        <a:lstStyle/>
        <a:p>
          <a:endParaRPr lang="zh-CN" altLang="en-US"/>
        </a:p>
      </dgm:t>
    </dgm:pt>
    <dgm:pt modelId="{4E2EFA8A-82CA-4581-B979-42E307C4F65A}" type="sibTrans" cxnId="{17D665B9-E021-49A6-80B9-9C69C4FC605F}">
      <dgm:prSet/>
      <dgm:spPr/>
      <dgm:t>
        <a:bodyPr/>
        <a:lstStyle/>
        <a:p>
          <a:endParaRPr lang="zh-CN" altLang="en-US"/>
        </a:p>
      </dgm:t>
    </dgm:pt>
    <dgm:pt modelId="{7963AE0D-7036-4811-A0CC-1B95943F732F}" type="pres">
      <dgm:prSet presAssocID="{479E8DFA-0B61-46A7-ADB4-50B7A6E3C5F1}" presName="linear" presStyleCnt="0">
        <dgm:presLayoutVars>
          <dgm:dir/>
          <dgm:animLvl val="lvl"/>
          <dgm:resizeHandles val="exact"/>
        </dgm:presLayoutVars>
      </dgm:prSet>
      <dgm:spPr/>
    </dgm:pt>
    <dgm:pt modelId="{96E14E31-2AA4-463E-88B2-BBC895AC74EB}" type="pres">
      <dgm:prSet presAssocID="{D90933CD-AB91-4A6D-B025-86DC1C7A6837}" presName="parentLin" presStyleCnt="0"/>
      <dgm:spPr/>
    </dgm:pt>
    <dgm:pt modelId="{A6E9C8BD-18FB-47B9-AB44-CE68F5595671}" type="pres">
      <dgm:prSet presAssocID="{D90933CD-AB91-4A6D-B025-86DC1C7A6837}" presName="parentLeftMargin" presStyleLbl="node1" presStyleIdx="0" presStyleCnt="4"/>
      <dgm:spPr/>
    </dgm:pt>
    <dgm:pt modelId="{07FDCFB1-990B-4B6C-A89F-651F68E2867E}" type="pres">
      <dgm:prSet presAssocID="{D90933CD-AB91-4A6D-B025-86DC1C7A6837}" presName="parentText" presStyleLbl="node1" presStyleIdx="0" presStyleCnt="4" custScaleX="134124" custScaleY="143239">
        <dgm:presLayoutVars>
          <dgm:chMax val="0"/>
          <dgm:bulletEnabled val="1"/>
        </dgm:presLayoutVars>
      </dgm:prSet>
      <dgm:spPr/>
    </dgm:pt>
    <dgm:pt modelId="{4247726B-DA2F-4D36-8EFA-4DD591F6ACB6}" type="pres">
      <dgm:prSet presAssocID="{D90933CD-AB91-4A6D-B025-86DC1C7A6837}" presName="negativeSpace" presStyleCnt="0"/>
      <dgm:spPr/>
    </dgm:pt>
    <dgm:pt modelId="{24F8991D-2E8E-4883-9996-0796D5966176}" type="pres">
      <dgm:prSet presAssocID="{D90933CD-AB91-4A6D-B025-86DC1C7A6837}" presName="childText" presStyleLbl="conFgAcc1" presStyleIdx="0" presStyleCnt="4">
        <dgm:presLayoutVars>
          <dgm:bulletEnabled val="1"/>
        </dgm:presLayoutVars>
      </dgm:prSet>
      <dgm:spPr/>
    </dgm:pt>
    <dgm:pt modelId="{BC355DDD-381D-4A63-BEE8-F4A4897A27FA}" type="pres">
      <dgm:prSet presAssocID="{DEDC7513-F3FB-4188-A451-329E6FDD8399}" presName="spaceBetweenRectangles" presStyleCnt="0"/>
      <dgm:spPr/>
    </dgm:pt>
    <dgm:pt modelId="{70C9EA04-086B-48DC-B3AB-0B6923AFDE60}" type="pres">
      <dgm:prSet presAssocID="{45248417-C784-4D07-97EB-4AAD94813FF0}" presName="parentLin" presStyleCnt="0"/>
      <dgm:spPr/>
    </dgm:pt>
    <dgm:pt modelId="{79915671-6887-4EAA-825C-B6D43169C2F7}" type="pres">
      <dgm:prSet presAssocID="{45248417-C784-4D07-97EB-4AAD94813FF0}" presName="parentLeftMargin" presStyleLbl="node1" presStyleIdx="0" presStyleCnt="4"/>
      <dgm:spPr/>
    </dgm:pt>
    <dgm:pt modelId="{7CE0DD96-147F-4E40-A5BF-6259774D2EB5}" type="pres">
      <dgm:prSet presAssocID="{45248417-C784-4D07-97EB-4AAD94813FF0}" presName="parentText" presStyleLbl="node1" presStyleIdx="1" presStyleCnt="4" custScaleX="134124" custScaleY="143239">
        <dgm:presLayoutVars>
          <dgm:chMax val="0"/>
          <dgm:bulletEnabled val="1"/>
        </dgm:presLayoutVars>
      </dgm:prSet>
      <dgm:spPr/>
    </dgm:pt>
    <dgm:pt modelId="{4AE5A9CF-EB48-471B-BEDF-DE369623B3B9}" type="pres">
      <dgm:prSet presAssocID="{45248417-C784-4D07-97EB-4AAD94813FF0}" presName="negativeSpace" presStyleCnt="0"/>
      <dgm:spPr/>
    </dgm:pt>
    <dgm:pt modelId="{0936F182-E068-4584-A3D5-3D222FCC22B4}" type="pres">
      <dgm:prSet presAssocID="{45248417-C784-4D07-97EB-4AAD94813FF0}" presName="childText" presStyleLbl="conFgAcc1" presStyleIdx="1" presStyleCnt="4">
        <dgm:presLayoutVars>
          <dgm:bulletEnabled val="1"/>
        </dgm:presLayoutVars>
      </dgm:prSet>
      <dgm:spPr/>
    </dgm:pt>
    <dgm:pt modelId="{6F37F8E7-0373-4DC1-97B7-FFB20C24E318}" type="pres">
      <dgm:prSet presAssocID="{F7DE365D-1B50-4672-A993-5B00D9287EA9}" presName="spaceBetweenRectangles" presStyleCnt="0"/>
      <dgm:spPr/>
    </dgm:pt>
    <dgm:pt modelId="{ACD07A3A-C899-4BEE-9D09-9135F1292387}" type="pres">
      <dgm:prSet presAssocID="{B8547D10-E76D-4C93-B4BB-B1E1398F229A}" presName="parentLin" presStyleCnt="0"/>
      <dgm:spPr/>
    </dgm:pt>
    <dgm:pt modelId="{CF6158ED-8C9C-43D6-BB3E-5389BF3691A8}" type="pres">
      <dgm:prSet presAssocID="{B8547D10-E76D-4C93-B4BB-B1E1398F229A}" presName="parentLeftMargin" presStyleLbl="node1" presStyleIdx="1" presStyleCnt="4"/>
      <dgm:spPr/>
    </dgm:pt>
    <dgm:pt modelId="{D9C8C048-68B6-4D47-9DB5-91399BE0264A}" type="pres">
      <dgm:prSet presAssocID="{B8547D10-E76D-4C93-B4BB-B1E1398F229A}" presName="parentText" presStyleLbl="node1" presStyleIdx="2" presStyleCnt="4" custScaleX="134936" custScaleY="247575">
        <dgm:presLayoutVars>
          <dgm:chMax val="0"/>
          <dgm:bulletEnabled val="1"/>
        </dgm:presLayoutVars>
      </dgm:prSet>
      <dgm:spPr/>
    </dgm:pt>
    <dgm:pt modelId="{3C5720C1-7AD4-45DF-99D5-C9DF132E8A25}" type="pres">
      <dgm:prSet presAssocID="{B8547D10-E76D-4C93-B4BB-B1E1398F229A}" presName="negativeSpace" presStyleCnt="0"/>
      <dgm:spPr/>
    </dgm:pt>
    <dgm:pt modelId="{8E4B864F-FA87-4CC2-AB0A-F4C58A7903B7}" type="pres">
      <dgm:prSet presAssocID="{B8547D10-E76D-4C93-B4BB-B1E1398F229A}" presName="childText" presStyleLbl="conFgAcc1" presStyleIdx="2" presStyleCnt="4">
        <dgm:presLayoutVars>
          <dgm:bulletEnabled val="1"/>
        </dgm:presLayoutVars>
      </dgm:prSet>
      <dgm:spPr/>
    </dgm:pt>
    <dgm:pt modelId="{513C0C5F-AE2B-4ED9-B03B-3D674EE66144}" type="pres">
      <dgm:prSet presAssocID="{88C93ADB-229F-478F-A964-E3000A3935E2}" presName="spaceBetweenRectangles" presStyleCnt="0"/>
      <dgm:spPr/>
    </dgm:pt>
    <dgm:pt modelId="{0E39AFD7-90AA-41DE-AE56-8859B68AA5CE}" type="pres">
      <dgm:prSet presAssocID="{0B94ACFD-DF3B-4C93-A12B-0C20D34D68AF}" presName="parentLin" presStyleCnt="0"/>
      <dgm:spPr/>
    </dgm:pt>
    <dgm:pt modelId="{4779DFEF-83E0-4DD3-B7A5-3B99C659578D}" type="pres">
      <dgm:prSet presAssocID="{0B94ACFD-DF3B-4C93-A12B-0C20D34D68AF}" presName="parentLeftMargin" presStyleLbl="node1" presStyleIdx="2" presStyleCnt="4"/>
      <dgm:spPr/>
    </dgm:pt>
    <dgm:pt modelId="{E0350076-14A6-403A-950F-9E3629EC66BA}" type="pres">
      <dgm:prSet presAssocID="{0B94ACFD-DF3B-4C93-A12B-0C20D34D68AF}" presName="parentText" presStyleLbl="node1" presStyleIdx="3" presStyleCnt="4" custScaleX="134865" custScaleY="238718">
        <dgm:presLayoutVars>
          <dgm:chMax val="0"/>
          <dgm:bulletEnabled val="1"/>
        </dgm:presLayoutVars>
      </dgm:prSet>
      <dgm:spPr/>
    </dgm:pt>
    <dgm:pt modelId="{59C7F3EB-9459-4B6F-AD01-1E2339539E50}" type="pres">
      <dgm:prSet presAssocID="{0B94ACFD-DF3B-4C93-A12B-0C20D34D68AF}" presName="negativeSpace" presStyleCnt="0"/>
      <dgm:spPr/>
    </dgm:pt>
    <dgm:pt modelId="{AB5B09D6-2150-463F-916F-1442E3ADD626}" type="pres">
      <dgm:prSet presAssocID="{0B94ACFD-DF3B-4C93-A12B-0C20D34D68AF}" presName="childText" presStyleLbl="conFgAcc1" presStyleIdx="3" presStyleCnt="4">
        <dgm:presLayoutVars>
          <dgm:bulletEnabled val="1"/>
        </dgm:presLayoutVars>
      </dgm:prSet>
      <dgm:spPr/>
    </dgm:pt>
  </dgm:ptLst>
  <dgm:cxnLst>
    <dgm:cxn modelId="{51D66D0E-B470-4030-B685-5A1DC913260C}" type="presOf" srcId="{0B94ACFD-DF3B-4C93-A12B-0C20D34D68AF}" destId="{4779DFEF-83E0-4DD3-B7A5-3B99C659578D}" srcOrd="0" destOrd="0" presId="urn:microsoft.com/office/officeart/2005/8/layout/list1"/>
    <dgm:cxn modelId="{FD8C9D24-5708-4C96-86FC-63BA740E0D46}" type="presOf" srcId="{76C65864-24F0-4AB7-88BE-E1D57B5D0520}" destId="{0936F182-E068-4584-A3D5-3D222FCC22B4}" srcOrd="0" destOrd="0" presId="urn:microsoft.com/office/officeart/2005/8/layout/list1"/>
    <dgm:cxn modelId="{DA9FDA2A-520A-418C-B96C-2766E173ACC0}" srcId="{B8547D10-E76D-4C93-B4BB-B1E1398F229A}" destId="{41B08621-671B-49D3-B94E-3E6204DE68EF}" srcOrd="2" destOrd="0" parTransId="{BDFA6107-4864-437C-A1E2-CD2CA3EE8A2D}" sibTransId="{795B4FAF-D6FB-44E5-8261-C0A4447FD30C}"/>
    <dgm:cxn modelId="{A87E2A30-4699-458C-B1BD-BB0B425A141E}" type="presOf" srcId="{0B94ACFD-DF3B-4C93-A12B-0C20D34D68AF}" destId="{E0350076-14A6-403A-950F-9E3629EC66BA}" srcOrd="1" destOrd="0" presId="urn:microsoft.com/office/officeart/2005/8/layout/list1"/>
    <dgm:cxn modelId="{F7AE4E38-DB67-47CB-8D9E-738B8709946B}" type="presOf" srcId="{CC002B73-EB96-430D-BAE7-AB6C2318B67E}" destId="{24F8991D-2E8E-4883-9996-0796D5966176}" srcOrd="0" destOrd="0" presId="urn:microsoft.com/office/officeart/2005/8/layout/list1"/>
    <dgm:cxn modelId="{FDB87E46-A92C-4B1C-A842-5BBA8768C20C}" type="presOf" srcId="{D90933CD-AB91-4A6D-B025-86DC1C7A6837}" destId="{A6E9C8BD-18FB-47B9-AB44-CE68F5595671}" srcOrd="0" destOrd="0" presId="urn:microsoft.com/office/officeart/2005/8/layout/list1"/>
    <dgm:cxn modelId="{05FAE446-F2B2-473C-9940-FED5318DEC80}" type="presOf" srcId="{D90933CD-AB91-4A6D-B025-86DC1C7A6837}" destId="{07FDCFB1-990B-4B6C-A89F-651F68E2867E}" srcOrd="1" destOrd="0" presId="urn:microsoft.com/office/officeart/2005/8/layout/list1"/>
    <dgm:cxn modelId="{4A690267-5D69-4250-BE81-B9050FB8264D}" type="presOf" srcId="{B8547D10-E76D-4C93-B4BB-B1E1398F229A}" destId="{D9C8C048-68B6-4D47-9DB5-91399BE0264A}" srcOrd="1" destOrd="0" presId="urn:microsoft.com/office/officeart/2005/8/layout/list1"/>
    <dgm:cxn modelId="{CD52BC49-3455-4156-B694-CEC5CA2C7E04}" type="presOf" srcId="{7665DF4F-8E0C-4CA3-B5B4-9029EF347BE4}" destId="{24F8991D-2E8E-4883-9996-0796D5966176}" srcOrd="0" destOrd="1" presId="urn:microsoft.com/office/officeart/2005/8/layout/list1"/>
    <dgm:cxn modelId="{8AC1C549-E85D-4FB1-9412-87B772905BB2}" type="presOf" srcId="{45248417-C784-4D07-97EB-4AAD94813FF0}" destId="{7CE0DD96-147F-4E40-A5BF-6259774D2EB5}" srcOrd="1" destOrd="0" presId="urn:microsoft.com/office/officeart/2005/8/layout/list1"/>
    <dgm:cxn modelId="{59FAD56A-93E2-4AD5-8DF1-910FEF7BAF4E}" srcId="{D90933CD-AB91-4A6D-B025-86DC1C7A6837}" destId="{7665DF4F-8E0C-4CA3-B5B4-9029EF347BE4}" srcOrd="1" destOrd="0" parTransId="{0E10DF2D-4BDA-4FC3-B45B-1BAEBBE04F46}" sibTransId="{207EE835-8CC0-49D0-8A9A-26C4CC5E7D72}"/>
    <dgm:cxn modelId="{176E7E4F-79FA-4F41-849A-6A4FAC15F5B4}" srcId="{479E8DFA-0B61-46A7-ADB4-50B7A6E3C5F1}" destId="{45248417-C784-4D07-97EB-4AAD94813FF0}" srcOrd="1" destOrd="0" parTransId="{948B18BB-AFA3-41DF-AE47-70EE2FBA1C2E}" sibTransId="{F7DE365D-1B50-4672-A993-5B00D9287EA9}"/>
    <dgm:cxn modelId="{33F24E73-02FF-424B-8ACB-163C1F18EBD4}" srcId="{479E8DFA-0B61-46A7-ADB4-50B7A6E3C5F1}" destId="{D90933CD-AB91-4A6D-B025-86DC1C7A6837}" srcOrd="0" destOrd="0" parTransId="{56A22840-4DAC-4484-97D8-B9B25D8563AB}" sibTransId="{DEDC7513-F3FB-4188-A451-329E6FDD8399}"/>
    <dgm:cxn modelId="{46658F81-56FA-4B54-8009-A79144283E7D}" srcId="{479E8DFA-0B61-46A7-ADB4-50B7A6E3C5F1}" destId="{B8547D10-E76D-4C93-B4BB-B1E1398F229A}" srcOrd="2" destOrd="0" parTransId="{F5309807-77F3-42BA-84AC-3D6D4857C21B}" sibTransId="{88C93ADB-229F-478F-A964-E3000A3935E2}"/>
    <dgm:cxn modelId="{C7665987-A9E3-41B2-A232-44679BB4DACE}" srcId="{B8547D10-E76D-4C93-B4BB-B1E1398F229A}" destId="{A9273167-A341-4D96-BEAB-3B7A51FA69D5}" srcOrd="1" destOrd="0" parTransId="{B42FB729-C002-41F5-9B02-078B052716B0}" sibTransId="{44C7A461-A744-4913-B37B-DE6558A26EF0}"/>
    <dgm:cxn modelId="{B56A1F8E-5886-4A29-B9A4-0884C94261A7}" type="presOf" srcId="{EBCA4B3E-00F8-4C75-AA6F-7523B3373350}" destId="{8E4B864F-FA87-4CC2-AB0A-F4C58A7903B7}" srcOrd="0" destOrd="0" presId="urn:microsoft.com/office/officeart/2005/8/layout/list1"/>
    <dgm:cxn modelId="{E2A51F9A-36B6-4D63-8B01-20248CABFD7A}" srcId="{45248417-C784-4D07-97EB-4AAD94813FF0}" destId="{76C65864-24F0-4AB7-88BE-E1D57B5D0520}" srcOrd="0" destOrd="0" parTransId="{42DF7EEF-1330-4B7F-A425-38551FF251D5}" sibTransId="{686580A5-F633-47AB-A93B-248CC1B2DF50}"/>
    <dgm:cxn modelId="{E7CD05B3-56DC-49A9-AD98-8777FCB88293}" srcId="{D90933CD-AB91-4A6D-B025-86DC1C7A6837}" destId="{CC002B73-EB96-430D-BAE7-AB6C2318B67E}" srcOrd="0" destOrd="0" parTransId="{D89031BD-B909-4F0D-928F-BF417C353127}" sibTransId="{4D8925BC-6E62-4AAA-8AAC-E75F8271374C}"/>
    <dgm:cxn modelId="{E79244B9-17E7-4CCD-A965-B0A6C4D29726}" type="presOf" srcId="{45248417-C784-4D07-97EB-4AAD94813FF0}" destId="{79915671-6887-4EAA-825C-B6D43169C2F7}" srcOrd="0" destOrd="0" presId="urn:microsoft.com/office/officeart/2005/8/layout/list1"/>
    <dgm:cxn modelId="{17D665B9-E021-49A6-80B9-9C69C4FC605F}" srcId="{479E8DFA-0B61-46A7-ADB4-50B7A6E3C5F1}" destId="{0B94ACFD-DF3B-4C93-A12B-0C20D34D68AF}" srcOrd="3" destOrd="0" parTransId="{F4FD62DD-1DC0-43F8-BB34-0C75C11BA037}" sibTransId="{4E2EFA8A-82CA-4581-B979-42E307C4F65A}"/>
    <dgm:cxn modelId="{181058C7-5319-4AD9-904A-E011D4BFF693}" type="presOf" srcId="{821BF7AF-B936-4EE0-8D72-91AA0DEBE817}" destId="{0936F182-E068-4584-A3D5-3D222FCC22B4}" srcOrd="0" destOrd="1" presId="urn:microsoft.com/office/officeart/2005/8/layout/list1"/>
    <dgm:cxn modelId="{5063AACA-BD54-4EF4-9B23-2F50158DF0C5}" type="presOf" srcId="{479E8DFA-0B61-46A7-ADB4-50B7A6E3C5F1}" destId="{7963AE0D-7036-4811-A0CC-1B95943F732F}" srcOrd="0" destOrd="0" presId="urn:microsoft.com/office/officeart/2005/8/layout/list1"/>
    <dgm:cxn modelId="{9A1F60D5-DEB6-417B-A3A8-EE8D4755E471}" type="presOf" srcId="{A9273167-A341-4D96-BEAB-3B7A51FA69D5}" destId="{8E4B864F-FA87-4CC2-AB0A-F4C58A7903B7}" srcOrd="0" destOrd="1" presId="urn:microsoft.com/office/officeart/2005/8/layout/list1"/>
    <dgm:cxn modelId="{DBADCBDA-D751-4196-878D-648540E11D49}" type="presOf" srcId="{41B08621-671B-49D3-B94E-3E6204DE68EF}" destId="{8E4B864F-FA87-4CC2-AB0A-F4C58A7903B7}" srcOrd="0" destOrd="2" presId="urn:microsoft.com/office/officeart/2005/8/layout/list1"/>
    <dgm:cxn modelId="{4D756EDD-9E8A-4910-81B0-F50E2C927BAE}" srcId="{45248417-C784-4D07-97EB-4AAD94813FF0}" destId="{821BF7AF-B936-4EE0-8D72-91AA0DEBE817}" srcOrd="1" destOrd="0" parTransId="{4A02076E-0518-4BA0-81B6-4CC09B35C99E}" sibTransId="{82707FC0-2586-4B13-AF93-11DC0141632A}"/>
    <dgm:cxn modelId="{391ED3E0-910D-4E01-9367-922076A51A9D}" type="presOf" srcId="{B8547D10-E76D-4C93-B4BB-B1E1398F229A}" destId="{CF6158ED-8C9C-43D6-BB3E-5389BF3691A8}" srcOrd="0" destOrd="0" presId="urn:microsoft.com/office/officeart/2005/8/layout/list1"/>
    <dgm:cxn modelId="{941EF0E7-492D-458C-A8F9-C30A86BFB265}" srcId="{B8547D10-E76D-4C93-B4BB-B1E1398F229A}" destId="{EBCA4B3E-00F8-4C75-AA6F-7523B3373350}" srcOrd="0" destOrd="0" parTransId="{5C4DB4A8-6080-49FF-98F9-A986417F7C6D}" sibTransId="{D98B253A-6F47-46A2-9DDA-0F7E04197C75}"/>
    <dgm:cxn modelId="{6B981AF0-2B1C-4208-857C-8D427DF48220}" type="presParOf" srcId="{7963AE0D-7036-4811-A0CC-1B95943F732F}" destId="{96E14E31-2AA4-463E-88B2-BBC895AC74EB}" srcOrd="0" destOrd="0" presId="urn:microsoft.com/office/officeart/2005/8/layout/list1"/>
    <dgm:cxn modelId="{4460561E-3F95-4AF3-A1FE-EC75029DB7AD}" type="presParOf" srcId="{96E14E31-2AA4-463E-88B2-BBC895AC74EB}" destId="{A6E9C8BD-18FB-47B9-AB44-CE68F5595671}" srcOrd="0" destOrd="0" presId="urn:microsoft.com/office/officeart/2005/8/layout/list1"/>
    <dgm:cxn modelId="{F455EC6A-63A1-49E7-90C3-148A86722D0A}" type="presParOf" srcId="{96E14E31-2AA4-463E-88B2-BBC895AC74EB}" destId="{07FDCFB1-990B-4B6C-A89F-651F68E2867E}" srcOrd="1" destOrd="0" presId="urn:microsoft.com/office/officeart/2005/8/layout/list1"/>
    <dgm:cxn modelId="{9D74ED09-3924-40FB-9E32-AAD1B957C131}" type="presParOf" srcId="{7963AE0D-7036-4811-A0CC-1B95943F732F}" destId="{4247726B-DA2F-4D36-8EFA-4DD591F6ACB6}" srcOrd="1" destOrd="0" presId="urn:microsoft.com/office/officeart/2005/8/layout/list1"/>
    <dgm:cxn modelId="{DF65DBE5-050D-4105-8214-7CBBE9F4E2B1}" type="presParOf" srcId="{7963AE0D-7036-4811-A0CC-1B95943F732F}" destId="{24F8991D-2E8E-4883-9996-0796D5966176}" srcOrd="2" destOrd="0" presId="urn:microsoft.com/office/officeart/2005/8/layout/list1"/>
    <dgm:cxn modelId="{C157E7D6-B1CB-4294-AA66-91BAB4A73C03}" type="presParOf" srcId="{7963AE0D-7036-4811-A0CC-1B95943F732F}" destId="{BC355DDD-381D-4A63-BEE8-F4A4897A27FA}" srcOrd="3" destOrd="0" presId="urn:microsoft.com/office/officeart/2005/8/layout/list1"/>
    <dgm:cxn modelId="{553AE652-8ADD-4E42-A065-879641B58349}" type="presParOf" srcId="{7963AE0D-7036-4811-A0CC-1B95943F732F}" destId="{70C9EA04-086B-48DC-B3AB-0B6923AFDE60}" srcOrd="4" destOrd="0" presId="urn:microsoft.com/office/officeart/2005/8/layout/list1"/>
    <dgm:cxn modelId="{8D864E19-5A9D-47E4-A420-B5AE5E789331}" type="presParOf" srcId="{70C9EA04-086B-48DC-B3AB-0B6923AFDE60}" destId="{79915671-6887-4EAA-825C-B6D43169C2F7}" srcOrd="0" destOrd="0" presId="urn:microsoft.com/office/officeart/2005/8/layout/list1"/>
    <dgm:cxn modelId="{FDC372CB-C865-4CC7-94C0-70CAAA67C492}" type="presParOf" srcId="{70C9EA04-086B-48DC-B3AB-0B6923AFDE60}" destId="{7CE0DD96-147F-4E40-A5BF-6259774D2EB5}" srcOrd="1" destOrd="0" presId="urn:microsoft.com/office/officeart/2005/8/layout/list1"/>
    <dgm:cxn modelId="{5DD94956-CDC3-4A71-943D-BB68D808213E}" type="presParOf" srcId="{7963AE0D-7036-4811-A0CC-1B95943F732F}" destId="{4AE5A9CF-EB48-471B-BEDF-DE369623B3B9}" srcOrd="5" destOrd="0" presId="urn:microsoft.com/office/officeart/2005/8/layout/list1"/>
    <dgm:cxn modelId="{A7CE9D0D-4963-4C0C-A79C-258B0CA2B948}" type="presParOf" srcId="{7963AE0D-7036-4811-A0CC-1B95943F732F}" destId="{0936F182-E068-4584-A3D5-3D222FCC22B4}" srcOrd="6" destOrd="0" presId="urn:microsoft.com/office/officeart/2005/8/layout/list1"/>
    <dgm:cxn modelId="{BCB474B4-C0B3-412E-96D0-36E568671784}" type="presParOf" srcId="{7963AE0D-7036-4811-A0CC-1B95943F732F}" destId="{6F37F8E7-0373-4DC1-97B7-FFB20C24E318}" srcOrd="7" destOrd="0" presId="urn:microsoft.com/office/officeart/2005/8/layout/list1"/>
    <dgm:cxn modelId="{30D1DDF3-D715-4DB2-B35F-9B780FC508D3}" type="presParOf" srcId="{7963AE0D-7036-4811-A0CC-1B95943F732F}" destId="{ACD07A3A-C899-4BEE-9D09-9135F1292387}" srcOrd="8" destOrd="0" presId="urn:microsoft.com/office/officeart/2005/8/layout/list1"/>
    <dgm:cxn modelId="{E818DDED-116D-4317-A3F0-78D90CAA728E}" type="presParOf" srcId="{ACD07A3A-C899-4BEE-9D09-9135F1292387}" destId="{CF6158ED-8C9C-43D6-BB3E-5389BF3691A8}" srcOrd="0" destOrd="0" presId="urn:microsoft.com/office/officeart/2005/8/layout/list1"/>
    <dgm:cxn modelId="{D494D3CB-93B0-4AB1-A424-25895610ACB7}" type="presParOf" srcId="{ACD07A3A-C899-4BEE-9D09-9135F1292387}" destId="{D9C8C048-68B6-4D47-9DB5-91399BE0264A}" srcOrd="1" destOrd="0" presId="urn:microsoft.com/office/officeart/2005/8/layout/list1"/>
    <dgm:cxn modelId="{C9C5DE8C-8BEC-436D-A4FD-EE6D29D60DAB}" type="presParOf" srcId="{7963AE0D-7036-4811-A0CC-1B95943F732F}" destId="{3C5720C1-7AD4-45DF-99D5-C9DF132E8A25}" srcOrd="9" destOrd="0" presId="urn:microsoft.com/office/officeart/2005/8/layout/list1"/>
    <dgm:cxn modelId="{1070203F-00C0-49B0-9090-52BDE741D22C}" type="presParOf" srcId="{7963AE0D-7036-4811-A0CC-1B95943F732F}" destId="{8E4B864F-FA87-4CC2-AB0A-F4C58A7903B7}" srcOrd="10" destOrd="0" presId="urn:microsoft.com/office/officeart/2005/8/layout/list1"/>
    <dgm:cxn modelId="{8A06E707-5D00-4DB1-9EED-8A123906F189}" type="presParOf" srcId="{7963AE0D-7036-4811-A0CC-1B95943F732F}" destId="{513C0C5F-AE2B-4ED9-B03B-3D674EE66144}" srcOrd="11" destOrd="0" presId="urn:microsoft.com/office/officeart/2005/8/layout/list1"/>
    <dgm:cxn modelId="{01860CBA-AF75-4842-BD9E-F2E8FA9B5784}" type="presParOf" srcId="{7963AE0D-7036-4811-A0CC-1B95943F732F}" destId="{0E39AFD7-90AA-41DE-AE56-8859B68AA5CE}" srcOrd="12" destOrd="0" presId="urn:microsoft.com/office/officeart/2005/8/layout/list1"/>
    <dgm:cxn modelId="{CB8F5961-511C-4DB9-B96B-4BF9838C7AE5}" type="presParOf" srcId="{0E39AFD7-90AA-41DE-AE56-8859B68AA5CE}" destId="{4779DFEF-83E0-4DD3-B7A5-3B99C659578D}" srcOrd="0" destOrd="0" presId="urn:microsoft.com/office/officeart/2005/8/layout/list1"/>
    <dgm:cxn modelId="{AF9817E7-D88C-4C9C-B7FB-F1583CACC070}" type="presParOf" srcId="{0E39AFD7-90AA-41DE-AE56-8859B68AA5CE}" destId="{E0350076-14A6-403A-950F-9E3629EC66BA}" srcOrd="1" destOrd="0" presId="urn:microsoft.com/office/officeart/2005/8/layout/list1"/>
    <dgm:cxn modelId="{A5D0123A-D29C-4C2E-9535-5011E923FED9}" type="presParOf" srcId="{7963AE0D-7036-4811-A0CC-1B95943F732F}" destId="{59C7F3EB-9459-4B6F-AD01-1E2339539E50}" srcOrd="13" destOrd="0" presId="urn:microsoft.com/office/officeart/2005/8/layout/list1"/>
    <dgm:cxn modelId="{C1B32B02-9202-4E54-AC3A-88EC9030E8EF}" type="presParOf" srcId="{7963AE0D-7036-4811-A0CC-1B95943F732F}" destId="{AB5B09D6-2150-463F-916F-1442E3ADD62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b="1" kern="1200" dirty="0">
              <a:solidFill>
                <a:srgbClr val="FFFFFF"/>
              </a:solidFill>
              <a:latin typeface="Corbel" panose="020B0503020204020204"/>
              <a:ea typeface="+mn-ea"/>
              <a:cs typeface="+mn-cs"/>
            </a:rPr>
            <a:t>A. Switching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5F7924FC-E138-441B-90DD-44C956AD57A3}">
      <dgm:prSet custT="1"/>
      <dgm:spPr/>
      <dgm:t>
        <a:bodyPr/>
        <a:lstStyle/>
        <a:p>
          <a:r>
            <a:rPr lang="en-US" altLang="en-US" sz="1600" b="1" dirty="0">
              <a:solidFill>
                <a:schemeClr val="accent1">
                  <a:lumMod val="75000"/>
                </a:schemeClr>
              </a:solidFill>
            </a:rPr>
            <a:t>A.1. Definitions</a:t>
          </a:r>
          <a:endParaRPr lang="zh-CN" altLang="en-US" sz="1600" b="1" dirty="0">
            <a:solidFill>
              <a:schemeClr val="accent1">
                <a:lumMod val="75000"/>
              </a:schemeClr>
            </a:solidFill>
          </a:endParaRPr>
        </a:p>
      </dgm:t>
    </dgm:pt>
    <dgm:pt modelId="{DA7D8F50-D817-4D3C-8676-50A266E9B553}" type="parTrans" cxnId="{9EE77690-FD3C-46BC-B70B-A8B557C3140D}">
      <dgm:prSet/>
      <dgm:spPr/>
      <dgm:t>
        <a:bodyPr/>
        <a:lstStyle/>
        <a:p>
          <a:endParaRPr lang="zh-CN" altLang="en-US"/>
        </a:p>
      </dgm:t>
    </dgm:pt>
    <dgm:pt modelId="{302348CF-E0DA-432B-A440-BAB412542926}" type="sibTrans" cxnId="{9EE77690-FD3C-46BC-B70B-A8B557C3140D}">
      <dgm:prSet/>
      <dgm:spPr/>
      <dgm:t>
        <a:bodyPr/>
        <a:lstStyle/>
        <a:p>
          <a:endParaRPr lang="zh-CN" altLang="en-US"/>
        </a:p>
      </dgm:t>
    </dgm:pt>
    <dgm:pt modelId="{661F08FF-D56D-42AB-905E-8EEBF095916A}">
      <dgm:prSet custT="1"/>
      <dgm:spPr/>
      <dgm:t>
        <a:bodyPr/>
        <a:lstStyle/>
        <a:p>
          <a:r>
            <a:rPr lang="en-US" altLang="en-US" sz="1600" b="1" dirty="0">
              <a:solidFill>
                <a:schemeClr val="accent1">
                  <a:lumMod val="40000"/>
                  <a:lumOff val="60000"/>
                </a:schemeClr>
              </a:solidFill>
            </a:rPr>
            <a:t>A.2. Statistics</a:t>
          </a:r>
          <a:endParaRPr lang="zh-CN" altLang="en-US" sz="1600" b="1" dirty="0">
            <a:solidFill>
              <a:schemeClr val="accent1">
                <a:lumMod val="40000"/>
                <a:lumOff val="60000"/>
              </a:schemeClr>
            </a:solidFill>
          </a:endParaRPr>
        </a:p>
      </dgm:t>
    </dgm:pt>
    <dgm:pt modelId="{8C4BF42E-DD2A-45CE-BDD4-74B867C2BC93}" type="parTrans" cxnId="{99DB6F22-3115-4E7E-8B88-0EE7CC3FD1DF}">
      <dgm:prSet/>
      <dgm:spPr/>
      <dgm:t>
        <a:bodyPr/>
        <a:lstStyle/>
        <a:p>
          <a:endParaRPr lang="zh-CN" altLang="en-US"/>
        </a:p>
      </dgm:t>
    </dgm:pt>
    <dgm:pt modelId="{EC95A080-F75B-4E1D-AA98-B583C7978A3D}" type="sibTrans" cxnId="{99DB6F22-3115-4E7E-8B88-0EE7CC3FD1DF}">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985BB213-B924-407F-AB20-3BDA6EB85E8E}" type="pres">
      <dgm:prSet presAssocID="{DA7D8F50-D817-4D3C-8676-50A266E9B553}" presName="Name13" presStyleLbl="parChTrans1D2" presStyleIdx="0" presStyleCnt="2"/>
      <dgm:spPr/>
    </dgm:pt>
    <dgm:pt modelId="{FEF40243-9F98-4271-A8AD-7F031A5806C2}" type="pres">
      <dgm:prSet presAssocID="{5F7924FC-E138-441B-90DD-44C956AD57A3}" presName="childText" presStyleLbl="bgAcc1" presStyleIdx="0" presStyleCnt="2">
        <dgm:presLayoutVars>
          <dgm:bulletEnabled val="1"/>
        </dgm:presLayoutVars>
      </dgm:prSet>
      <dgm:spPr/>
    </dgm:pt>
    <dgm:pt modelId="{BABFE46D-AFC1-4D03-BC5B-F6900DA3546B}" type="pres">
      <dgm:prSet presAssocID="{8C4BF42E-DD2A-45CE-BDD4-74B867C2BC93}" presName="Name13" presStyleLbl="parChTrans1D2" presStyleIdx="1" presStyleCnt="2"/>
      <dgm:spPr/>
    </dgm:pt>
    <dgm:pt modelId="{AA900D06-F65B-4F5F-A8DE-92D4B8E406E0}" type="pres">
      <dgm:prSet presAssocID="{661F08FF-D56D-42AB-905E-8EEBF095916A}" presName="childText" presStyleLbl="bgAcc1" presStyleIdx="1" presStyleCnt="2">
        <dgm:presLayoutVars>
          <dgm:bulletEnabled val="1"/>
        </dgm:presLayoutVars>
      </dgm:prSet>
      <dgm:spPr/>
    </dgm:pt>
  </dgm:ptLst>
  <dgm:cxnLst>
    <dgm:cxn modelId="{99DB6F22-3115-4E7E-8B88-0EE7CC3FD1DF}" srcId="{FF6F70BD-0B5E-4D57-A23D-4EF5256C751C}" destId="{661F08FF-D56D-42AB-905E-8EEBF095916A}" srcOrd="1" destOrd="0" parTransId="{8C4BF42E-DD2A-45CE-BDD4-74B867C2BC93}" sibTransId="{EC95A080-F75B-4E1D-AA98-B583C7978A3D}"/>
    <dgm:cxn modelId="{66DE7661-464A-40C3-80A6-96EBFF844D21}" type="presOf" srcId="{DA7D8F50-D817-4D3C-8676-50A266E9B553}" destId="{985BB213-B924-407F-AB20-3BDA6EB85E8E}"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9EE77690-FD3C-46BC-B70B-A8B557C3140D}" srcId="{FF6F70BD-0B5E-4D57-A23D-4EF5256C751C}" destId="{5F7924FC-E138-441B-90DD-44C956AD57A3}" srcOrd="0" destOrd="0" parTransId="{DA7D8F50-D817-4D3C-8676-50A266E9B553}" sibTransId="{302348CF-E0DA-432B-A440-BAB412542926}"/>
    <dgm:cxn modelId="{5D5D14D1-E121-45A6-81DC-45D07E6D922A}" type="presOf" srcId="{661F08FF-D56D-42AB-905E-8EEBF095916A}" destId="{AA900D06-F65B-4F5F-A8DE-92D4B8E406E0}" srcOrd="0"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64A436EC-7108-4347-BCD9-7D019C65B457}" type="presOf" srcId="{8C4BF42E-DD2A-45CE-BDD4-74B867C2BC93}" destId="{BABFE46D-AFC1-4D03-BC5B-F6900DA3546B}" srcOrd="0" destOrd="0" presId="urn:microsoft.com/office/officeart/2005/8/layout/hierarchy3"/>
    <dgm:cxn modelId="{57F4A6F7-4838-4B46-8154-57F05272E0B1}" type="presOf" srcId="{5F7924FC-E138-441B-90DD-44C956AD57A3}" destId="{FEF40243-9F98-4271-A8AD-7F031A5806C2}"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61893840-9872-42A6-BD19-E8D164416FEB}" type="presParOf" srcId="{F1381563-708B-43A0-93D5-35F36AD33A7F}" destId="{985BB213-B924-407F-AB20-3BDA6EB85E8E}" srcOrd="0" destOrd="0" presId="urn:microsoft.com/office/officeart/2005/8/layout/hierarchy3"/>
    <dgm:cxn modelId="{ACF45D09-E37D-431E-9B05-1AFAF7B5316E}" type="presParOf" srcId="{F1381563-708B-43A0-93D5-35F36AD33A7F}" destId="{FEF40243-9F98-4271-A8AD-7F031A5806C2}" srcOrd="1" destOrd="0" presId="urn:microsoft.com/office/officeart/2005/8/layout/hierarchy3"/>
    <dgm:cxn modelId="{CC31290F-D18C-4219-9C86-F454CE1428FE}" type="presParOf" srcId="{F1381563-708B-43A0-93D5-35F36AD33A7F}" destId="{BABFE46D-AFC1-4D03-BC5B-F6900DA3546B}" srcOrd="2" destOrd="0" presId="urn:microsoft.com/office/officeart/2005/8/layout/hierarchy3"/>
    <dgm:cxn modelId="{10C208DF-EA52-4EB8-83EF-0A6EC4341611}" type="presParOf" srcId="{F1381563-708B-43A0-93D5-35F36AD33A7F}" destId="{AA900D06-F65B-4F5F-A8DE-92D4B8E406E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b="1" kern="1200" dirty="0">
              <a:solidFill>
                <a:srgbClr val="FFFFFF"/>
              </a:solidFill>
              <a:latin typeface="Corbel" panose="020B0503020204020204"/>
              <a:ea typeface="+mn-ea"/>
              <a:cs typeface="+mn-cs"/>
            </a:rPr>
            <a:t>A. Switching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5F7924FC-E138-441B-90DD-44C956AD57A3}">
      <dgm:prSet custT="1"/>
      <dgm:spPr/>
      <dgm:t>
        <a:bodyPr/>
        <a:lstStyle/>
        <a:p>
          <a:r>
            <a:rPr lang="en-US" altLang="en-US" sz="1600" b="1" dirty="0">
              <a:solidFill>
                <a:schemeClr val="accent1">
                  <a:lumMod val="40000"/>
                  <a:lumOff val="60000"/>
                </a:schemeClr>
              </a:solidFill>
            </a:rPr>
            <a:t>A.1. Definitions</a:t>
          </a:r>
          <a:endParaRPr lang="zh-CN" altLang="en-US" sz="1600" b="1" dirty="0">
            <a:solidFill>
              <a:schemeClr val="accent1">
                <a:lumMod val="40000"/>
                <a:lumOff val="60000"/>
              </a:schemeClr>
            </a:solidFill>
          </a:endParaRPr>
        </a:p>
      </dgm:t>
    </dgm:pt>
    <dgm:pt modelId="{DA7D8F50-D817-4D3C-8676-50A266E9B553}" type="parTrans" cxnId="{9EE77690-FD3C-46BC-B70B-A8B557C3140D}">
      <dgm:prSet/>
      <dgm:spPr/>
      <dgm:t>
        <a:bodyPr/>
        <a:lstStyle/>
        <a:p>
          <a:endParaRPr lang="zh-CN" altLang="en-US"/>
        </a:p>
      </dgm:t>
    </dgm:pt>
    <dgm:pt modelId="{302348CF-E0DA-432B-A440-BAB412542926}" type="sibTrans" cxnId="{9EE77690-FD3C-46BC-B70B-A8B557C3140D}">
      <dgm:prSet/>
      <dgm:spPr/>
      <dgm:t>
        <a:bodyPr/>
        <a:lstStyle/>
        <a:p>
          <a:endParaRPr lang="zh-CN" altLang="en-US"/>
        </a:p>
      </dgm:t>
    </dgm:pt>
    <dgm:pt modelId="{661F08FF-D56D-42AB-905E-8EEBF095916A}">
      <dgm:prSet custT="1"/>
      <dgm:spPr/>
      <dgm:t>
        <a:bodyPr/>
        <a:lstStyle/>
        <a:p>
          <a:r>
            <a:rPr lang="en-US" altLang="en-US" sz="1600" b="1" dirty="0">
              <a:solidFill>
                <a:schemeClr val="accent1">
                  <a:lumMod val="75000"/>
                </a:schemeClr>
              </a:solidFill>
            </a:rPr>
            <a:t>A.2. Statistics</a:t>
          </a:r>
          <a:endParaRPr lang="zh-CN" altLang="en-US" sz="1600" b="1" dirty="0">
            <a:solidFill>
              <a:schemeClr val="accent1">
                <a:lumMod val="75000"/>
              </a:schemeClr>
            </a:solidFill>
          </a:endParaRPr>
        </a:p>
      </dgm:t>
    </dgm:pt>
    <dgm:pt modelId="{8C4BF42E-DD2A-45CE-BDD4-74B867C2BC93}" type="parTrans" cxnId="{99DB6F22-3115-4E7E-8B88-0EE7CC3FD1DF}">
      <dgm:prSet/>
      <dgm:spPr/>
      <dgm:t>
        <a:bodyPr/>
        <a:lstStyle/>
        <a:p>
          <a:endParaRPr lang="zh-CN" altLang="en-US"/>
        </a:p>
      </dgm:t>
    </dgm:pt>
    <dgm:pt modelId="{EC95A080-F75B-4E1D-AA98-B583C7978A3D}" type="sibTrans" cxnId="{99DB6F22-3115-4E7E-8B88-0EE7CC3FD1DF}">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 modelId="{985BB213-B924-407F-AB20-3BDA6EB85E8E}" type="pres">
      <dgm:prSet presAssocID="{DA7D8F50-D817-4D3C-8676-50A266E9B553}" presName="Name13" presStyleLbl="parChTrans1D2" presStyleIdx="0" presStyleCnt="2"/>
      <dgm:spPr/>
    </dgm:pt>
    <dgm:pt modelId="{FEF40243-9F98-4271-A8AD-7F031A5806C2}" type="pres">
      <dgm:prSet presAssocID="{5F7924FC-E138-441B-90DD-44C956AD57A3}" presName="childText" presStyleLbl="bgAcc1" presStyleIdx="0" presStyleCnt="2">
        <dgm:presLayoutVars>
          <dgm:bulletEnabled val="1"/>
        </dgm:presLayoutVars>
      </dgm:prSet>
      <dgm:spPr/>
    </dgm:pt>
    <dgm:pt modelId="{BABFE46D-AFC1-4D03-BC5B-F6900DA3546B}" type="pres">
      <dgm:prSet presAssocID="{8C4BF42E-DD2A-45CE-BDD4-74B867C2BC93}" presName="Name13" presStyleLbl="parChTrans1D2" presStyleIdx="1" presStyleCnt="2"/>
      <dgm:spPr/>
    </dgm:pt>
    <dgm:pt modelId="{AA900D06-F65B-4F5F-A8DE-92D4B8E406E0}" type="pres">
      <dgm:prSet presAssocID="{661F08FF-D56D-42AB-905E-8EEBF095916A}" presName="childText" presStyleLbl="bgAcc1" presStyleIdx="1" presStyleCnt="2">
        <dgm:presLayoutVars>
          <dgm:bulletEnabled val="1"/>
        </dgm:presLayoutVars>
      </dgm:prSet>
      <dgm:spPr/>
    </dgm:pt>
  </dgm:ptLst>
  <dgm:cxnLst>
    <dgm:cxn modelId="{99DB6F22-3115-4E7E-8B88-0EE7CC3FD1DF}" srcId="{FF6F70BD-0B5E-4D57-A23D-4EF5256C751C}" destId="{661F08FF-D56D-42AB-905E-8EEBF095916A}" srcOrd="1" destOrd="0" parTransId="{8C4BF42E-DD2A-45CE-BDD4-74B867C2BC93}" sibTransId="{EC95A080-F75B-4E1D-AA98-B583C7978A3D}"/>
    <dgm:cxn modelId="{66DE7661-464A-40C3-80A6-96EBFF844D21}" type="presOf" srcId="{DA7D8F50-D817-4D3C-8676-50A266E9B553}" destId="{985BB213-B924-407F-AB20-3BDA6EB85E8E}" srcOrd="0" destOrd="0" presId="urn:microsoft.com/office/officeart/2005/8/layout/hierarchy3"/>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9EE77690-FD3C-46BC-B70B-A8B557C3140D}" srcId="{FF6F70BD-0B5E-4D57-A23D-4EF5256C751C}" destId="{5F7924FC-E138-441B-90DD-44C956AD57A3}" srcOrd="0" destOrd="0" parTransId="{DA7D8F50-D817-4D3C-8676-50A266E9B553}" sibTransId="{302348CF-E0DA-432B-A440-BAB412542926}"/>
    <dgm:cxn modelId="{5D5D14D1-E121-45A6-81DC-45D07E6D922A}" type="presOf" srcId="{661F08FF-D56D-42AB-905E-8EEBF095916A}" destId="{AA900D06-F65B-4F5F-A8DE-92D4B8E406E0}" srcOrd="0"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64A436EC-7108-4347-BCD9-7D019C65B457}" type="presOf" srcId="{8C4BF42E-DD2A-45CE-BDD4-74B867C2BC93}" destId="{BABFE46D-AFC1-4D03-BC5B-F6900DA3546B}" srcOrd="0" destOrd="0" presId="urn:microsoft.com/office/officeart/2005/8/layout/hierarchy3"/>
    <dgm:cxn modelId="{57F4A6F7-4838-4B46-8154-57F05272E0B1}" type="presOf" srcId="{5F7924FC-E138-441B-90DD-44C956AD57A3}" destId="{FEF40243-9F98-4271-A8AD-7F031A5806C2}" srcOrd="0" destOrd="0" presId="urn:microsoft.com/office/officeart/2005/8/layout/hierarchy3"/>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 modelId="{61893840-9872-42A6-BD19-E8D164416FEB}" type="presParOf" srcId="{F1381563-708B-43A0-93D5-35F36AD33A7F}" destId="{985BB213-B924-407F-AB20-3BDA6EB85E8E}" srcOrd="0" destOrd="0" presId="urn:microsoft.com/office/officeart/2005/8/layout/hierarchy3"/>
    <dgm:cxn modelId="{ACF45D09-E37D-431E-9B05-1AFAF7B5316E}" type="presParOf" srcId="{F1381563-708B-43A0-93D5-35F36AD33A7F}" destId="{FEF40243-9F98-4271-A8AD-7F031A5806C2}" srcOrd="1" destOrd="0" presId="urn:microsoft.com/office/officeart/2005/8/layout/hierarchy3"/>
    <dgm:cxn modelId="{CC31290F-D18C-4219-9C86-F454CE1428FE}" type="presParOf" srcId="{F1381563-708B-43A0-93D5-35F36AD33A7F}" destId="{BABFE46D-AFC1-4D03-BC5B-F6900DA3546B}" srcOrd="2" destOrd="0" presId="urn:microsoft.com/office/officeart/2005/8/layout/hierarchy3"/>
    <dgm:cxn modelId="{10C208DF-EA52-4EB8-83EF-0A6EC4341611}" type="presParOf" srcId="{F1381563-708B-43A0-93D5-35F36AD33A7F}" destId="{AA900D06-F65B-4F5F-A8DE-92D4B8E406E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Lst>
  <dgm:cxnLst>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Lst>
  <dgm:cxnLst>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2C355F-7908-4C6C-9DEC-5C993289D96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FF6F70BD-0B5E-4D57-A23D-4EF5256C751C}">
      <dgm:prSet phldrT="[文本]" custT="1"/>
      <dgm:spPr/>
      <dgm:t>
        <a:bodyPr/>
        <a:lstStyle/>
        <a:p>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gm:t>
    </dgm:pt>
    <dgm:pt modelId="{D5226A75-1962-4DA7-91D4-A7C05D0A1138}" type="parTrans" cxnId="{AF59EEEB-FC8E-477E-8F1E-889457C6D4DA}">
      <dgm:prSet/>
      <dgm:spPr/>
      <dgm:t>
        <a:bodyPr/>
        <a:lstStyle/>
        <a:p>
          <a:endParaRPr lang="zh-CN" altLang="en-US"/>
        </a:p>
      </dgm:t>
    </dgm:pt>
    <dgm:pt modelId="{F24F2B8A-1D4D-4511-BF77-0AE8737EEBB0}" type="sibTrans" cxnId="{AF59EEEB-FC8E-477E-8F1E-889457C6D4DA}">
      <dgm:prSet/>
      <dgm:spPr/>
      <dgm:t>
        <a:bodyPr/>
        <a:lstStyle/>
        <a:p>
          <a:endParaRPr lang="zh-CN" altLang="en-US"/>
        </a:p>
      </dgm:t>
    </dgm:pt>
    <dgm:pt modelId="{F2BEBBEB-083D-4376-843A-9CACC31A7A4F}" type="pres">
      <dgm:prSet presAssocID="{AB2C355F-7908-4C6C-9DEC-5C993289D96A}" presName="diagram" presStyleCnt="0">
        <dgm:presLayoutVars>
          <dgm:chPref val="1"/>
          <dgm:dir/>
          <dgm:animOne val="branch"/>
          <dgm:animLvl val="lvl"/>
          <dgm:resizeHandles/>
        </dgm:presLayoutVars>
      </dgm:prSet>
      <dgm:spPr/>
    </dgm:pt>
    <dgm:pt modelId="{93DC6412-B147-4DE1-87FC-879AD88E6C7C}" type="pres">
      <dgm:prSet presAssocID="{FF6F70BD-0B5E-4D57-A23D-4EF5256C751C}" presName="root" presStyleCnt="0"/>
      <dgm:spPr/>
    </dgm:pt>
    <dgm:pt modelId="{BCA7F3A5-222A-4861-97F5-B40FE90E23CE}" type="pres">
      <dgm:prSet presAssocID="{FF6F70BD-0B5E-4D57-A23D-4EF5256C751C}" presName="rootComposite" presStyleCnt="0"/>
      <dgm:spPr/>
    </dgm:pt>
    <dgm:pt modelId="{B50C94D7-6E7F-4FDD-8ED3-ECDDC529B01F}" type="pres">
      <dgm:prSet presAssocID="{FF6F70BD-0B5E-4D57-A23D-4EF5256C751C}" presName="rootText" presStyleLbl="node1" presStyleIdx="0" presStyleCnt="1"/>
      <dgm:spPr/>
    </dgm:pt>
    <dgm:pt modelId="{A1E2D628-FE63-495A-9F97-4FDC4C9B87C2}" type="pres">
      <dgm:prSet presAssocID="{FF6F70BD-0B5E-4D57-A23D-4EF5256C751C}" presName="rootConnector" presStyleLbl="node1" presStyleIdx="0" presStyleCnt="1"/>
      <dgm:spPr/>
    </dgm:pt>
    <dgm:pt modelId="{F1381563-708B-43A0-93D5-35F36AD33A7F}" type="pres">
      <dgm:prSet presAssocID="{FF6F70BD-0B5E-4D57-A23D-4EF5256C751C}" presName="childShape" presStyleCnt="0"/>
      <dgm:spPr/>
    </dgm:pt>
  </dgm:ptLst>
  <dgm:cxnLst>
    <dgm:cxn modelId="{B4177078-8753-40CB-872A-5D86831B385B}" type="presOf" srcId="{AB2C355F-7908-4C6C-9DEC-5C993289D96A}" destId="{F2BEBBEB-083D-4376-843A-9CACC31A7A4F}" srcOrd="0" destOrd="0" presId="urn:microsoft.com/office/officeart/2005/8/layout/hierarchy3"/>
    <dgm:cxn modelId="{01F31259-5C7B-4A79-9BF8-25B7190E323A}" type="presOf" srcId="{FF6F70BD-0B5E-4D57-A23D-4EF5256C751C}" destId="{A1E2D628-FE63-495A-9F97-4FDC4C9B87C2}" srcOrd="1" destOrd="0" presId="urn:microsoft.com/office/officeart/2005/8/layout/hierarchy3"/>
    <dgm:cxn modelId="{5B892BE2-46E3-40B4-BBB1-B99750753525}" type="presOf" srcId="{FF6F70BD-0B5E-4D57-A23D-4EF5256C751C}" destId="{B50C94D7-6E7F-4FDD-8ED3-ECDDC529B01F}" srcOrd="0" destOrd="0" presId="urn:microsoft.com/office/officeart/2005/8/layout/hierarchy3"/>
    <dgm:cxn modelId="{AF59EEEB-FC8E-477E-8F1E-889457C6D4DA}" srcId="{AB2C355F-7908-4C6C-9DEC-5C993289D96A}" destId="{FF6F70BD-0B5E-4D57-A23D-4EF5256C751C}" srcOrd="0" destOrd="0" parTransId="{D5226A75-1962-4DA7-91D4-A7C05D0A1138}" sibTransId="{F24F2B8A-1D4D-4511-BF77-0AE8737EEBB0}"/>
    <dgm:cxn modelId="{5B4BD39A-F3D6-4A44-B709-67AA16A7A23B}" type="presParOf" srcId="{F2BEBBEB-083D-4376-843A-9CACC31A7A4F}" destId="{93DC6412-B147-4DE1-87FC-879AD88E6C7C}" srcOrd="0" destOrd="0" presId="urn:microsoft.com/office/officeart/2005/8/layout/hierarchy3"/>
    <dgm:cxn modelId="{2BA75F83-A5A0-40F6-A914-4616BF388C42}" type="presParOf" srcId="{93DC6412-B147-4DE1-87FC-879AD88E6C7C}" destId="{BCA7F3A5-222A-4861-97F5-B40FE90E23CE}" srcOrd="0" destOrd="0" presId="urn:microsoft.com/office/officeart/2005/8/layout/hierarchy3"/>
    <dgm:cxn modelId="{FDEF3093-F56E-4D3B-A8CC-032AF1C30CBE}" type="presParOf" srcId="{BCA7F3A5-222A-4861-97F5-B40FE90E23CE}" destId="{B50C94D7-6E7F-4FDD-8ED3-ECDDC529B01F}" srcOrd="0" destOrd="0" presId="urn:microsoft.com/office/officeart/2005/8/layout/hierarchy3"/>
    <dgm:cxn modelId="{73E32568-A24D-42AF-B87F-D05094525736}" type="presParOf" srcId="{BCA7F3A5-222A-4861-97F5-B40FE90E23CE}" destId="{A1E2D628-FE63-495A-9F97-4FDC4C9B87C2}" srcOrd="1" destOrd="0" presId="urn:microsoft.com/office/officeart/2005/8/layout/hierarchy3"/>
    <dgm:cxn modelId="{7EA1E5CB-D48B-4150-A48E-74351816FDDC}" type="presParOf" srcId="{93DC6412-B147-4DE1-87FC-879AD88E6C7C}" destId="{F1381563-708B-43A0-93D5-35F36AD33A7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B785-174E-477C-8AC0-70BD825450D9}">
      <dsp:nvSpPr>
        <dsp:cNvPr id="0" name=""/>
        <dsp:cNvSpPr/>
      </dsp:nvSpPr>
      <dsp:spPr>
        <a:xfrm>
          <a:off x="-5124097" y="-784945"/>
          <a:ext cx="6102134" cy="6102134"/>
        </a:xfrm>
        <a:prstGeom prst="blockArc">
          <a:avLst>
            <a:gd name="adj1" fmla="val 18900000"/>
            <a:gd name="adj2" fmla="val 2700000"/>
            <a:gd name="adj3" fmla="val 354"/>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901C6-971E-48A2-AB40-7CB81211E77A}">
      <dsp:nvSpPr>
        <dsp:cNvPr id="0" name=""/>
        <dsp:cNvSpPr/>
      </dsp:nvSpPr>
      <dsp:spPr>
        <a:xfrm>
          <a:off x="512106" y="348438"/>
          <a:ext cx="5762026" cy="697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43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0" kern="1200" dirty="0"/>
            <a:t>I. Hypotheses and Related Literature</a:t>
          </a:r>
          <a:endParaRPr lang="zh-CN" altLang="en-US" sz="2500" kern="1200" dirty="0"/>
        </a:p>
      </dsp:txBody>
      <dsp:txXfrm>
        <a:off x="512106" y="348438"/>
        <a:ext cx="5762026" cy="697240"/>
      </dsp:txXfrm>
    </dsp:sp>
    <dsp:sp modelId="{76A064DC-70F6-41CD-B1F2-14D6C84B84F3}">
      <dsp:nvSpPr>
        <dsp:cNvPr id="0" name=""/>
        <dsp:cNvSpPr/>
      </dsp:nvSpPr>
      <dsp:spPr>
        <a:xfrm>
          <a:off x="76331" y="261283"/>
          <a:ext cx="871550" cy="87155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80BE5-65AE-45F0-80C4-1C4FD7B5E592}">
      <dsp:nvSpPr>
        <dsp:cNvPr id="0" name=""/>
        <dsp:cNvSpPr/>
      </dsp:nvSpPr>
      <dsp:spPr>
        <a:xfrm>
          <a:off x="911850" y="1394480"/>
          <a:ext cx="5362282" cy="697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43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0" kern="1200" dirty="0"/>
            <a:t>II. Data and Descriptive Statistics</a:t>
          </a:r>
          <a:endParaRPr lang="zh-CN" altLang="en-US" sz="2500" kern="1200" dirty="0"/>
        </a:p>
      </dsp:txBody>
      <dsp:txXfrm>
        <a:off x="911850" y="1394480"/>
        <a:ext cx="5362282" cy="697240"/>
      </dsp:txXfrm>
    </dsp:sp>
    <dsp:sp modelId="{3B740E71-D7B3-44ED-BD16-460D46C1F002}">
      <dsp:nvSpPr>
        <dsp:cNvPr id="0" name=""/>
        <dsp:cNvSpPr/>
      </dsp:nvSpPr>
      <dsp:spPr>
        <a:xfrm>
          <a:off x="476075" y="1307325"/>
          <a:ext cx="871550" cy="87155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4E913-F600-40ED-813A-77714BCC37FA}">
      <dsp:nvSpPr>
        <dsp:cNvPr id="0" name=""/>
        <dsp:cNvSpPr/>
      </dsp:nvSpPr>
      <dsp:spPr>
        <a:xfrm>
          <a:off x="911850" y="2440522"/>
          <a:ext cx="5362282" cy="697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43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0" kern="1200" dirty="0"/>
            <a:t>III. Results</a:t>
          </a:r>
        </a:p>
      </dsp:txBody>
      <dsp:txXfrm>
        <a:off x="911850" y="2440522"/>
        <a:ext cx="5362282" cy="697240"/>
      </dsp:txXfrm>
    </dsp:sp>
    <dsp:sp modelId="{320962E6-44D5-4A4B-B83B-B4FC49607F29}">
      <dsp:nvSpPr>
        <dsp:cNvPr id="0" name=""/>
        <dsp:cNvSpPr/>
      </dsp:nvSpPr>
      <dsp:spPr>
        <a:xfrm>
          <a:off x="476075" y="2353367"/>
          <a:ext cx="871550" cy="87155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E9E48-D19C-4476-9031-4FC76A96DA92}">
      <dsp:nvSpPr>
        <dsp:cNvPr id="0" name=""/>
        <dsp:cNvSpPr/>
      </dsp:nvSpPr>
      <dsp:spPr>
        <a:xfrm>
          <a:off x="512106" y="3486563"/>
          <a:ext cx="5762026" cy="69724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43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i="0" kern="1200" dirty="0"/>
            <a:t>IV. Conclusion</a:t>
          </a:r>
        </a:p>
      </dsp:txBody>
      <dsp:txXfrm>
        <a:off x="512106" y="3486563"/>
        <a:ext cx="5762026" cy="697240"/>
      </dsp:txXfrm>
    </dsp:sp>
    <dsp:sp modelId="{9963B89A-DA45-41AA-B085-201F36DA864A}">
      <dsp:nvSpPr>
        <dsp:cNvPr id="0" name=""/>
        <dsp:cNvSpPr/>
      </dsp:nvSpPr>
      <dsp:spPr>
        <a:xfrm>
          <a:off x="76331" y="3399408"/>
          <a:ext cx="871550" cy="871550"/>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t>B.2. Switching Loans Matched with Loans from Inside or Outside Banks</a:t>
          </a:r>
          <a:endParaRPr lang="zh-CN" altLang="en-US" sz="1600" b="1" kern="1200" dirty="0"/>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75000"/>
                </a:schemeClr>
              </a:solidFill>
            </a:rPr>
            <a:t>B.2.1. Main Results.</a:t>
          </a:r>
          <a:endParaRPr lang="zh-CN" altLang="en-US" sz="1700" kern="1200" dirty="0">
            <a:solidFill>
              <a:schemeClr val="accent1">
                <a:lumMod val="75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75000"/>
                </a:schemeClr>
              </a:solidFill>
            </a:rPr>
            <a:t>B.2.2. Robustness Analysis.</a:t>
          </a:r>
          <a:endParaRPr lang="zh-CN" altLang="en-US" sz="1700" kern="1200" dirty="0">
            <a:solidFill>
              <a:schemeClr val="accent1">
                <a:lumMod val="75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40000"/>
                  <a:lumOff val="60000"/>
                </a:schemeClr>
              </a:solidFill>
            </a:rPr>
            <a:t>B.2.3. Hold-Up and Alternative Explanations.</a:t>
          </a:r>
          <a:endParaRPr lang="zh-CN" altLang="en-US" sz="1700" kern="1200" dirty="0">
            <a:solidFill>
              <a:schemeClr val="accent1">
                <a:lumMod val="40000"/>
                <a:lumOff val="60000"/>
              </a:schemeClr>
            </a:solidFill>
          </a:endParaRPr>
        </a:p>
      </dsp:txBody>
      <dsp:txXfrm>
        <a:off x="552730" y="3660254"/>
        <a:ext cx="1492439" cy="9115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a:t>B.2. Switching Loans Matched with Loans from Inside or Outside Banks</a:t>
          </a:r>
          <a:endParaRPr lang="zh-CN" altLang="en-US" sz="1600" b="1" kern="1200" dirty="0"/>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40000"/>
                  <a:lumOff val="60000"/>
                </a:schemeClr>
              </a:solidFill>
            </a:rPr>
            <a:t>B.2.1. Main Results.</a:t>
          </a:r>
          <a:endParaRPr lang="zh-CN" altLang="en-US" sz="1700" kern="1200" dirty="0">
            <a:solidFill>
              <a:schemeClr val="accent1">
                <a:lumMod val="40000"/>
                <a:lumOff val="60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40000"/>
                  <a:lumOff val="60000"/>
                </a:schemeClr>
              </a:solidFill>
            </a:rPr>
            <a:t>B.2.2. Robustness Analysis.</a:t>
          </a:r>
          <a:endParaRPr lang="zh-CN" altLang="en-US" sz="1700" kern="1200" dirty="0">
            <a:solidFill>
              <a:schemeClr val="accent1">
                <a:lumMod val="40000"/>
                <a:lumOff val="60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altLang="en-US" sz="1700" kern="1200" dirty="0">
              <a:solidFill>
                <a:schemeClr val="accent1">
                  <a:lumMod val="75000"/>
                </a:schemeClr>
              </a:solidFill>
            </a:rPr>
            <a:t>B.2.3. Hold-Up and Alternative Explanations.</a:t>
          </a:r>
          <a:endParaRPr lang="zh-CN" altLang="en-US" sz="1700" kern="1200" dirty="0">
            <a:solidFill>
              <a:schemeClr val="accent1">
                <a:lumMod val="75000"/>
              </a:schemeClr>
            </a:solidFill>
          </a:endParaRPr>
        </a:p>
      </dsp:txBody>
      <dsp:txXfrm>
        <a:off x="552730" y="3660254"/>
        <a:ext cx="1492439" cy="9115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t>C. Loan Rates after Switching from the Outside Banks</a:t>
          </a:r>
          <a:endParaRPr lang="zh-CN" altLang="en-US" sz="1600" b="1" kern="1200" dirty="0">
            <a:solidFill>
              <a:schemeClr val="accent1">
                <a:lumMod val="75000"/>
              </a:schemeClr>
            </a:solidFill>
          </a:endParaRPr>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75000"/>
                </a:schemeClr>
              </a:solidFill>
            </a:rPr>
            <a:t>C.1. Main Results and Robustness Analysis</a:t>
          </a:r>
          <a:endParaRPr lang="zh-CN" altLang="en-US" sz="1600" kern="1200" dirty="0">
            <a:solidFill>
              <a:schemeClr val="accent1">
                <a:lumMod val="75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C.2. Hold-Up and Alternative Explanations</a:t>
          </a:r>
          <a:endParaRPr lang="zh-CN" altLang="en-US" sz="1600" kern="1200" dirty="0">
            <a:solidFill>
              <a:schemeClr val="accent1">
                <a:lumMod val="40000"/>
                <a:lumOff val="60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C.3. Other Loan Conditions</a:t>
          </a:r>
          <a:endParaRPr lang="zh-CN" altLang="en-US" sz="1600" kern="1200" dirty="0">
            <a:solidFill>
              <a:schemeClr val="accent1">
                <a:lumMod val="40000"/>
                <a:lumOff val="60000"/>
              </a:schemeClr>
            </a:solidFill>
          </a:endParaRPr>
        </a:p>
      </dsp:txBody>
      <dsp:txXfrm>
        <a:off x="552730" y="3660254"/>
        <a:ext cx="1492439" cy="9115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t>C. Loan Rates after Switching from the Outside Banks</a:t>
          </a:r>
          <a:endParaRPr lang="zh-CN" altLang="en-US" sz="1600" b="1" kern="1200" dirty="0">
            <a:solidFill>
              <a:schemeClr val="accent1">
                <a:lumMod val="75000"/>
              </a:schemeClr>
            </a:solidFill>
          </a:endParaRPr>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75000"/>
                </a:schemeClr>
              </a:solidFill>
            </a:rPr>
            <a:t>C.1. Main Results and Robustness Analysis</a:t>
          </a:r>
          <a:endParaRPr lang="zh-CN" altLang="en-US" sz="1600" kern="1200" dirty="0">
            <a:solidFill>
              <a:schemeClr val="accent1">
                <a:lumMod val="75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C.2. Hold-Up and Alternative Explanations</a:t>
          </a:r>
          <a:endParaRPr lang="zh-CN" altLang="en-US" sz="1600" kern="1200" dirty="0">
            <a:solidFill>
              <a:schemeClr val="accent1">
                <a:lumMod val="40000"/>
                <a:lumOff val="60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C.3. Other Loan Conditions</a:t>
          </a:r>
          <a:endParaRPr lang="zh-CN" altLang="en-US" sz="1600" kern="1200" dirty="0">
            <a:solidFill>
              <a:schemeClr val="accent1">
                <a:lumMod val="40000"/>
                <a:lumOff val="60000"/>
              </a:schemeClr>
            </a:solidFill>
          </a:endParaRPr>
        </a:p>
      </dsp:txBody>
      <dsp:txXfrm>
        <a:off x="552730" y="3660254"/>
        <a:ext cx="1492439" cy="911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t>C. Loan Rates after Switching from the Outside Banks</a:t>
          </a:r>
          <a:endParaRPr lang="zh-CN" altLang="en-US" sz="1600" b="1" kern="1200" dirty="0">
            <a:solidFill>
              <a:schemeClr val="accent1">
                <a:lumMod val="75000"/>
              </a:schemeClr>
            </a:solidFill>
          </a:endParaRPr>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C.1. Main Results and Robustness Analysis</a:t>
          </a:r>
          <a:endParaRPr lang="zh-CN" altLang="en-US" sz="1600" kern="1200" dirty="0">
            <a:solidFill>
              <a:schemeClr val="accent1">
                <a:lumMod val="40000"/>
                <a:lumOff val="60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75000"/>
                </a:schemeClr>
              </a:solidFill>
            </a:rPr>
            <a:t>C.2. Hold-Up and Alternative Explanations</a:t>
          </a:r>
          <a:endParaRPr lang="zh-CN" altLang="en-US" sz="1600" kern="1200" dirty="0">
            <a:solidFill>
              <a:schemeClr val="accent1">
                <a:lumMod val="75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C.3. Other Loan Conditions</a:t>
          </a:r>
          <a:endParaRPr lang="zh-CN" altLang="en-US" sz="1600" kern="1200" dirty="0">
            <a:solidFill>
              <a:schemeClr val="accent1">
                <a:lumMod val="40000"/>
                <a:lumOff val="60000"/>
              </a:schemeClr>
            </a:solidFill>
          </a:endParaRPr>
        </a:p>
      </dsp:txBody>
      <dsp:txXfrm>
        <a:off x="552730" y="3660254"/>
        <a:ext cx="1492439" cy="9115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137083" y="1063"/>
          <a:ext cx="1936444" cy="96822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1" kern="1200" dirty="0"/>
            <a:t>C. Loan Rates after Switching from the Outside Banks</a:t>
          </a:r>
          <a:endParaRPr lang="zh-CN" altLang="en-US" sz="1600" b="1" kern="1200" dirty="0">
            <a:solidFill>
              <a:schemeClr val="accent1">
                <a:lumMod val="75000"/>
              </a:schemeClr>
            </a:solidFill>
          </a:endParaRPr>
        </a:p>
      </dsp:txBody>
      <dsp:txXfrm>
        <a:off x="165441" y="29421"/>
        <a:ext cx="1879728" cy="911506"/>
      </dsp:txXfrm>
    </dsp:sp>
    <dsp:sp modelId="{737D8017-9CD8-419E-B71D-6B23D7F4F201}">
      <dsp:nvSpPr>
        <dsp:cNvPr id="0" name=""/>
        <dsp:cNvSpPr/>
      </dsp:nvSpPr>
      <dsp:spPr>
        <a:xfrm>
          <a:off x="330728" y="969285"/>
          <a:ext cx="193644" cy="726166"/>
        </a:xfrm>
        <a:custGeom>
          <a:avLst/>
          <a:gdLst/>
          <a:ahLst/>
          <a:cxnLst/>
          <a:rect l="0" t="0" r="0" b="0"/>
          <a:pathLst>
            <a:path>
              <a:moveTo>
                <a:pt x="0" y="0"/>
              </a:moveTo>
              <a:lnTo>
                <a:pt x="0" y="726166"/>
              </a:lnTo>
              <a:lnTo>
                <a:pt x="193644" y="72616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25B09-2E21-4EC6-BBD3-EBB44CF339F7}">
      <dsp:nvSpPr>
        <dsp:cNvPr id="0" name=""/>
        <dsp:cNvSpPr/>
      </dsp:nvSpPr>
      <dsp:spPr>
        <a:xfrm>
          <a:off x="524372" y="1211341"/>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C.1. Main Results and Robustness Analysis</a:t>
          </a:r>
          <a:endParaRPr lang="zh-CN" altLang="en-US" sz="1600" kern="1200" dirty="0">
            <a:solidFill>
              <a:schemeClr val="accent1">
                <a:lumMod val="40000"/>
                <a:lumOff val="60000"/>
              </a:schemeClr>
            </a:solidFill>
          </a:endParaRPr>
        </a:p>
      </dsp:txBody>
      <dsp:txXfrm>
        <a:off x="552730" y="1239699"/>
        <a:ext cx="1492439" cy="911506"/>
      </dsp:txXfrm>
    </dsp:sp>
    <dsp:sp modelId="{5163B3F7-C76E-4829-8902-AA247C63200A}">
      <dsp:nvSpPr>
        <dsp:cNvPr id="0" name=""/>
        <dsp:cNvSpPr/>
      </dsp:nvSpPr>
      <dsp:spPr>
        <a:xfrm>
          <a:off x="330728" y="969285"/>
          <a:ext cx="193644" cy="1936444"/>
        </a:xfrm>
        <a:custGeom>
          <a:avLst/>
          <a:gdLst/>
          <a:ahLst/>
          <a:cxnLst/>
          <a:rect l="0" t="0" r="0" b="0"/>
          <a:pathLst>
            <a:path>
              <a:moveTo>
                <a:pt x="0" y="0"/>
              </a:moveTo>
              <a:lnTo>
                <a:pt x="0" y="1936444"/>
              </a:lnTo>
              <a:lnTo>
                <a:pt x="193644" y="1936444"/>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40872-75C6-42C9-95EB-8BA5FFFC2D19}">
      <dsp:nvSpPr>
        <dsp:cNvPr id="0" name=""/>
        <dsp:cNvSpPr/>
      </dsp:nvSpPr>
      <dsp:spPr>
        <a:xfrm>
          <a:off x="524372" y="2421618"/>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40000"/>
                  <a:lumOff val="60000"/>
                </a:schemeClr>
              </a:solidFill>
            </a:rPr>
            <a:t>C.2. Hold-Up and Alternative Explanations</a:t>
          </a:r>
          <a:endParaRPr lang="zh-CN" altLang="en-US" sz="1600" kern="1200" dirty="0">
            <a:solidFill>
              <a:schemeClr val="accent1">
                <a:lumMod val="40000"/>
                <a:lumOff val="60000"/>
              </a:schemeClr>
            </a:solidFill>
          </a:endParaRPr>
        </a:p>
      </dsp:txBody>
      <dsp:txXfrm>
        <a:off x="552730" y="2449976"/>
        <a:ext cx="1492439" cy="911506"/>
      </dsp:txXfrm>
    </dsp:sp>
    <dsp:sp modelId="{71955D65-3A31-42C9-84F1-CBCA90876EA6}">
      <dsp:nvSpPr>
        <dsp:cNvPr id="0" name=""/>
        <dsp:cNvSpPr/>
      </dsp:nvSpPr>
      <dsp:spPr>
        <a:xfrm>
          <a:off x="330728" y="969285"/>
          <a:ext cx="193644" cy="3146721"/>
        </a:xfrm>
        <a:custGeom>
          <a:avLst/>
          <a:gdLst/>
          <a:ahLst/>
          <a:cxnLst/>
          <a:rect l="0" t="0" r="0" b="0"/>
          <a:pathLst>
            <a:path>
              <a:moveTo>
                <a:pt x="0" y="0"/>
              </a:moveTo>
              <a:lnTo>
                <a:pt x="0" y="3146721"/>
              </a:lnTo>
              <a:lnTo>
                <a:pt x="193644" y="3146721"/>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AEBD9-AB42-4BA9-84B7-9E56C0FDA634}">
      <dsp:nvSpPr>
        <dsp:cNvPr id="0" name=""/>
        <dsp:cNvSpPr/>
      </dsp:nvSpPr>
      <dsp:spPr>
        <a:xfrm>
          <a:off x="524372" y="3631896"/>
          <a:ext cx="1549155" cy="96822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accent1">
                  <a:lumMod val="75000"/>
                </a:schemeClr>
              </a:solidFill>
            </a:rPr>
            <a:t>C.3. Other Loan Conditions</a:t>
          </a:r>
          <a:endParaRPr lang="zh-CN" altLang="en-US" sz="1600" kern="1200" dirty="0">
            <a:solidFill>
              <a:schemeClr val="accent1">
                <a:lumMod val="75000"/>
              </a:schemeClr>
            </a:solidFill>
          </a:endParaRPr>
        </a:p>
      </dsp:txBody>
      <dsp:txXfrm>
        <a:off x="552730" y="3660254"/>
        <a:ext cx="1492439" cy="9115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1747938"/>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bg1"/>
              </a:solidFill>
            </a:rPr>
            <a:t>D. Adverse Selection: Loan Repayment and Information Sharing</a:t>
          </a:r>
          <a:endParaRPr lang="zh-CN" altLang="en-US" sz="1600" b="1" kern="1200" dirty="0">
            <a:solidFill>
              <a:srgbClr val="FFFFFF"/>
            </a:solidFill>
            <a:latin typeface="Corbel" panose="020B0503020204020204"/>
            <a:ea typeface="+mn-ea"/>
            <a:cs typeface="+mn-cs"/>
          </a:endParaRPr>
        </a:p>
      </dsp:txBody>
      <dsp:txXfrm>
        <a:off x="32373" y="1780311"/>
        <a:ext cx="2145866" cy="104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991D-2E8E-4883-9996-0796D5966176}">
      <dsp:nvSpPr>
        <dsp:cNvPr id="0" name=""/>
        <dsp:cNvSpPr/>
      </dsp:nvSpPr>
      <dsp:spPr>
        <a:xfrm>
          <a:off x="0" y="223144"/>
          <a:ext cx="6113282" cy="1638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DCFB1-990B-4B6C-A89F-651F68E2867E}">
      <dsp:nvSpPr>
        <dsp:cNvPr id="0" name=""/>
        <dsp:cNvSpPr/>
      </dsp:nvSpPr>
      <dsp:spPr>
        <a:xfrm>
          <a:off x="300291" y="156677"/>
          <a:ext cx="5812260" cy="102586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977900">
            <a:lnSpc>
              <a:spcPct val="90000"/>
            </a:lnSpc>
            <a:spcBef>
              <a:spcPct val="0"/>
            </a:spcBef>
            <a:spcAft>
              <a:spcPct val="35000"/>
            </a:spcAft>
            <a:buNone/>
          </a:pPr>
          <a:r>
            <a:rPr lang="en-US" sz="2200" b="0" i="1" kern="1200" dirty="0"/>
            <a:t>A. Hold-Up Models: Hypotheses and Assumptions</a:t>
          </a:r>
          <a:endParaRPr lang="zh-CN" altLang="en-US" sz="2200" kern="1200" dirty="0"/>
        </a:p>
      </dsp:txBody>
      <dsp:txXfrm>
        <a:off x="350370" y="206756"/>
        <a:ext cx="5712102" cy="925709"/>
      </dsp:txXfrm>
    </dsp:sp>
    <dsp:sp modelId="{0936F182-E068-4584-A3D5-3D222FCC22B4}">
      <dsp:nvSpPr>
        <dsp:cNvPr id="0" name=""/>
        <dsp:cNvSpPr/>
      </dsp:nvSpPr>
      <dsp:spPr>
        <a:xfrm>
          <a:off x="0" y="2278612"/>
          <a:ext cx="6113282" cy="1638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0DD96-147F-4E40-A5BF-6259774D2EB5}">
      <dsp:nvSpPr>
        <dsp:cNvPr id="0" name=""/>
        <dsp:cNvSpPr/>
      </dsp:nvSpPr>
      <dsp:spPr>
        <a:xfrm>
          <a:off x="300291" y="2212144"/>
          <a:ext cx="5812260" cy="1025867"/>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977900">
            <a:lnSpc>
              <a:spcPct val="90000"/>
            </a:lnSpc>
            <a:spcBef>
              <a:spcPct val="0"/>
            </a:spcBef>
            <a:spcAft>
              <a:spcPct val="35000"/>
            </a:spcAft>
            <a:buNone/>
          </a:pPr>
          <a:r>
            <a:rPr lang="en-US" sz="2200" b="0" i="1" kern="1200" dirty="0"/>
            <a:t>B. Empirical Findings in the Literature</a:t>
          </a:r>
          <a:endParaRPr lang="zh-CN" altLang="en-US" sz="2200" kern="1200" dirty="0"/>
        </a:p>
      </dsp:txBody>
      <dsp:txXfrm>
        <a:off x="350370" y="2262223"/>
        <a:ext cx="5712102" cy="925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DAC43-095D-4CF1-BB83-70677C992143}">
      <dsp:nvSpPr>
        <dsp:cNvPr id="0" name=""/>
        <dsp:cNvSpPr/>
      </dsp:nvSpPr>
      <dsp:spPr>
        <a:xfrm>
          <a:off x="2080031" y="2088431"/>
          <a:ext cx="328692" cy="1409829"/>
        </a:xfrm>
        <a:custGeom>
          <a:avLst/>
          <a:gdLst/>
          <a:ahLst/>
          <a:cxnLst/>
          <a:rect l="0" t="0" r="0" b="0"/>
          <a:pathLst>
            <a:path>
              <a:moveTo>
                <a:pt x="0" y="0"/>
              </a:moveTo>
              <a:lnTo>
                <a:pt x="164346" y="0"/>
              </a:lnTo>
              <a:lnTo>
                <a:pt x="164346" y="1409829"/>
              </a:lnTo>
              <a:lnTo>
                <a:pt x="328692" y="140982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08186" y="2757154"/>
        <a:ext cx="72381" cy="72381"/>
      </dsp:txXfrm>
    </dsp:sp>
    <dsp:sp modelId="{F0439E08-6965-49E6-B815-A30FFDBE4A71}">
      <dsp:nvSpPr>
        <dsp:cNvPr id="0" name=""/>
        <dsp:cNvSpPr/>
      </dsp:nvSpPr>
      <dsp:spPr>
        <a:xfrm>
          <a:off x="2080031" y="2088431"/>
          <a:ext cx="328692" cy="321758"/>
        </a:xfrm>
        <a:custGeom>
          <a:avLst/>
          <a:gdLst/>
          <a:ahLst/>
          <a:cxnLst/>
          <a:rect l="0" t="0" r="0" b="0"/>
          <a:pathLst>
            <a:path>
              <a:moveTo>
                <a:pt x="0" y="0"/>
              </a:moveTo>
              <a:lnTo>
                <a:pt x="164346" y="0"/>
              </a:lnTo>
              <a:lnTo>
                <a:pt x="164346" y="321758"/>
              </a:lnTo>
              <a:lnTo>
                <a:pt x="328692" y="32175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32878" y="2237811"/>
        <a:ext cx="22998" cy="22998"/>
      </dsp:txXfrm>
    </dsp:sp>
    <dsp:sp modelId="{CFA4250D-6485-4F0D-9C2D-6ACA0F1982BE}">
      <dsp:nvSpPr>
        <dsp:cNvPr id="0" name=""/>
        <dsp:cNvSpPr/>
      </dsp:nvSpPr>
      <dsp:spPr>
        <a:xfrm>
          <a:off x="2080031" y="1481654"/>
          <a:ext cx="328692" cy="606776"/>
        </a:xfrm>
        <a:custGeom>
          <a:avLst/>
          <a:gdLst/>
          <a:ahLst/>
          <a:cxnLst/>
          <a:rect l="0" t="0" r="0" b="0"/>
          <a:pathLst>
            <a:path>
              <a:moveTo>
                <a:pt x="0" y="606776"/>
              </a:moveTo>
              <a:lnTo>
                <a:pt x="164346" y="606776"/>
              </a:lnTo>
              <a:lnTo>
                <a:pt x="164346" y="0"/>
              </a:lnTo>
              <a:lnTo>
                <a:pt x="32869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27125" y="1767790"/>
        <a:ext cx="34504" cy="34504"/>
      </dsp:txXfrm>
    </dsp:sp>
    <dsp:sp modelId="{002F7642-328A-4BFB-81A1-D3CA0B2E3D96}">
      <dsp:nvSpPr>
        <dsp:cNvPr id="0" name=""/>
        <dsp:cNvSpPr/>
      </dsp:nvSpPr>
      <dsp:spPr>
        <a:xfrm>
          <a:off x="2080031" y="462736"/>
          <a:ext cx="328692" cy="1625695"/>
        </a:xfrm>
        <a:custGeom>
          <a:avLst/>
          <a:gdLst/>
          <a:ahLst/>
          <a:cxnLst/>
          <a:rect l="0" t="0" r="0" b="0"/>
          <a:pathLst>
            <a:path>
              <a:moveTo>
                <a:pt x="0" y="1625695"/>
              </a:moveTo>
              <a:lnTo>
                <a:pt x="164346" y="1625695"/>
              </a:lnTo>
              <a:lnTo>
                <a:pt x="164346" y="0"/>
              </a:lnTo>
              <a:lnTo>
                <a:pt x="328692" y="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02912" y="1234118"/>
        <a:ext cx="82929" cy="82929"/>
      </dsp:txXfrm>
    </dsp:sp>
    <dsp:sp modelId="{869DCD65-79AD-4070-A830-11F3DB74CE08}">
      <dsp:nvSpPr>
        <dsp:cNvPr id="0" name=""/>
        <dsp:cNvSpPr/>
      </dsp:nvSpPr>
      <dsp:spPr>
        <a:xfrm>
          <a:off x="-7281" y="1052519"/>
          <a:ext cx="2102801" cy="2071822"/>
        </a:xfrm>
        <a:prstGeom prst="rect">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lumMod val="85000"/>
                  <a:lumOff val="15000"/>
                </a:schemeClr>
              </a:solidFill>
            </a:rPr>
            <a:t>Von </a:t>
          </a:r>
          <a:r>
            <a:rPr lang="en-US" sz="2400" b="0" i="0" kern="1200" dirty="0" err="1">
              <a:solidFill>
                <a:schemeClr val="tx1">
                  <a:lumMod val="85000"/>
                  <a:lumOff val="15000"/>
                </a:schemeClr>
              </a:solidFill>
            </a:rPr>
            <a:t>Thadden</a:t>
          </a:r>
          <a:r>
            <a:rPr lang="en-US" sz="2400" b="0" i="0" kern="1200" dirty="0">
              <a:solidFill>
                <a:schemeClr val="tx1">
                  <a:lumMod val="85000"/>
                  <a:lumOff val="15000"/>
                </a:schemeClr>
              </a:solidFill>
            </a:rPr>
            <a:t>(2004):</a:t>
          </a:r>
        </a:p>
        <a:p>
          <a:pPr marL="0" lvl="0" indent="0" algn="ctr" defTabSz="1066800">
            <a:lnSpc>
              <a:spcPct val="90000"/>
            </a:lnSpc>
            <a:spcBef>
              <a:spcPct val="0"/>
            </a:spcBef>
            <a:spcAft>
              <a:spcPct val="35000"/>
            </a:spcAft>
            <a:buNone/>
          </a:pPr>
          <a:r>
            <a:rPr lang="en-US" sz="2400" b="0" i="0" kern="1200" dirty="0">
              <a:solidFill>
                <a:schemeClr val="tx1">
                  <a:lumMod val="85000"/>
                  <a:lumOff val="15000"/>
                </a:schemeClr>
              </a:solidFill>
            </a:rPr>
            <a:t>four testable hypotheses</a:t>
          </a:r>
          <a:endParaRPr lang="zh-CN" altLang="en-US" sz="1100" kern="1200" dirty="0">
            <a:solidFill>
              <a:schemeClr val="tx1">
                <a:lumMod val="85000"/>
                <a:lumOff val="15000"/>
              </a:schemeClr>
            </a:solidFill>
          </a:endParaRPr>
        </a:p>
      </dsp:txBody>
      <dsp:txXfrm>
        <a:off x="-7281" y="1052519"/>
        <a:ext cx="2102801" cy="2071822"/>
      </dsp:txXfrm>
    </dsp:sp>
    <dsp:sp modelId="{34B1CFBB-1160-4F30-A003-A962577DFFBB}">
      <dsp:nvSpPr>
        <dsp:cNvPr id="0" name=""/>
        <dsp:cNvSpPr/>
      </dsp:nvSpPr>
      <dsp:spPr>
        <a:xfrm>
          <a:off x="2408724" y="15909"/>
          <a:ext cx="6328785" cy="893654"/>
        </a:xfrm>
        <a:prstGeom prst="rect">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lumMod val="85000"/>
                  <a:lumOff val="15000"/>
                </a:schemeClr>
              </a:solidFill>
            </a:rPr>
            <a:t>(H1) Each period firms may switch banks (i.e., they obtain new loans from new outside banks instead of one of their existing inside lenders).</a:t>
          </a:r>
          <a:endParaRPr lang="zh-CN" altLang="en-US" sz="2000" kern="1200" dirty="0">
            <a:solidFill>
              <a:schemeClr val="tx1">
                <a:lumMod val="85000"/>
                <a:lumOff val="15000"/>
              </a:schemeClr>
            </a:solidFill>
          </a:endParaRPr>
        </a:p>
      </dsp:txBody>
      <dsp:txXfrm>
        <a:off x="2408724" y="15909"/>
        <a:ext cx="6328785" cy="893654"/>
      </dsp:txXfrm>
    </dsp:sp>
    <dsp:sp modelId="{3DC07859-39C7-4835-9D97-D3E77E0641A9}">
      <dsp:nvSpPr>
        <dsp:cNvPr id="0" name=""/>
        <dsp:cNvSpPr/>
      </dsp:nvSpPr>
      <dsp:spPr>
        <a:xfrm>
          <a:off x="2408724" y="1034827"/>
          <a:ext cx="6328785" cy="893654"/>
        </a:xfrm>
        <a:prstGeom prst="rect">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lumMod val="85000"/>
                  <a:lumOff val="15000"/>
                </a:schemeClr>
              </a:solidFill>
            </a:rPr>
            <a:t>(H2) Firms that switch receive a loan rate offer from an outside bank that is lower than the offer received from their inside bank.</a:t>
          </a:r>
          <a:endParaRPr lang="zh-CN" altLang="en-US" sz="2000" kern="1200" dirty="0">
            <a:solidFill>
              <a:schemeClr val="tx1">
                <a:lumMod val="85000"/>
                <a:lumOff val="15000"/>
              </a:schemeClr>
            </a:solidFill>
          </a:endParaRPr>
        </a:p>
      </dsp:txBody>
      <dsp:txXfrm>
        <a:off x="2408724" y="1034827"/>
        <a:ext cx="6328785" cy="893654"/>
      </dsp:txXfrm>
    </dsp:sp>
    <dsp:sp modelId="{8E56936F-7C1A-432B-AC42-ECB44AB18674}">
      <dsp:nvSpPr>
        <dsp:cNvPr id="0" name=""/>
        <dsp:cNvSpPr/>
      </dsp:nvSpPr>
      <dsp:spPr>
        <a:xfrm>
          <a:off x="2408724" y="2053745"/>
          <a:ext cx="6328785" cy="712887"/>
        </a:xfrm>
        <a:prstGeom prst="rect">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lumMod val="85000"/>
                  <a:lumOff val="15000"/>
                </a:schemeClr>
              </a:solidFill>
            </a:rPr>
            <a:t>(H3) Over time, the outside bank becomes an insider and extracts rents from good firms.</a:t>
          </a:r>
          <a:endParaRPr lang="zh-CN" altLang="en-US" sz="2000" kern="1200" dirty="0">
            <a:solidFill>
              <a:schemeClr val="tx1">
                <a:lumMod val="85000"/>
                <a:lumOff val="15000"/>
              </a:schemeClr>
            </a:solidFill>
          </a:endParaRPr>
        </a:p>
      </dsp:txBody>
      <dsp:txXfrm>
        <a:off x="2408724" y="2053745"/>
        <a:ext cx="6328785" cy="712887"/>
      </dsp:txXfrm>
    </dsp:sp>
    <dsp:sp modelId="{ECEEC613-689D-4FB6-A165-C5000C92A44E}">
      <dsp:nvSpPr>
        <dsp:cNvPr id="0" name=""/>
        <dsp:cNvSpPr/>
      </dsp:nvSpPr>
      <dsp:spPr>
        <a:xfrm>
          <a:off x="2408724" y="2891897"/>
          <a:ext cx="6328785" cy="1212726"/>
        </a:xfrm>
        <a:prstGeom prst="rect">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lumMod val="85000"/>
                  <a:lumOff val="15000"/>
                </a:schemeClr>
              </a:solidFill>
            </a:rPr>
            <a:t>(H4) Because of adverse selection, a higher proportion of switching firms is worse in terms of unobservable risk characteristics than if the firms had been randomly drawn from the population.</a:t>
          </a:r>
          <a:endParaRPr lang="zh-CN" altLang="en-US" sz="2000" kern="1200" dirty="0">
            <a:solidFill>
              <a:schemeClr val="tx1">
                <a:lumMod val="85000"/>
                <a:lumOff val="15000"/>
              </a:schemeClr>
            </a:solidFill>
          </a:endParaRPr>
        </a:p>
      </dsp:txBody>
      <dsp:txXfrm>
        <a:off x="2408724" y="2891897"/>
        <a:ext cx="6328785" cy="121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991D-2E8E-4883-9996-0796D5966176}">
      <dsp:nvSpPr>
        <dsp:cNvPr id="0" name=""/>
        <dsp:cNvSpPr/>
      </dsp:nvSpPr>
      <dsp:spPr>
        <a:xfrm>
          <a:off x="0" y="346591"/>
          <a:ext cx="6113282" cy="9607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459" tIns="208280" rIns="474459" bIns="142240" numCol="1" spcCol="1270" anchor="t" anchorCtr="0">
          <a:noAutofit/>
        </a:bodyPr>
        <a:lstStyle/>
        <a:p>
          <a:pPr marL="228600" lvl="1" indent="-228600" algn="l" defTabSz="889000">
            <a:lnSpc>
              <a:spcPct val="90000"/>
            </a:lnSpc>
            <a:spcBef>
              <a:spcPct val="0"/>
            </a:spcBef>
            <a:spcAft>
              <a:spcPct val="15000"/>
            </a:spcAft>
            <a:buChar char="•"/>
          </a:pPr>
          <a:r>
            <a:rPr lang="en-US" sz="2000" b="0" i="1" kern="1200" dirty="0">
              <a:solidFill>
                <a:schemeClr val="tx1">
                  <a:lumMod val="65000"/>
                  <a:lumOff val="35000"/>
                </a:schemeClr>
              </a:solidFill>
            </a:rPr>
            <a:t>A.1. Definitions</a:t>
          </a:r>
          <a:endParaRPr lang="zh-CN" altLang="en-US"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altLang="en-US" sz="2000" kern="1200" dirty="0">
              <a:solidFill>
                <a:schemeClr val="tx1">
                  <a:lumMod val="65000"/>
                  <a:lumOff val="35000"/>
                </a:schemeClr>
              </a:solidFill>
            </a:rPr>
            <a:t>A.2. Statistics</a:t>
          </a:r>
          <a:endParaRPr lang="zh-CN" altLang="en-US" sz="2000" kern="1200" dirty="0">
            <a:solidFill>
              <a:schemeClr val="tx1">
                <a:lumMod val="65000"/>
                <a:lumOff val="35000"/>
              </a:schemeClr>
            </a:solidFill>
          </a:endParaRPr>
        </a:p>
      </dsp:txBody>
      <dsp:txXfrm>
        <a:off x="0" y="346591"/>
        <a:ext cx="6113282" cy="960750"/>
      </dsp:txXfrm>
    </dsp:sp>
    <dsp:sp modelId="{07FDCFB1-990B-4B6C-A89F-651F68E2867E}">
      <dsp:nvSpPr>
        <dsp:cNvPr id="0" name=""/>
        <dsp:cNvSpPr/>
      </dsp:nvSpPr>
      <dsp:spPr>
        <a:xfrm>
          <a:off x="305664" y="71349"/>
          <a:ext cx="5739564" cy="42284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1066800">
            <a:lnSpc>
              <a:spcPct val="90000"/>
            </a:lnSpc>
            <a:spcBef>
              <a:spcPct val="0"/>
            </a:spcBef>
            <a:spcAft>
              <a:spcPct val="35000"/>
            </a:spcAft>
            <a:buNone/>
          </a:pPr>
          <a:r>
            <a:rPr lang="en-US" sz="2400" b="0" i="1" kern="1200" dirty="0"/>
            <a:t>A. Switching</a:t>
          </a:r>
          <a:endParaRPr lang="zh-CN" altLang="en-US" sz="2400" kern="1200" dirty="0"/>
        </a:p>
      </dsp:txBody>
      <dsp:txXfrm>
        <a:off x="326305" y="91990"/>
        <a:ext cx="5698282" cy="381559"/>
      </dsp:txXfrm>
    </dsp:sp>
    <dsp:sp modelId="{0936F182-E068-4584-A3D5-3D222FCC22B4}">
      <dsp:nvSpPr>
        <dsp:cNvPr id="0" name=""/>
        <dsp:cNvSpPr/>
      </dsp:nvSpPr>
      <dsp:spPr>
        <a:xfrm>
          <a:off x="0" y="1636582"/>
          <a:ext cx="6113282" cy="1260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459" tIns="208280" rIns="474459"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solidFill>
                <a:schemeClr val="tx1">
                  <a:lumMod val="65000"/>
                  <a:lumOff val="35000"/>
                </a:schemeClr>
              </a:solidFill>
            </a:rPr>
            <a:t>B.1. Matching</a:t>
          </a:r>
          <a:endParaRPr lang="zh-CN" altLang="en-US"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altLang="en-US" sz="2000" kern="1200" dirty="0">
              <a:solidFill>
                <a:schemeClr val="tx1">
                  <a:lumMod val="65000"/>
                  <a:lumOff val="35000"/>
                </a:schemeClr>
              </a:solidFill>
            </a:rPr>
            <a:t>B.2. Switching Loans Matched with Loans from Inside or Outside Banks</a:t>
          </a:r>
          <a:endParaRPr lang="zh-CN" altLang="en-US" sz="2000" kern="1200" dirty="0">
            <a:solidFill>
              <a:schemeClr val="tx1">
                <a:lumMod val="65000"/>
                <a:lumOff val="35000"/>
              </a:schemeClr>
            </a:solidFill>
          </a:endParaRPr>
        </a:p>
      </dsp:txBody>
      <dsp:txXfrm>
        <a:off x="0" y="1636582"/>
        <a:ext cx="6113282" cy="1260000"/>
      </dsp:txXfrm>
    </dsp:sp>
    <dsp:sp modelId="{7CE0DD96-147F-4E40-A5BF-6259774D2EB5}">
      <dsp:nvSpPr>
        <dsp:cNvPr id="0" name=""/>
        <dsp:cNvSpPr/>
      </dsp:nvSpPr>
      <dsp:spPr>
        <a:xfrm>
          <a:off x="305664" y="1361341"/>
          <a:ext cx="5739564" cy="42284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1066800">
            <a:lnSpc>
              <a:spcPct val="90000"/>
            </a:lnSpc>
            <a:spcBef>
              <a:spcPct val="0"/>
            </a:spcBef>
            <a:spcAft>
              <a:spcPct val="35000"/>
            </a:spcAft>
            <a:buNone/>
          </a:pPr>
          <a:r>
            <a:rPr lang="en-US" sz="2400" b="0" i="1" kern="1200" dirty="0"/>
            <a:t>B. Loan Rates for Switchers</a:t>
          </a:r>
          <a:endParaRPr lang="zh-CN" altLang="en-US" sz="2400" kern="1200" dirty="0"/>
        </a:p>
      </dsp:txBody>
      <dsp:txXfrm>
        <a:off x="326305" y="1381982"/>
        <a:ext cx="5698282" cy="381559"/>
      </dsp:txXfrm>
    </dsp:sp>
    <dsp:sp modelId="{8E4B864F-FA87-4CC2-AB0A-F4C58A7903B7}">
      <dsp:nvSpPr>
        <dsp:cNvPr id="0" name=""/>
        <dsp:cNvSpPr/>
      </dsp:nvSpPr>
      <dsp:spPr>
        <a:xfrm>
          <a:off x="0" y="3533823"/>
          <a:ext cx="6113282" cy="1291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4459" tIns="208280" rIns="474459"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dirty="0">
              <a:solidFill>
                <a:schemeClr val="tx1">
                  <a:lumMod val="65000"/>
                  <a:lumOff val="35000"/>
                </a:schemeClr>
              </a:solidFill>
            </a:rPr>
            <a:t>C.1. Main Results and Robustness Analysis</a:t>
          </a:r>
          <a:endParaRPr lang="zh-CN" altLang="en-US"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altLang="en-US" sz="2000" kern="1200" dirty="0">
              <a:solidFill>
                <a:schemeClr val="tx1">
                  <a:lumMod val="65000"/>
                  <a:lumOff val="35000"/>
                </a:schemeClr>
              </a:solidFill>
            </a:rPr>
            <a:t>C.2. Hold-Up and Alternative Explanations</a:t>
          </a:r>
          <a:endParaRPr lang="zh-CN" altLang="en-US" sz="2000"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b="0" i="1" kern="1200" dirty="0">
              <a:solidFill>
                <a:schemeClr val="tx1">
                  <a:lumMod val="65000"/>
                  <a:lumOff val="35000"/>
                </a:schemeClr>
              </a:solidFill>
            </a:rPr>
            <a:t>C.3. Other Loan Conditions</a:t>
          </a:r>
          <a:endParaRPr lang="zh-CN" altLang="en-US" sz="2000" kern="1200" dirty="0">
            <a:solidFill>
              <a:schemeClr val="tx1">
                <a:lumMod val="65000"/>
                <a:lumOff val="35000"/>
              </a:schemeClr>
            </a:solidFill>
          </a:endParaRPr>
        </a:p>
      </dsp:txBody>
      <dsp:txXfrm>
        <a:off x="0" y="3533823"/>
        <a:ext cx="6113282" cy="1291500"/>
      </dsp:txXfrm>
    </dsp:sp>
    <dsp:sp modelId="{D9C8C048-68B6-4D47-9DB5-91399BE0264A}">
      <dsp:nvSpPr>
        <dsp:cNvPr id="0" name=""/>
        <dsp:cNvSpPr/>
      </dsp:nvSpPr>
      <dsp:spPr>
        <a:xfrm>
          <a:off x="305664" y="2950582"/>
          <a:ext cx="5774312" cy="73084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1066800">
            <a:lnSpc>
              <a:spcPct val="90000"/>
            </a:lnSpc>
            <a:spcBef>
              <a:spcPct val="0"/>
            </a:spcBef>
            <a:spcAft>
              <a:spcPct val="35000"/>
            </a:spcAft>
            <a:buNone/>
          </a:pPr>
          <a:r>
            <a:rPr lang="en-US" sz="2400" b="0" i="1" kern="1200" dirty="0"/>
            <a:t>C. Loan Rates after Switching from the Outside Banks</a:t>
          </a:r>
          <a:endParaRPr lang="zh-CN" altLang="en-US" sz="2400" kern="1200" dirty="0"/>
        </a:p>
      </dsp:txBody>
      <dsp:txXfrm>
        <a:off x="341341" y="2986259"/>
        <a:ext cx="5702958" cy="659487"/>
      </dsp:txXfrm>
    </dsp:sp>
    <dsp:sp modelId="{AB5B09D6-2150-463F-916F-1442E3ADD626}">
      <dsp:nvSpPr>
        <dsp:cNvPr id="0" name=""/>
        <dsp:cNvSpPr/>
      </dsp:nvSpPr>
      <dsp:spPr>
        <a:xfrm>
          <a:off x="0" y="5436419"/>
          <a:ext cx="6113282" cy="25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50076-14A6-403A-950F-9E3629EC66BA}">
      <dsp:nvSpPr>
        <dsp:cNvPr id="0" name=""/>
        <dsp:cNvSpPr/>
      </dsp:nvSpPr>
      <dsp:spPr>
        <a:xfrm>
          <a:off x="305664" y="4879323"/>
          <a:ext cx="5771274" cy="70469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747" tIns="0" rIns="161747" bIns="0" numCol="1" spcCol="1270" anchor="ctr" anchorCtr="0">
          <a:noAutofit/>
        </a:bodyPr>
        <a:lstStyle/>
        <a:p>
          <a:pPr marL="0" lvl="0" indent="0" algn="l" defTabSz="1066800">
            <a:lnSpc>
              <a:spcPct val="90000"/>
            </a:lnSpc>
            <a:spcBef>
              <a:spcPct val="0"/>
            </a:spcBef>
            <a:spcAft>
              <a:spcPct val="35000"/>
            </a:spcAft>
            <a:buNone/>
          </a:pPr>
          <a:r>
            <a:rPr lang="en-US" altLang="en-US" sz="2400" kern="1200" dirty="0"/>
            <a:t>D. Adverse Selection: Loan Repayment and Information Sharing</a:t>
          </a:r>
          <a:endParaRPr lang="zh-CN" altLang="en-US" sz="2400" kern="1200" dirty="0"/>
        </a:p>
      </dsp:txBody>
      <dsp:txXfrm>
        <a:off x="340064" y="4913723"/>
        <a:ext cx="5702474" cy="635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366305"/>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rgbClr val="FFFFFF"/>
              </a:solidFill>
              <a:latin typeface="Corbel" panose="020B0503020204020204"/>
              <a:ea typeface="+mn-ea"/>
              <a:cs typeface="+mn-cs"/>
            </a:rPr>
            <a:t>A. Switching</a:t>
          </a:r>
          <a:endParaRPr lang="zh-CN" altLang="en-US" sz="1600" b="1" kern="1200" dirty="0">
            <a:solidFill>
              <a:srgbClr val="FFFFFF"/>
            </a:solidFill>
            <a:latin typeface="Corbel" panose="020B0503020204020204"/>
            <a:ea typeface="+mn-ea"/>
            <a:cs typeface="+mn-cs"/>
          </a:endParaRPr>
        </a:p>
      </dsp:txBody>
      <dsp:txXfrm>
        <a:off x="32373" y="398678"/>
        <a:ext cx="2145866" cy="1040560"/>
      </dsp:txXfrm>
    </dsp:sp>
    <dsp:sp modelId="{985BB213-B924-407F-AB20-3BDA6EB85E8E}">
      <dsp:nvSpPr>
        <dsp:cNvPr id="0" name=""/>
        <dsp:cNvSpPr/>
      </dsp:nvSpPr>
      <dsp:spPr>
        <a:xfrm>
          <a:off x="221061" y="1471611"/>
          <a:ext cx="221061" cy="828979"/>
        </a:xfrm>
        <a:custGeom>
          <a:avLst/>
          <a:gdLst/>
          <a:ahLst/>
          <a:cxnLst/>
          <a:rect l="0" t="0" r="0" b="0"/>
          <a:pathLst>
            <a:path>
              <a:moveTo>
                <a:pt x="0" y="0"/>
              </a:moveTo>
              <a:lnTo>
                <a:pt x="0" y="828979"/>
              </a:lnTo>
              <a:lnTo>
                <a:pt x="221061" y="8289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40243-9F98-4271-A8AD-7F031A5806C2}">
      <dsp:nvSpPr>
        <dsp:cNvPr id="0" name=""/>
        <dsp:cNvSpPr/>
      </dsp:nvSpPr>
      <dsp:spPr>
        <a:xfrm>
          <a:off x="442122" y="1747938"/>
          <a:ext cx="1768489" cy="110530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accent1">
                  <a:lumMod val="75000"/>
                </a:schemeClr>
              </a:solidFill>
            </a:rPr>
            <a:t>A.1. Definitions</a:t>
          </a:r>
          <a:endParaRPr lang="zh-CN" altLang="en-US" sz="1600" b="1" kern="1200" dirty="0">
            <a:solidFill>
              <a:schemeClr val="accent1">
                <a:lumMod val="75000"/>
              </a:schemeClr>
            </a:solidFill>
          </a:endParaRPr>
        </a:p>
      </dsp:txBody>
      <dsp:txXfrm>
        <a:off x="474495" y="1780311"/>
        <a:ext cx="1703743" cy="1040560"/>
      </dsp:txXfrm>
    </dsp:sp>
    <dsp:sp modelId="{BABFE46D-AFC1-4D03-BC5B-F6900DA3546B}">
      <dsp:nvSpPr>
        <dsp:cNvPr id="0" name=""/>
        <dsp:cNvSpPr/>
      </dsp:nvSpPr>
      <dsp:spPr>
        <a:xfrm>
          <a:off x="221061" y="1471611"/>
          <a:ext cx="221061" cy="2210612"/>
        </a:xfrm>
        <a:custGeom>
          <a:avLst/>
          <a:gdLst/>
          <a:ahLst/>
          <a:cxnLst/>
          <a:rect l="0" t="0" r="0" b="0"/>
          <a:pathLst>
            <a:path>
              <a:moveTo>
                <a:pt x="0" y="0"/>
              </a:moveTo>
              <a:lnTo>
                <a:pt x="0" y="2210612"/>
              </a:lnTo>
              <a:lnTo>
                <a:pt x="221061" y="221061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00D06-F65B-4F5F-A8DE-92D4B8E406E0}">
      <dsp:nvSpPr>
        <dsp:cNvPr id="0" name=""/>
        <dsp:cNvSpPr/>
      </dsp:nvSpPr>
      <dsp:spPr>
        <a:xfrm>
          <a:off x="442122" y="3129570"/>
          <a:ext cx="1768489" cy="110530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accent1">
                  <a:lumMod val="40000"/>
                  <a:lumOff val="60000"/>
                </a:schemeClr>
              </a:solidFill>
            </a:rPr>
            <a:t>A.2. Statistics</a:t>
          </a:r>
          <a:endParaRPr lang="zh-CN" altLang="en-US" sz="1600" b="1" kern="1200" dirty="0">
            <a:solidFill>
              <a:schemeClr val="accent1">
                <a:lumMod val="40000"/>
                <a:lumOff val="60000"/>
              </a:schemeClr>
            </a:solidFill>
          </a:endParaRPr>
        </a:p>
      </dsp:txBody>
      <dsp:txXfrm>
        <a:off x="474495" y="3161943"/>
        <a:ext cx="1703743" cy="1040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366305"/>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rgbClr val="FFFFFF"/>
              </a:solidFill>
              <a:latin typeface="Corbel" panose="020B0503020204020204"/>
              <a:ea typeface="+mn-ea"/>
              <a:cs typeface="+mn-cs"/>
            </a:rPr>
            <a:t>A. Switching</a:t>
          </a:r>
          <a:endParaRPr lang="zh-CN" altLang="en-US" sz="1600" b="1" kern="1200" dirty="0">
            <a:solidFill>
              <a:srgbClr val="FFFFFF"/>
            </a:solidFill>
            <a:latin typeface="Corbel" panose="020B0503020204020204"/>
            <a:ea typeface="+mn-ea"/>
            <a:cs typeface="+mn-cs"/>
          </a:endParaRPr>
        </a:p>
      </dsp:txBody>
      <dsp:txXfrm>
        <a:off x="32373" y="398678"/>
        <a:ext cx="2145866" cy="1040560"/>
      </dsp:txXfrm>
    </dsp:sp>
    <dsp:sp modelId="{985BB213-B924-407F-AB20-3BDA6EB85E8E}">
      <dsp:nvSpPr>
        <dsp:cNvPr id="0" name=""/>
        <dsp:cNvSpPr/>
      </dsp:nvSpPr>
      <dsp:spPr>
        <a:xfrm>
          <a:off x="221061" y="1471611"/>
          <a:ext cx="221061" cy="828979"/>
        </a:xfrm>
        <a:custGeom>
          <a:avLst/>
          <a:gdLst/>
          <a:ahLst/>
          <a:cxnLst/>
          <a:rect l="0" t="0" r="0" b="0"/>
          <a:pathLst>
            <a:path>
              <a:moveTo>
                <a:pt x="0" y="0"/>
              </a:moveTo>
              <a:lnTo>
                <a:pt x="0" y="828979"/>
              </a:lnTo>
              <a:lnTo>
                <a:pt x="221061" y="8289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40243-9F98-4271-A8AD-7F031A5806C2}">
      <dsp:nvSpPr>
        <dsp:cNvPr id="0" name=""/>
        <dsp:cNvSpPr/>
      </dsp:nvSpPr>
      <dsp:spPr>
        <a:xfrm>
          <a:off x="442122" y="1747938"/>
          <a:ext cx="1768489" cy="110530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accent1">
                  <a:lumMod val="40000"/>
                  <a:lumOff val="60000"/>
                </a:schemeClr>
              </a:solidFill>
            </a:rPr>
            <a:t>A.1. Definitions</a:t>
          </a:r>
          <a:endParaRPr lang="zh-CN" altLang="en-US" sz="1600" b="1" kern="1200" dirty="0">
            <a:solidFill>
              <a:schemeClr val="accent1">
                <a:lumMod val="40000"/>
                <a:lumOff val="60000"/>
              </a:schemeClr>
            </a:solidFill>
          </a:endParaRPr>
        </a:p>
      </dsp:txBody>
      <dsp:txXfrm>
        <a:off x="474495" y="1780311"/>
        <a:ext cx="1703743" cy="1040560"/>
      </dsp:txXfrm>
    </dsp:sp>
    <dsp:sp modelId="{BABFE46D-AFC1-4D03-BC5B-F6900DA3546B}">
      <dsp:nvSpPr>
        <dsp:cNvPr id="0" name=""/>
        <dsp:cNvSpPr/>
      </dsp:nvSpPr>
      <dsp:spPr>
        <a:xfrm>
          <a:off x="221061" y="1471611"/>
          <a:ext cx="221061" cy="2210612"/>
        </a:xfrm>
        <a:custGeom>
          <a:avLst/>
          <a:gdLst/>
          <a:ahLst/>
          <a:cxnLst/>
          <a:rect l="0" t="0" r="0" b="0"/>
          <a:pathLst>
            <a:path>
              <a:moveTo>
                <a:pt x="0" y="0"/>
              </a:moveTo>
              <a:lnTo>
                <a:pt x="0" y="2210612"/>
              </a:lnTo>
              <a:lnTo>
                <a:pt x="221061" y="221061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00D06-F65B-4F5F-A8DE-92D4B8E406E0}">
      <dsp:nvSpPr>
        <dsp:cNvPr id="0" name=""/>
        <dsp:cNvSpPr/>
      </dsp:nvSpPr>
      <dsp:spPr>
        <a:xfrm>
          <a:off x="442122" y="3129570"/>
          <a:ext cx="1768489" cy="110530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accent1">
                  <a:lumMod val="75000"/>
                </a:schemeClr>
              </a:solidFill>
            </a:rPr>
            <a:t>A.2. Statistics</a:t>
          </a:r>
          <a:endParaRPr lang="zh-CN" altLang="en-US" sz="1600" b="1" kern="1200" dirty="0">
            <a:solidFill>
              <a:schemeClr val="accent1">
                <a:lumMod val="75000"/>
              </a:schemeClr>
            </a:solidFill>
          </a:endParaRPr>
        </a:p>
      </dsp:txBody>
      <dsp:txXfrm>
        <a:off x="474495" y="3161943"/>
        <a:ext cx="1703743" cy="10405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1747938"/>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sp:txBody>
      <dsp:txXfrm>
        <a:off x="32373" y="1780311"/>
        <a:ext cx="2145866" cy="104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1747938"/>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sp:txBody>
      <dsp:txXfrm>
        <a:off x="32373" y="1780311"/>
        <a:ext cx="2145866" cy="1040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94D7-6E7F-4FDD-8ED3-ECDDC529B01F}">
      <dsp:nvSpPr>
        <dsp:cNvPr id="0" name=""/>
        <dsp:cNvSpPr/>
      </dsp:nvSpPr>
      <dsp:spPr>
        <a:xfrm>
          <a:off x="0" y="1747938"/>
          <a:ext cx="2210612" cy="110530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bg1"/>
              </a:solidFill>
            </a:rPr>
            <a:t>B.1. Matching</a:t>
          </a:r>
          <a:endParaRPr lang="zh-CN" altLang="en-US" sz="1600" b="1" kern="1200" dirty="0">
            <a:solidFill>
              <a:srgbClr val="FFFFFF"/>
            </a:solidFill>
            <a:latin typeface="Corbel" panose="020B0503020204020204"/>
            <a:ea typeface="+mn-ea"/>
            <a:cs typeface="+mn-cs"/>
          </a:endParaRPr>
        </a:p>
      </dsp:txBody>
      <dsp:txXfrm>
        <a:off x="32373" y="1780311"/>
        <a:ext cx="2145866" cy="10405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04782E3-BD55-45A5-B043-411EC3DEB5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B.2. Switching Loans Matched with Loans from Inside or Outside Banks</a:t>
            </a:r>
            <a:endParaRPr lang="zh-CN" altLang="en-US"/>
          </a:p>
        </p:txBody>
      </p:sp>
      <p:sp>
        <p:nvSpPr>
          <p:cNvPr id="3" name="日期占位符 2">
            <a:extLst>
              <a:ext uri="{FF2B5EF4-FFF2-40B4-BE49-F238E27FC236}">
                <a16:creationId xmlns:a16="http://schemas.microsoft.com/office/drawing/2014/main" id="{B0FF9EF9-CA5B-4B8B-9D43-8B8673155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6FE97-BAB0-4988-BBFE-42991DEDBACF}" type="datetimeFigureOut">
              <a:rPr lang="zh-CN" altLang="en-US" smtClean="0"/>
              <a:t>2018/11/2</a:t>
            </a:fld>
            <a:endParaRPr lang="zh-CN" altLang="en-US"/>
          </a:p>
        </p:txBody>
      </p:sp>
      <p:sp>
        <p:nvSpPr>
          <p:cNvPr id="4" name="页脚占位符 3">
            <a:extLst>
              <a:ext uri="{FF2B5EF4-FFF2-40B4-BE49-F238E27FC236}">
                <a16:creationId xmlns:a16="http://schemas.microsoft.com/office/drawing/2014/main" id="{DF6DA11E-E8F3-4455-A536-9705003DA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B83528CE-F6C4-4BEF-BB10-6C74D4DEF3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0F8C99-93D9-4CB9-8E1E-40EEB37E2257}" type="slidenum">
              <a:rPr lang="zh-CN" altLang="en-US" smtClean="0"/>
              <a:t>‹#›</a:t>
            </a:fld>
            <a:endParaRPr lang="zh-CN" altLang="en-US"/>
          </a:p>
        </p:txBody>
      </p:sp>
    </p:spTree>
    <p:extLst>
      <p:ext uri="{BB962C8B-B14F-4D97-AF65-F5344CB8AC3E}">
        <p14:creationId xmlns:p14="http://schemas.microsoft.com/office/powerpoint/2010/main" val="3328204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a:t>B.2. Switching Loans Matched with Loans from Inside or Outside Banks</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841AB-0AA0-4285-B5B1-ADE55338293C}" type="datetimeFigureOut">
              <a:rPr lang="zh-CN" altLang="en-US" smtClean="0"/>
              <a:t>2018/11/2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90E4-361E-4BA5-B2E3-3E5EDF3FDB66}" type="slidenum">
              <a:rPr lang="zh-CN" altLang="en-US" smtClean="0"/>
              <a:t>‹#›</a:t>
            </a:fld>
            <a:endParaRPr lang="zh-CN" altLang="en-US"/>
          </a:p>
        </p:txBody>
      </p:sp>
    </p:spTree>
    <p:extLst>
      <p:ext uri="{BB962C8B-B14F-4D97-AF65-F5344CB8AC3E}">
        <p14:creationId xmlns:p14="http://schemas.microsoft.com/office/powerpoint/2010/main" val="180752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10</a:t>
            </a:fld>
            <a:endParaRPr lang="zh-CN" altLang="en-US"/>
          </a:p>
        </p:txBody>
      </p:sp>
    </p:spTree>
    <p:extLst>
      <p:ext uri="{BB962C8B-B14F-4D97-AF65-F5344CB8AC3E}">
        <p14:creationId xmlns:p14="http://schemas.microsoft.com/office/powerpoint/2010/main" val="65054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11</a:t>
            </a:fld>
            <a:endParaRPr lang="zh-CN" altLang="en-US"/>
          </a:p>
        </p:txBody>
      </p:sp>
    </p:spTree>
    <p:extLst>
      <p:ext uri="{BB962C8B-B14F-4D97-AF65-F5344CB8AC3E}">
        <p14:creationId xmlns:p14="http://schemas.microsoft.com/office/powerpoint/2010/main" val="406988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17</a:t>
            </a:fld>
            <a:endParaRPr lang="zh-CN" altLang="en-US"/>
          </a:p>
        </p:txBody>
      </p:sp>
    </p:spTree>
    <p:extLst>
      <p:ext uri="{BB962C8B-B14F-4D97-AF65-F5344CB8AC3E}">
        <p14:creationId xmlns:p14="http://schemas.microsoft.com/office/powerpoint/2010/main" val="347270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18</a:t>
            </a:fld>
            <a:endParaRPr lang="zh-CN" altLang="en-US"/>
          </a:p>
        </p:txBody>
      </p:sp>
    </p:spTree>
    <p:extLst>
      <p:ext uri="{BB962C8B-B14F-4D97-AF65-F5344CB8AC3E}">
        <p14:creationId xmlns:p14="http://schemas.microsoft.com/office/powerpoint/2010/main" val="216903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19</a:t>
            </a:fld>
            <a:endParaRPr lang="zh-CN" altLang="en-US"/>
          </a:p>
        </p:txBody>
      </p:sp>
    </p:spTree>
    <p:extLst>
      <p:ext uri="{BB962C8B-B14F-4D97-AF65-F5344CB8AC3E}">
        <p14:creationId xmlns:p14="http://schemas.microsoft.com/office/powerpoint/2010/main" val="340944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20</a:t>
            </a:fld>
            <a:endParaRPr lang="zh-CN" altLang="en-US"/>
          </a:p>
        </p:txBody>
      </p:sp>
    </p:spTree>
    <p:extLst>
      <p:ext uri="{BB962C8B-B14F-4D97-AF65-F5344CB8AC3E}">
        <p14:creationId xmlns:p14="http://schemas.microsoft.com/office/powerpoint/2010/main" val="427056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22</a:t>
            </a:fld>
            <a:endParaRPr lang="zh-CN" altLang="en-US"/>
          </a:p>
        </p:txBody>
      </p:sp>
    </p:spTree>
    <p:extLst>
      <p:ext uri="{BB962C8B-B14F-4D97-AF65-F5344CB8AC3E}">
        <p14:creationId xmlns:p14="http://schemas.microsoft.com/office/powerpoint/2010/main" val="154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B290E4-361E-4BA5-B2E3-3E5EDF3FDB66}" type="slidenum">
              <a:rPr lang="zh-CN" altLang="en-US" smtClean="0"/>
              <a:t>23</a:t>
            </a:fld>
            <a:endParaRPr lang="zh-CN" altLang="en-US"/>
          </a:p>
        </p:txBody>
      </p:sp>
    </p:spTree>
    <p:extLst>
      <p:ext uri="{BB962C8B-B14F-4D97-AF65-F5344CB8AC3E}">
        <p14:creationId xmlns:p14="http://schemas.microsoft.com/office/powerpoint/2010/main" val="26106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1" y="762002"/>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2"/>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7AF1779-1A2C-4209-A636-C2D31369073F}" type="datetime1">
              <a:rPr lang="en-US" altLang="zh-CN" smtClean="0"/>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953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A78F4B0-C5EA-47A8-B91F-A4741484C78F}" type="datetime1">
              <a:rPr lang="en-US" altLang="zh-CN" smtClean="0"/>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8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03AFA56-1480-4563-9C6E-B41724435298}" type="datetime1">
              <a:rPr lang="en-US" altLang="zh-CN" smtClean="0"/>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13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FE6E4F8-88CB-4A28-B180-BEBAB576B404}" type="datetime1">
              <a:rPr lang="en-US" altLang="zh-CN" smtClean="0"/>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285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C09C1D5-397B-46E5-8D3E-208F26C85612}" type="datetime1">
              <a:rPr lang="en-US" altLang="zh-CN" smtClean="0"/>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50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Date Placeholder 7"/>
          <p:cNvSpPr>
            <a:spLocks noGrp="1"/>
          </p:cNvSpPr>
          <p:nvPr>
            <p:ph type="dt" sz="half" idx="10"/>
          </p:nvPr>
        </p:nvSpPr>
        <p:spPr/>
        <p:txBody>
          <a:bodyPr/>
          <a:lstStyle/>
          <a:p>
            <a:fld id="{3211311D-1792-460E-9639-4A2E85B0F83F}" type="datetime1">
              <a:rPr lang="en-US" altLang="zh-CN" smtClean="0"/>
              <a:t>11/2/2018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096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863847" y="1023589"/>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2" name="Date Placeholder 1"/>
          <p:cNvSpPr>
            <a:spLocks noGrp="1"/>
          </p:cNvSpPr>
          <p:nvPr>
            <p:ph type="dt" sz="half" idx="10"/>
          </p:nvPr>
        </p:nvSpPr>
        <p:spPr/>
        <p:txBody>
          <a:bodyPr/>
          <a:lstStyle/>
          <a:p>
            <a:fld id="{67C5EA3E-73D6-4B0C-B972-1BFE686949A0}" type="datetime1">
              <a:rPr lang="en-US" altLang="zh-CN" smtClean="0"/>
              <a:t>11/2/2018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969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2" name="Date Placeholder 1"/>
          <p:cNvSpPr>
            <a:spLocks noGrp="1"/>
          </p:cNvSpPr>
          <p:nvPr>
            <p:ph type="dt" sz="half" idx="10"/>
          </p:nvPr>
        </p:nvSpPr>
        <p:spPr/>
        <p:txBody>
          <a:bodyPr/>
          <a:lstStyle/>
          <a:p>
            <a:fld id="{0F893E3F-307B-4E1D-8EEB-A329F5324D85}" type="datetime1">
              <a:rPr lang="en-US" altLang="zh-CN" smtClean="0"/>
              <a:t>11/2/2018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956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3002D7-90B0-4068-96ED-B8B3598BD2E7}" type="datetime1">
              <a:rPr lang="en-US" altLang="zh-CN" smtClean="0"/>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184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zh-CN" altLang="en-US"/>
              <a:t>单击此处编辑母版标题样式</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8" name="Date Placeholder 7"/>
          <p:cNvSpPr>
            <a:spLocks noGrp="1"/>
          </p:cNvSpPr>
          <p:nvPr>
            <p:ph type="dt" sz="half" idx="10"/>
          </p:nvPr>
        </p:nvSpPr>
        <p:spPr/>
        <p:txBody>
          <a:bodyPr/>
          <a:lstStyle/>
          <a:p>
            <a:fld id="{10085E52-1036-4A93-A450-C4F8EF07E26B}" type="datetime1">
              <a:rPr lang="en-US" altLang="zh-CN" smtClean="0"/>
              <a:t>11/2/2018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379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677984"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8" name="Date Placeholder 7"/>
          <p:cNvSpPr>
            <a:spLocks noGrp="1"/>
          </p:cNvSpPr>
          <p:nvPr>
            <p:ph type="dt" sz="half" idx="10"/>
          </p:nvPr>
        </p:nvSpPr>
        <p:spPr/>
        <p:txBody>
          <a:bodyPr/>
          <a:lstStyle/>
          <a:p>
            <a:fld id="{63C6E489-9EC4-495F-A4D3-C258967ABB30}" type="datetime1">
              <a:rPr lang="en-US" altLang="zh-CN" smtClean="0"/>
              <a:t>11/2/2018</a:t>
            </a:fld>
            <a:endParaRPr lang="en-US" dirty="0"/>
          </a:p>
        </p:txBody>
      </p:sp>
      <p:sp>
        <p:nvSpPr>
          <p:cNvPr id="9" name="Footer Placeholder 8"/>
          <p:cNvSpPr>
            <a:spLocks noGrp="1"/>
          </p:cNvSpPr>
          <p:nvPr>
            <p:ph type="ftr" sz="quarter" idx="11"/>
          </p:nvPr>
        </p:nvSpPr>
        <p:spPr>
          <a:xfrm>
            <a:off x="2624327" y="6356353"/>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165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0" y="1123840"/>
            <a:ext cx="2210612" cy="460118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96849" y="6356353"/>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30CB334-CF3F-4655-AF36-207C86AF3E69}" type="datetime1">
              <a:rPr lang="en-US" altLang="zh-CN" smtClean="0"/>
              <a:t>11/2/2018</a:t>
            </a:fld>
            <a:endParaRPr lang="en-US" dirty="0"/>
          </a:p>
        </p:txBody>
      </p:sp>
      <p:sp>
        <p:nvSpPr>
          <p:cNvPr id="5" name="Footer Placeholder 4"/>
          <p:cNvSpPr>
            <a:spLocks noGrp="1"/>
          </p:cNvSpPr>
          <p:nvPr>
            <p:ph type="ftr" sz="quarter" idx="3"/>
          </p:nvPr>
        </p:nvSpPr>
        <p:spPr>
          <a:xfrm>
            <a:off x="2901951" y="6356353"/>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3" y="6356353"/>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930241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0771" y="1812269"/>
            <a:ext cx="6440863" cy="1972007"/>
          </a:xfrm>
        </p:spPr>
        <p:txBody>
          <a:bodyPr>
            <a:normAutofit/>
          </a:bodyPr>
          <a:lstStyle/>
          <a:p>
            <a:pPr algn="ctr"/>
            <a:r>
              <a:rPr lang="en-US" altLang="zh-CN" sz="3600" b="1" dirty="0"/>
              <a:t>“Time for a Change”: Loan Conditions and Bank Behavior when Firms Switch Banks</a:t>
            </a:r>
            <a:endParaRPr lang="zh-CN" altLang="en-US" sz="3600" dirty="0">
              <a:solidFill>
                <a:schemeClr val="accent1">
                  <a:lumMod val="40000"/>
                  <a:lumOff val="60000"/>
                </a:schemeClr>
              </a:solidFill>
            </a:endParaRPr>
          </a:p>
        </p:txBody>
      </p:sp>
      <p:sp>
        <p:nvSpPr>
          <p:cNvPr id="3" name="副标题 2"/>
          <p:cNvSpPr>
            <a:spLocks noGrp="1"/>
          </p:cNvSpPr>
          <p:nvPr>
            <p:ph type="subTitle" idx="1"/>
          </p:nvPr>
        </p:nvSpPr>
        <p:spPr>
          <a:xfrm>
            <a:off x="825011" y="4569057"/>
            <a:ext cx="5486400" cy="476681"/>
          </a:xfrm>
        </p:spPr>
        <p:txBody>
          <a:bodyPr>
            <a:normAutofit/>
          </a:bodyPr>
          <a:lstStyle/>
          <a:p>
            <a:pPr algn="ctr"/>
            <a:r>
              <a:rPr lang="zh-CN" altLang="en-US" sz="1800" b="1" dirty="0"/>
              <a:t>汇报人：赵静艺</a:t>
            </a:r>
          </a:p>
        </p:txBody>
      </p:sp>
      <p:sp>
        <p:nvSpPr>
          <p:cNvPr id="4" name="文本框 3">
            <a:extLst>
              <a:ext uri="{FF2B5EF4-FFF2-40B4-BE49-F238E27FC236}">
                <a16:creationId xmlns:a16="http://schemas.microsoft.com/office/drawing/2014/main" id="{795C4BE5-E697-49CD-8F6B-256663D2D765}"/>
              </a:ext>
            </a:extLst>
          </p:cNvPr>
          <p:cNvSpPr txBox="1"/>
          <p:nvPr/>
        </p:nvSpPr>
        <p:spPr>
          <a:xfrm>
            <a:off x="1676796" y="3853501"/>
            <a:ext cx="4048808" cy="323165"/>
          </a:xfrm>
          <a:prstGeom prst="rect">
            <a:avLst/>
          </a:prstGeom>
          <a:noFill/>
        </p:spPr>
        <p:txBody>
          <a:bodyPr wrap="square" rtlCol="0">
            <a:spAutoFit/>
          </a:bodyPr>
          <a:lstStyle/>
          <a:p>
            <a:pPr algn="ctr"/>
            <a:r>
              <a:rPr lang="en-US" altLang="zh-CN" sz="1500" dirty="0">
                <a:solidFill>
                  <a:schemeClr val="tx1">
                    <a:lumMod val="65000"/>
                    <a:lumOff val="35000"/>
                  </a:schemeClr>
                </a:solidFill>
              </a:rPr>
              <a:t>VASSO IOANNIDOU and STEVEN ONGENA </a:t>
            </a:r>
            <a:endParaRPr lang="zh-CN" altLang="en-US" sz="1500" dirty="0">
              <a:solidFill>
                <a:schemeClr val="tx1">
                  <a:lumMod val="65000"/>
                  <a:lumOff val="35000"/>
                </a:schemeClr>
              </a:solidFill>
            </a:endParaRPr>
          </a:p>
        </p:txBody>
      </p:sp>
      <p:sp>
        <p:nvSpPr>
          <p:cNvPr id="5" name="灯片编号占位符 4">
            <a:extLst>
              <a:ext uri="{FF2B5EF4-FFF2-40B4-BE49-F238E27FC236}">
                <a16:creationId xmlns:a16="http://schemas.microsoft.com/office/drawing/2014/main" id="{8F3D4F2D-C217-4147-8109-3790DC3B5402}"/>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55664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2486511590"/>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14" name="图片 13">
            <a:extLst>
              <a:ext uri="{FF2B5EF4-FFF2-40B4-BE49-F238E27FC236}">
                <a16:creationId xmlns:a16="http://schemas.microsoft.com/office/drawing/2014/main" id="{D2019739-7E9F-4B49-8D63-3DA4247AFAFD}"/>
              </a:ext>
            </a:extLst>
          </p:cNvPr>
          <p:cNvPicPr>
            <a:picLocks noChangeAspect="1"/>
          </p:cNvPicPr>
          <p:nvPr/>
        </p:nvPicPr>
        <p:blipFill>
          <a:blip r:embed="rId8"/>
          <a:stretch>
            <a:fillRect/>
          </a:stretch>
        </p:blipFill>
        <p:spPr>
          <a:xfrm>
            <a:off x="2604214" y="3032782"/>
            <a:ext cx="6212072" cy="2896070"/>
          </a:xfrm>
          <a:prstGeom prst="rect">
            <a:avLst/>
          </a:prstGeom>
          <a:effectLst>
            <a:outerShdw blurRad="63500" sx="102000" sy="102000" algn="ctr" rotWithShape="0">
              <a:prstClr val="black">
                <a:alpha val="40000"/>
              </a:prstClr>
            </a:outerShdw>
          </a:effectLst>
        </p:spPr>
      </p:pic>
      <p:sp>
        <p:nvSpPr>
          <p:cNvPr id="3" name="内容占位符 2">
            <a:extLst>
              <a:ext uri="{FF2B5EF4-FFF2-40B4-BE49-F238E27FC236}">
                <a16:creationId xmlns:a16="http://schemas.microsoft.com/office/drawing/2014/main" id="{F56A4A1E-A3C2-428C-8613-8FD6DD144E0C}"/>
              </a:ext>
            </a:extLst>
          </p:cNvPr>
          <p:cNvSpPr>
            <a:spLocks noGrp="1"/>
          </p:cNvSpPr>
          <p:nvPr>
            <p:ph idx="1"/>
          </p:nvPr>
        </p:nvSpPr>
        <p:spPr>
          <a:xfrm>
            <a:off x="2901950" y="598348"/>
            <a:ext cx="5799597" cy="4601182"/>
          </a:xfrm>
        </p:spPr>
        <p:txBody>
          <a:bodyPr anchor="t"/>
          <a:lstStyle/>
          <a:p>
            <a:pPr marL="514350" indent="-514350">
              <a:buAutoNum type="romanLcParenBoth"/>
            </a:pPr>
            <a:r>
              <a:rPr lang="en-US" altLang="zh-CN" sz="2000" i="1" dirty="0"/>
              <a:t>switching loan / </a:t>
            </a:r>
            <a:r>
              <a:rPr lang="en-US" altLang="zh-CN" sz="2000" i="1" dirty="0" err="1"/>
              <a:t>nonswitching</a:t>
            </a:r>
            <a:r>
              <a:rPr lang="en-US" altLang="zh-CN" sz="2000" i="1" dirty="0"/>
              <a:t> loan</a:t>
            </a:r>
          </a:p>
          <a:p>
            <a:pPr marL="514350" indent="-514350">
              <a:buAutoNum type="romanLcParenBoth"/>
            </a:pPr>
            <a:r>
              <a:rPr lang="en-US" altLang="zh-CN" sz="2000" i="1" dirty="0"/>
              <a:t>outside banks / inside banks</a:t>
            </a:r>
            <a:endParaRPr lang="en-US" altLang="zh-CN" sz="2000" dirty="0"/>
          </a:p>
          <a:p>
            <a:pPr marL="342900" indent="-342900">
              <a:buFont typeface="Wingdings" panose="05000000000000000000" pitchFamily="2" charset="2"/>
              <a:buChar char="ü"/>
            </a:pPr>
            <a:endParaRPr lang="en-US" altLang="zh-CN" sz="1800" dirty="0"/>
          </a:p>
          <a:p>
            <a:pPr marL="342900" indent="-342900">
              <a:buFont typeface="Wingdings" panose="05000000000000000000" pitchFamily="2" charset="2"/>
              <a:buChar char="ü"/>
            </a:pPr>
            <a:r>
              <a:rPr lang="en-US" altLang="zh-CN" sz="1800" dirty="0"/>
              <a:t>A lending relationship encompasses any form of used or unused credit (including credit cards, credit lines, overdrafts, and discount documents)</a:t>
            </a:r>
          </a:p>
        </p:txBody>
      </p:sp>
    </p:spTree>
    <p:extLst>
      <p:ext uri="{BB962C8B-B14F-4D97-AF65-F5344CB8AC3E}">
        <p14:creationId xmlns:p14="http://schemas.microsoft.com/office/powerpoint/2010/main" val="147020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108960224"/>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内容占位符 2">
            <a:extLst>
              <a:ext uri="{FF2B5EF4-FFF2-40B4-BE49-F238E27FC236}">
                <a16:creationId xmlns:a16="http://schemas.microsoft.com/office/drawing/2014/main" id="{B3C81D91-347B-4AC2-9A99-E81275F9949C}"/>
              </a:ext>
            </a:extLst>
          </p:cNvPr>
          <p:cNvSpPr>
            <a:spLocks noGrp="1"/>
          </p:cNvSpPr>
          <p:nvPr>
            <p:ph idx="1"/>
          </p:nvPr>
        </p:nvSpPr>
        <p:spPr/>
        <p:txBody>
          <a:bodyPr>
            <a:noAutofit/>
          </a:bodyPr>
          <a:lstStyle/>
          <a:p>
            <a:pPr marL="0" indent="0">
              <a:buNone/>
            </a:pPr>
            <a:r>
              <a:rPr lang="en-US" altLang="zh-CN" sz="1800" dirty="0">
                <a:latin typeface="NewCenturySchlbk-Roman"/>
              </a:rPr>
              <a:t>The data set yields 1,062 switching loans granted to 615 firms, among the 33,084 loan initiations of installment and single-payment loans (H1)</a:t>
            </a:r>
            <a:r>
              <a:rPr lang="en-US" altLang="zh-CN" sz="1800" dirty="0"/>
              <a:t> .</a:t>
            </a:r>
          </a:p>
          <a:p>
            <a:pPr marL="0" indent="0">
              <a:buNone/>
            </a:pPr>
            <a:endParaRPr lang="en-US" altLang="zh-CN" sz="1800" dirty="0"/>
          </a:p>
          <a:p>
            <a:pPr marL="342900" indent="-342900">
              <a:buFont typeface="Wingdings" panose="05000000000000000000" pitchFamily="2" charset="2"/>
              <a:buChar char="ü"/>
            </a:pPr>
            <a:r>
              <a:rPr lang="en-US" altLang="zh-CN" sz="1800" dirty="0"/>
              <a:t>3% of the loan originations</a:t>
            </a:r>
          </a:p>
          <a:p>
            <a:pPr marL="342900" indent="-342900">
              <a:buFont typeface="Wingdings" panose="05000000000000000000" pitchFamily="2" charset="2"/>
              <a:buChar char="ü"/>
            </a:pPr>
            <a:r>
              <a:rPr lang="en-US" altLang="zh-CN" sz="1800" dirty="0"/>
              <a:t>22% of the 2,805 firms in our sample switch banks during our 5-year sample period (i.e., 4.5% per year)</a:t>
            </a:r>
          </a:p>
          <a:p>
            <a:pPr marL="342900" indent="-342900">
              <a:buFont typeface="Wingdings" panose="05000000000000000000" pitchFamily="2" charset="2"/>
              <a:buChar char="ü"/>
            </a:pPr>
            <a:r>
              <a:rPr lang="en-US" altLang="zh-CN" sz="1800" dirty="0"/>
              <a:t>Among the 615 firms,64% switched only once, 20% switched twice, and 16% switched more than two times.</a:t>
            </a:r>
          </a:p>
          <a:p>
            <a:pPr marL="342900" indent="-342900">
              <a:buFont typeface="Wingdings" panose="05000000000000000000" pitchFamily="2" charset="2"/>
              <a:buChar char="ü"/>
            </a:pPr>
            <a:r>
              <a:rPr lang="en-US" altLang="zh-CN" sz="1800" dirty="0"/>
              <a:t>77% are corporations and 20% are partnerships or sole proprietorships.</a:t>
            </a:r>
          </a:p>
          <a:p>
            <a:pPr marL="342900" indent="-342900">
              <a:buFont typeface="Wingdings" panose="05000000000000000000" pitchFamily="2" charset="2"/>
              <a:buChar char="ü"/>
            </a:pPr>
            <a:r>
              <a:rPr lang="en-US" altLang="zh-CN" sz="1800" dirty="0"/>
              <a:t>after conditioning on legal structure, switchers are larger than the other firms in our sample. firms that switched more than once during the sample period are even larger.</a:t>
            </a:r>
          </a:p>
          <a:p>
            <a:pPr marL="342900" indent="-342900">
              <a:buFont typeface="Wingdings" panose="05000000000000000000" pitchFamily="2" charset="2"/>
              <a:buChar char="ü"/>
            </a:pPr>
            <a:r>
              <a:rPr lang="en-US" altLang="zh-CN" sz="1800" dirty="0"/>
              <a:t>the distribution of switchers across industries is very similar to the overall sample.</a:t>
            </a:r>
          </a:p>
        </p:txBody>
      </p:sp>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1750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2F636E5-F477-4880-8D0E-BE0EB221D172}"/>
              </a:ext>
            </a:extLst>
          </p:cNvPr>
          <p:cNvPicPr>
            <a:picLocks noChangeAspect="1"/>
          </p:cNvPicPr>
          <p:nvPr/>
        </p:nvPicPr>
        <p:blipFill>
          <a:blip r:embed="rId2"/>
          <a:stretch>
            <a:fillRect/>
          </a:stretch>
        </p:blipFill>
        <p:spPr>
          <a:xfrm>
            <a:off x="1188207" y="0"/>
            <a:ext cx="6767585" cy="6858000"/>
          </a:xfrm>
          <a:prstGeom prst="rect">
            <a:avLst/>
          </a:prstGeom>
        </p:spPr>
      </p:pic>
      <p:sp>
        <p:nvSpPr>
          <p:cNvPr id="8" name="流程图: 过程 7">
            <a:extLst>
              <a:ext uri="{FF2B5EF4-FFF2-40B4-BE49-F238E27FC236}">
                <a16:creationId xmlns:a16="http://schemas.microsoft.com/office/drawing/2014/main" id="{3B6B4565-B107-42E8-8DFB-7FEC12151617}"/>
              </a:ext>
            </a:extLst>
          </p:cNvPr>
          <p:cNvSpPr/>
          <p:nvPr/>
        </p:nvSpPr>
        <p:spPr>
          <a:xfrm>
            <a:off x="1188208" y="2865631"/>
            <a:ext cx="2070377" cy="224326"/>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0000"/>
              </a:solidFill>
            </a:endParaRPr>
          </a:p>
        </p:txBody>
      </p:sp>
      <p:sp>
        <p:nvSpPr>
          <p:cNvPr id="10" name="流程图: 过程 9">
            <a:extLst>
              <a:ext uri="{FF2B5EF4-FFF2-40B4-BE49-F238E27FC236}">
                <a16:creationId xmlns:a16="http://schemas.microsoft.com/office/drawing/2014/main" id="{A36221EA-AFF6-4448-AAD8-69A37E7B2B38}"/>
              </a:ext>
            </a:extLst>
          </p:cNvPr>
          <p:cNvSpPr/>
          <p:nvPr/>
        </p:nvSpPr>
        <p:spPr>
          <a:xfrm>
            <a:off x="1188206" y="4926747"/>
            <a:ext cx="2070377" cy="350147"/>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0000"/>
              </a:solidFill>
            </a:endParaRPr>
          </a:p>
        </p:txBody>
      </p:sp>
      <p:sp>
        <p:nvSpPr>
          <p:cNvPr id="11" name="流程图: 过程 10">
            <a:extLst>
              <a:ext uri="{FF2B5EF4-FFF2-40B4-BE49-F238E27FC236}">
                <a16:creationId xmlns:a16="http://schemas.microsoft.com/office/drawing/2014/main" id="{71A99B9B-6766-4EA3-A64D-74C8EE55D9FB}"/>
              </a:ext>
            </a:extLst>
          </p:cNvPr>
          <p:cNvSpPr/>
          <p:nvPr/>
        </p:nvSpPr>
        <p:spPr>
          <a:xfrm>
            <a:off x="1188206" y="4368118"/>
            <a:ext cx="2070377" cy="385185"/>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0000"/>
              </a:solidFill>
            </a:endParaRPr>
          </a:p>
        </p:txBody>
      </p:sp>
      <p:sp>
        <p:nvSpPr>
          <p:cNvPr id="12" name="流程图: 过程 11">
            <a:extLst>
              <a:ext uri="{FF2B5EF4-FFF2-40B4-BE49-F238E27FC236}">
                <a16:creationId xmlns:a16="http://schemas.microsoft.com/office/drawing/2014/main" id="{063B4D7B-AE5B-45FB-927D-BB027260D2C3}"/>
              </a:ext>
            </a:extLst>
          </p:cNvPr>
          <p:cNvSpPr/>
          <p:nvPr/>
        </p:nvSpPr>
        <p:spPr>
          <a:xfrm>
            <a:off x="1188207" y="3085057"/>
            <a:ext cx="2070377" cy="224819"/>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0000"/>
              </a:solidFill>
            </a:endParaRPr>
          </a:p>
        </p:txBody>
      </p:sp>
      <p:sp>
        <p:nvSpPr>
          <p:cNvPr id="13" name="流程图: 过程 12">
            <a:extLst>
              <a:ext uri="{FF2B5EF4-FFF2-40B4-BE49-F238E27FC236}">
                <a16:creationId xmlns:a16="http://schemas.microsoft.com/office/drawing/2014/main" id="{383044CD-13FD-4E01-AA01-1BD48C4614F3}"/>
              </a:ext>
            </a:extLst>
          </p:cNvPr>
          <p:cNvSpPr/>
          <p:nvPr/>
        </p:nvSpPr>
        <p:spPr>
          <a:xfrm>
            <a:off x="1188206" y="3628103"/>
            <a:ext cx="2070377" cy="224819"/>
          </a:xfrm>
          <a:prstGeom prst="flowChart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0000"/>
              </a:solidFill>
            </a:endParaRPr>
          </a:p>
        </p:txBody>
      </p:sp>
      <p:sp>
        <p:nvSpPr>
          <p:cNvPr id="3" name="灯片编号占位符 2">
            <a:extLst>
              <a:ext uri="{FF2B5EF4-FFF2-40B4-BE49-F238E27FC236}">
                <a16:creationId xmlns:a16="http://schemas.microsoft.com/office/drawing/2014/main" id="{C11A0E15-D3F0-492F-91EC-B3AE0AFC7C8D}"/>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51253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3D6F0-3F18-48C0-9603-4277F105A9E7}"/>
              </a:ext>
            </a:extLst>
          </p:cNvPr>
          <p:cNvSpPr>
            <a:spLocks noGrp="1"/>
          </p:cNvSpPr>
          <p:nvPr>
            <p:ph type="title"/>
          </p:nvPr>
        </p:nvSpPr>
        <p:spPr>
          <a:noFill/>
          <a:effectLst>
            <a:softEdge rad="0"/>
          </a:effectLst>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dirty="0">
                <a:solidFill>
                  <a:schemeClr val="bg1"/>
                </a:solidFill>
              </a:rPr>
              <a:t>B.1. Matching</a:t>
            </a:r>
          </a:p>
        </p:txBody>
      </p:sp>
      <p:pic>
        <p:nvPicPr>
          <p:cNvPr id="7" name="图片 6">
            <a:extLst>
              <a:ext uri="{FF2B5EF4-FFF2-40B4-BE49-F238E27FC236}">
                <a16:creationId xmlns:a16="http://schemas.microsoft.com/office/drawing/2014/main" id="{8A80441A-8C48-427C-9831-860F4C91DEE2}"/>
              </a:ext>
            </a:extLst>
          </p:cNvPr>
          <p:cNvPicPr>
            <a:picLocks noChangeAspect="1"/>
          </p:cNvPicPr>
          <p:nvPr/>
        </p:nvPicPr>
        <p:blipFill>
          <a:blip r:embed="rId2"/>
          <a:stretch>
            <a:fillRect/>
          </a:stretch>
        </p:blipFill>
        <p:spPr>
          <a:xfrm>
            <a:off x="2594654" y="1672273"/>
            <a:ext cx="6251501" cy="3504316"/>
          </a:xfrm>
          <a:prstGeom prst="rect">
            <a:avLst/>
          </a:prstGeom>
          <a:effectLst>
            <a:outerShdw blurRad="63500" sx="102000" sy="102000" algn="ctr" rotWithShape="0">
              <a:prstClr val="black">
                <a:alpha val="40000"/>
              </a:prstClr>
            </a:outerShdw>
          </a:effectLst>
        </p:spPr>
      </p:pic>
      <p:sp>
        <p:nvSpPr>
          <p:cNvPr id="3" name="灯片编号占位符 2">
            <a:extLst>
              <a:ext uri="{FF2B5EF4-FFF2-40B4-BE49-F238E27FC236}">
                <a16:creationId xmlns:a16="http://schemas.microsoft.com/office/drawing/2014/main" id="{7A65BC84-7B1F-4651-A3F3-AA5115328086}"/>
              </a:ext>
            </a:extLst>
          </p:cNvPr>
          <p:cNvSpPr>
            <a:spLocks noGrp="1"/>
          </p:cNvSpPr>
          <p:nvPr>
            <p:ph type="sldNum" sz="quarter" idx="12"/>
          </p:nvPr>
        </p:nvSpPr>
        <p:spPr/>
        <p:txBody>
          <a:bodyPr/>
          <a:lstStyle/>
          <a:p>
            <a:fld id="{4FAB73BC-B049-4115-A692-8D63A059BFB8}" type="slidenum">
              <a:rPr lang="en-US" smtClean="0"/>
              <a:pPr/>
              <a:t>13</a:t>
            </a:fld>
            <a:endParaRPr lang="en-US" dirty="0"/>
          </a:p>
        </p:txBody>
      </p:sp>
      <p:graphicFrame>
        <p:nvGraphicFramePr>
          <p:cNvPr id="6" name="图示 5">
            <a:extLst>
              <a:ext uri="{FF2B5EF4-FFF2-40B4-BE49-F238E27FC236}">
                <a16:creationId xmlns:a16="http://schemas.microsoft.com/office/drawing/2014/main" id="{93FFBB3C-A5BF-463C-AFAE-570FA3CD804C}"/>
              </a:ext>
            </a:extLst>
          </p:cNvPr>
          <p:cNvGraphicFramePr/>
          <p:nvPr>
            <p:extLst>
              <p:ext uri="{D42A27DB-BD31-4B8C-83A1-F6EECF244321}">
                <p14:modId xmlns:p14="http://schemas.microsoft.com/office/powerpoint/2010/main" val="244985671"/>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389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3D6F0-3F18-48C0-9603-4277F105A9E7}"/>
              </a:ext>
            </a:extLst>
          </p:cNvPr>
          <p:cNvSpPr>
            <a:spLocks noGrp="1"/>
          </p:cNvSpPr>
          <p:nvPr>
            <p:ph type="title"/>
          </p:nvPr>
        </p:nvSpPr>
        <p:spPr>
          <a:noFill/>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dirty="0">
                <a:solidFill>
                  <a:schemeClr val="bg1"/>
                </a:solidFill>
              </a:rPr>
              <a:t>B.1. Matching</a:t>
            </a:r>
          </a:p>
        </p:txBody>
      </p:sp>
      <p:pic>
        <p:nvPicPr>
          <p:cNvPr id="4" name="图片 3">
            <a:extLst>
              <a:ext uri="{FF2B5EF4-FFF2-40B4-BE49-F238E27FC236}">
                <a16:creationId xmlns:a16="http://schemas.microsoft.com/office/drawing/2014/main" id="{49B07976-5763-460B-B0DE-A22BA0884E5A}"/>
              </a:ext>
            </a:extLst>
          </p:cNvPr>
          <p:cNvPicPr>
            <a:picLocks noChangeAspect="1"/>
          </p:cNvPicPr>
          <p:nvPr/>
        </p:nvPicPr>
        <p:blipFill>
          <a:blip r:embed="rId2"/>
          <a:stretch>
            <a:fillRect/>
          </a:stretch>
        </p:blipFill>
        <p:spPr>
          <a:xfrm>
            <a:off x="2594779" y="1710790"/>
            <a:ext cx="6254253" cy="3283993"/>
          </a:xfrm>
          <a:prstGeom prst="rect">
            <a:avLst/>
          </a:prstGeom>
          <a:effectLst>
            <a:outerShdw blurRad="63500" sx="102000" sy="102000" algn="ctr" rotWithShape="0">
              <a:prstClr val="black">
                <a:alpha val="40000"/>
              </a:prstClr>
            </a:outerShdw>
          </a:effectLst>
        </p:spPr>
      </p:pic>
      <p:sp>
        <p:nvSpPr>
          <p:cNvPr id="3" name="灯片编号占位符 2">
            <a:extLst>
              <a:ext uri="{FF2B5EF4-FFF2-40B4-BE49-F238E27FC236}">
                <a16:creationId xmlns:a16="http://schemas.microsoft.com/office/drawing/2014/main" id="{14CF3812-036C-4AEE-97B0-6C2E4277F832}"/>
              </a:ext>
            </a:extLst>
          </p:cNvPr>
          <p:cNvSpPr>
            <a:spLocks noGrp="1"/>
          </p:cNvSpPr>
          <p:nvPr>
            <p:ph type="sldNum" sz="quarter" idx="12"/>
          </p:nvPr>
        </p:nvSpPr>
        <p:spPr/>
        <p:txBody>
          <a:bodyPr/>
          <a:lstStyle/>
          <a:p>
            <a:fld id="{4FAB73BC-B049-4115-A692-8D63A059BFB8}" type="slidenum">
              <a:rPr lang="en-US" smtClean="0"/>
              <a:pPr/>
              <a:t>14</a:t>
            </a:fld>
            <a:endParaRPr lang="en-US" dirty="0"/>
          </a:p>
        </p:txBody>
      </p:sp>
      <p:graphicFrame>
        <p:nvGraphicFramePr>
          <p:cNvPr id="5" name="图示 4">
            <a:extLst>
              <a:ext uri="{FF2B5EF4-FFF2-40B4-BE49-F238E27FC236}">
                <a16:creationId xmlns:a16="http://schemas.microsoft.com/office/drawing/2014/main" id="{1412F272-EE3D-4E11-8B9E-697B3CB53D76}"/>
              </a:ext>
            </a:extLst>
          </p:cNvPr>
          <p:cNvGraphicFramePr/>
          <p:nvPr>
            <p:extLst>
              <p:ext uri="{D42A27DB-BD31-4B8C-83A1-F6EECF244321}">
                <p14:modId xmlns:p14="http://schemas.microsoft.com/office/powerpoint/2010/main" val="244985671"/>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29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C2EC30A-98F2-4DB5-AEEC-34D0DA2AA010}"/>
              </a:ext>
            </a:extLst>
          </p:cNvPr>
          <p:cNvPicPr>
            <a:picLocks noChangeAspect="1"/>
          </p:cNvPicPr>
          <p:nvPr/>
        </p:nvPicPr>
        <p:blipFill>
          <a:blip r:embed="rId2"/>
          <a:stretch>
            <a:fillRect/>
          </a:stretch>
        </p:blipFill>
        <p:spPr>
          <a:xfrm>
            <a:off x="388284" y="4138367"/>
            <a:ext cx="8633169" cy="2719633"/>
          </a:xfrm>
          <a:prstGeom prst="rect">
            <a:avLst/>
          </a:prstGeom>
        </p:spPr>
      </p:pic>
      <p:pic>
        <p:nvPicPr>
          <p:cNvPr id="4" name="图片 3">
            <a:extLst>
              <a:ext uri="{FF2B5EF4-FFF2-40B4-BE49-F238E27FC236}">
                <a16:creationId xmlns:a16="http://schemas.microsoft.com/office/drawing/2014/main" id="{AD5D2702-783E-434C-8649-EFC9404DEA57}"/>
              </a:ext>
            </a:extLst>
          </p:cNvPr>
          <p:cNvPicPr>
            <a:picLocks noChangeAspect="1"/>
          </p:cNvPicPr>
          <p:nvPr/>
        </p:nvPicPr>
        <p:blipFill>
          <a:blip r:embed="rId3"/>
          <a:stretch>
            <a:fillRect/>
          </a:stretch>
        </p:blipFill>
        <p:spPr>
          <a:xfrm>
            <a:off x="0" y="25663"/>
            <a:ext cx="9021453" cy="4530872"/>
          </a:xfrm>
          <a:prstGeom prst="rect">
            <a:avLst/>
          </a:prstGeom>
        </p:spPr>
      </p:pic>
      <p:sp>
        <p:nvSpPr>
          <p:cNvPr id="2" name="灯片编号占位符 1">
            <a:extLst>
              <a:ext uri="{FF2B5EF4-FFF2-40B4-BE49-F238E27FC236}">
                <a16:creationId xmlns:a16="http://schemas.microsoft.com/office/drawing/2014/main" id="{40625566-E314-493F-9057-F8E9CDD933A4}"/>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94862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3D6F0-3F18-48C0-9603-4277F105A9E7}"/>
              </a:ext>
            </a:extLst>
          </p:cNvPr>
          <p:cNvSpPr>
            <a:spLocks noGrp="1"/>
          </p:cNvSpPr>
          <p:nvPr>
            <p:ph type="title"/>
          </p:nvPr>
        </p:nvSpPr>
        <p:spPr>
          <a:noFill/>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dirty="0">
                <a:solidFill>
                  <a:schemeClr val="bg1"/>
                </a:solidFill>
              </a:rPr>
              <a:t>B.1. Matching</a:t>
            </a:r>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29E0C2BE-8B6B-495A-840C-09441A8FAC14}"/>
                  </a:ext>
                </a:extLst>
              </p:cNvPr>
              <p:cNvSpPr>
                <a:spLocks noGrp="1"/>
              </p:cNvSpPr>
              <p:nvPr>
                <p:ph idx="1"/>
              </p:nvPr>
            </p:nvSpPr>
            <p:spPr/>
            <p:txBody>
              <a:bodyPr>
                <a:normAutofit/>
              </a:bodyPr>
              <a:lstStyle/>
              <a:p>
                <a:pPr marL="0" indent="0">
                  <a:buNone/>
                </a:pPr>
                <a:r>
                  <a:rPr lang="en-US" altLang="zh-CN" sz="1800" dirty="0"/>
                  <a:t>Testing strategy has three steps: </a:t>
                </a:r>
              </a:p>
              <a:p>
                <a:pPr marL="400050" indent="-400050">
                  <a:buAutoNum type="romanLcParenBoth"/>
                </a:pPr>
                <a:r>
                  <a:rPr lang="en-US" altLang="zh-CN" sz="1800" dirty="0"/>
                  <a:t>Matching</a:t>
                </a:r>
              </a:p>
              <a:p>
                <a:pPr marL="400050" indent="-400050">
                  <a:buAutoNum type="romanLcParenBoth"/>
                </a:pPr>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𝑆𝑤𝑖𝑡𝑐h</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𝑁𝑜𝑡</m:t>
                        </m:r>
                        <m:r>
                          <a:rPr lang="en-US" altLang="zh-CN" sz="1800" i="1">
                            <a:latin typeface="Cambria Math" panose="02040503050406030204" pitchFamily="18" charset="0"/>
                          </a:rPr>
                          <m:t>−</m:t>
                        </m:r>
                        <m:r>
                          <a:rPr lang="en-US" altLang="zh-CN" sz="1800" i="1">
                            <a:latin typeface="Cambria Math" panose="02040503050406030204" pitchFamily="18" charset="0"/>
                          </a:rPr>
                          <m:t>𝑠𝑤𝑖𝑡𝑐h</m:t>
                        </m:r>
                      </m:sub>
                    </m:sSub>
                  </m:oMath>
                </a14:m>
                <a:endParaRPr lang="en-US" altLang="zh-CN" sz="1800" i="1" dirty="0">
                  <a:latin typeface="Cambria Math" panose="02040503050406030204" pitchFamily="18" charset="0"/>
                </a:endParaRPr>
              </a:p>
              <a:p>
                <a:pPr marL="400050" indent="-400050">
                  <a:buAutoNum type="romanLcParenBoth"/>
                </a:pPr>
                <a:r>
                  <a:rPr lang="en-US" altLang="zh-CN" sz="180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𝑆𝑤𝑖𝑡𝑐h</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𝑁𝑜𝑡</m:t>
                        </m:r>
                        <m:r>
                          <a:rPr lang="en-US" altLang="zh-CN" sz="1800" i="1">
                            <a:latin typeface="Cambria Math" panose="02040503050406030204" pitchFamily="18" charset="0"/>
                          </a:rPr>
                          <m:t>−</m:t>
                        </m:r>
                        <m:r>
                          <a:rPr lang="en-US" altLang="zh-CN" sz="1800" i="1">
                            <a:latin typeface="Cambria Math" panose="02040503050406030204" pitchFamily="18" charset="0"/>
                          </a:rPr>
                          <m:t>𝑠𝑤𝑖𝑡𝑐h</m:t>
                        </m:r>
                      </m:sub>
                    </m:sSub>
                    <m:r>
                      <a:rPr lang="en-US" altLang="zh-CN" sz="1800" i="1">
                        <a:latin typeface="Cambria Math" panose="02040503050406030204" pitchFamily="18" charset="0"/>
                      </a:rPr>
                      <m:t>=</m:t>
                    </m:r>
                    <m:r>
                      <a:rPr lang="zh-CN" altLang="en-US" sz="1800" i="1">
                        <a:latin typeface="Cambria Math" panose="02040503050406030204" pitchFamily="18" charset="0"/>
                      </a:rPr>
                      <m:t>𝛼</m:t>
                    </m:r>
                    <m:r>
                      <a:rPr lang="en-US" altLang="zh-CN" sz="1800" i="1">
                        <a:latin typeface="Cambria Math" panose="02040503050406030204" pitchFamily="18" charset="0"/>
                      </a:rPr>
                      <m:t>+</m:t>
                    </m:r>
                    <m:r>
                      <a:rPr lang="zh-CN" altLang="en-US" sz="1800" i="1">
                        <a:latin typeface="Cambria Math" panose="02040503050406030204" pitchFamily="18" charset="0"/>
                      </a:rPr>
                      <m:t>𝜁</m:t>
                    </m:r>
                  </m:oMath>
                </a14:m>
                <a:endParaRPr lang="zh-CN" altLang="en-US" sz="1800" dirty="0"/>
              </a:p>
            </p:txBody>
          </p:sp>
        </mc:Choice>
        <mc:Fallback xmlns="">
          <p:sp>
            <p:nvSpPr>
              <p:cNvPr id="6" name="内容占位符 5">
                <a:extLst>
                  <a:ext uri="{FF2B5EF4-FFF2-40B4-BE49-F238E27FC236}">
                    <a16:creationId xmlns:a16="http://schemas.microsoft.com/office/drawing/2014/main" id="{29E0C2BE-8B6B-495A-840C-09441A8FAC14}"/>
                  </a:ext>
                </a:extLst>
              </p:cNvPr>
              <p:cNvSpPr>
                <a:spLocks noGrp="1" noRot="1" noChangeAspect="1" noMove="1" noResize="1" noEditPoints="1" noAdjustHandles="1" noChangeArrowheads="1" noChangeShapeType="1" noTextEdit="1"/>
              </p:cNvSpPr>
              <p:nvPr>
                <p:ph idx="1"/>
              </p:nvPr>
            </p:nvSpPr>
            <p:spPr>
              <a:blipFill>
                <a:blip r:embed="rId2"/>
                <a:stretch>
                  <a:fillRect l="-88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98B46AC7-0463-45D4-97C2-5FB71D8291FD}"/>
              </a:ext>
            </a:extLst>
          </p:cNvPr>
          <p:cNvSpPr>
            <a:spLocks noGrp="1"/>
          </p:cNvSpPr>
          <p:nvPr>
            <p:ph type="sldNum" sz="quarter" idx="12"/>
          </p:nvPr>
        </p:nvSpPr>
        <p:spPr/>
        <p:txBody>
          <a:bodyPr/>
          <a:lstStyle/>
          <a:p>
            <a:fld id="{4FAB73BC-B049-4115-A692-8D63A059BFB8}" type="slidenum">
              <a:rPr lang="en-US" smtClean="0"/>
              <a:pPr/>
              <a:t>16</a:t>
            </a:fld>
            <a:endParaRPr lang="en-US" dirty="0"/>
          </a:p>
        </p:txBody>
      </p:sp>
      <p:graphicFrame>
        <p:nvGraphicFramePr>
          <p:cNvPr id="5" name="图示 4">
            <a:extLst>
              <a:ext uri="{FF2B5EF4-FFF2-40B4-BE49-F238E27FC236}">
                <a16:creationId xmlns:a16="http://schemas.microsoft.com/office/drawing/2014/main" id="{0DFED676-2A74-433D-A8B4-881E27511015}"/>
              </a:ext>
            </a:extLst>
          </p:cNvPr>
          <p:cNvGraphicFramePr/>
          <p:nvPr>
            <p:extLst>
              <p:ext uri="{D42A27DB-BD31-4B8C-83A1-F6EECF244321}">
                <p14:modId xmlns:p14="http://schemas.microsoft.com/office/powerpoint/2010/main" val="244985671"/>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97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1949891710"/>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图片 6">
            <a:extLst>
              <a:ext uri="{FF2B5EF4-FFF2-40B4-BE49-F238E27FC236}">
                <a16:creationId xmlns:a16="http://schemas.microsoft.com/office/drawing/2014/main" id="{BAADC710-55D1-49FA-B745-D15B556D2D45}"/>
              </a:ext>
            </a:extLst>
          </p:cNvPr>
          <p:cNvPicPr>
            <a:picLocks noChangeAspect="1"/>
          </p:cNvPicPr>
          <p:nvPr/>
        </p:nvPicPr>
        <p:blipFill>
          <a:blip r:embed="rId8"/>
          <a:stretch>
            <a:fillRect/>
          </a:stretch>
        </p:blipFill>
        <p:spPr>
          <a:xfrm>
            <a:off x="2782747" y="-4569"/>
            <a:ext cx="5605604" cy="6858000"/>
          </a:xfrm>
          <a:prstGeom prst="rect">
            <a:avLst/>
          </a:prstGeom>
        </p:spPr>
      </p:pic>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10" name="矩形 9">
            <a:extLst>
              <a:ext uri="{FF2B5EF4-FFF2-40B4-BE49-F238E27FC236}">
                <a16:creationId xmlns:a16="http://schemas.microsoft.com/office/drawing/2014/main" id="{24B844B1-61AB-4D73-A262-C5AD8F0A2CA2}"/>
              </a:ext>
            </a:extLst>
          </p:cNvPr>
          <p:cNvSpPr/>
          <p:nvPr/>
        </p:nvSpPr>
        <p:spPr>
          <a:xfrm flipH="1">
            <a:off x="5201919" y="5628640"/>
            <a:ext cx="650227" cy="50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ACCA358-E67D-4625-954C-E97FDA171F37}"/>
              </a:ext>
            </a:extLst>
          </p:cNvPr>
          <p:cNvSpPr/>
          <p:nvPr/>
        </p:nvSpPr>
        <p:spPr>
          <a:xfrm>
            <a:off x="5201920" y="6136640"/>
            <a:ext cx="1280160" cy="3329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2AAE1E5C-F4E1-405F-A99A-8E92F1196D22}"/>
              </a:ext>
            </a:extLst>
          </p:cNvPr>
          <p:cNvCxnSpPr>
            <a:cxnSpLocks/>
          </p:cNvCxnSpPr>
          <p:nvPr/>
        </p:nvCxnSpPr>
        <p:spPr>
          <a:xfrm>
            <a:off x="5852160" y="2316480"/>
            <a:ext cx="0" cy="4541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连接符: 曲线 28">
            <a:extLst>
              <a:ext uri="{FF2B5EF4-FFF2-40B4-BE49-F238E27FC236}">
                <a16:creationId xmlns:a16="http://schemas.microsoft.com/office/drawing/2014/main" id="{7404567D-127A-4DE5-8740-6A09E19326D7}"/>
              </a:ext>
            </a:extLst>
          </p:cNvPr>
          <p:cNvCxnSpPr>
            <a:cxnSpLocks/>
            <a:stCxn id="11" idx="1"/>
            <a:endCxn id="31" idx="3"/>
          </p:cNvCxnSpPr>
          <p:nvPr/>
        </p:nvCxnSpPr>
        <p:spPr>
          <a:xfrm rot="10800000" flipV="1">
            <a:off x="2707094" y="6303133"/>
            <a:ext cx="2494827" cy="123974"/>
          </a:xfrm>
          <a:prstGeom prst="curvedConnector3">
            <a:avLst>
              <a:gd name="adj1" fmla="val 5000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76DF1B52-F1E8-4D86-B494-613E303E012E}"/>
              </a:ext>
            </a:extLst>
          </p:cNvPr>
          <p:cNvSpPr/>
          <p:nvPr/>
        </p:nvSpPr>
        <p:spPr>
          <a:xfrm>
            <a:off x="370618" y="6136640"/>
            <a:ext cx="2306319" cy="662214"/>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39720622-BC3F-4EA3-8D43-77B266887BD5}"/>
              </a:ext>
            </a:extLst>
          </p:cNvPr>
          <p:cNvSpPr txBox="1"/>
          <p:nvPr/>
        </p:nvSpPr>
        <p:spPr>
          <a:xfrm>
            <a:off x="400051" y="6165497"/>
            <a:ext cx="2307042" cy="523220"/>
          </a:xfrm>
          <a:prstGeom prst="rect">
            <a:avLst/>
          </a:prstGeom>
          <a:noFill/>
        </p:spPr>
        <p:txBody>
          <a:bodyPr wrap="square" rtlCol="0">
            <a:spAutoFit/>
          </a:bodyPr>
          <a:lstStyle/>
          <a:p>
            <a:r>
              <a:rPr lang="en-US" altLang="zh-CN" sz="1400" dirty="0"/>
              <a:t>the average loan rate during </a:t>
            </a:r>
          </a:p>
          <a:p>
            <a:r>
              <a:rPr lang="en-US" altLang="zh-CN" sz="1400" dirty="0"/>
              <a:t>the sample period is 13.56%</a:t>
            </a:r>
            <a:endParaRPr lang="zh-CN" altLang="en-US" sz="1400" dirty="0"/>
          </a:p>
        </p:txBody>
      </p:sp>
      <p:cxnSp>
        <p:nvCxnSpPr>
          <p:cNvPr id="20" name="直接连接符 19">
            <a:extLst>
              <a:ext uri="{FF2B5EF4-FFF2-40B4-BE49-F238E27FC236}">
                <a16:creationId xmlns:a16="http://schemas.microsoft.com/office/drawing/2014/main" id="{C0ECEF13-997C-45B6-919B-56F10F979396}"/>
              </a:ext>
            </a:extLst>
          </p:cNvPr>
          <p:cNvCxnSpPr/>
          <p:nvPr/>
        </p:nvCxnSpPr>
        <p:spPr>
          <a:xfrm>
            <a:off x="2792361" y="3637935"/>
            <a:ext cx="563388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7AFB46AB-FF4E-47DE-875E-BE649E716AA4}"/>
              </a:ext>
            </a:extLst>
          </p:cNvPr>
          <p:cNvCxnSpPr/>
          <p:nvPr/>
        </p:nvCxnSpPr>
        <p:spPr>
          <a:xfrm>
            <a:off x="2754467" y="4852219"/>
            <a:ext cx="563388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E16E4E7-37CA-4570-8191-53E29878F194}"/>
              </a:ext>
            </a:extLst>
          </p:cNvPr>
          <p:cNvCxnSpPr/>
          <p:nvPr/>
        </p:nvCxnSpPr>
        <p:spPr>
          <a:xfrm>
            <a:off x="2754467" y="5019367"/>
            <a:ext cx="563388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43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4008342681"/>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18</a:t>
            </a:fld>
            <a:endParaRPr lang="en-US" dirty="0"/>
          </a:p>
        </p:txBody>
      </p:sp>
      <mc:AlternateContent xmlns:mc="http://schemas.openxmlformats.org/markup-compatibility/2006" xmlns:a14="http://schemas.microsoft.com/office/drawing/2010/main">
        <mc:Choice Requires="a14">
          <p:sp>
            <p:nvSpPr>
              <p:cNvPr id="12" name="内容占位符 2">
                <a:extLst>
                  <a:ext uri="{FF2B5EF4-FFF2-40B4-BE49-F238E27FC236}">
                    <a16:creationId xmlns:a16="http://schemas.microsoft.com/office/drawing/2014/main" id="{D5C7C03B-62F0-4D50-B9DA-C31B2F34FF12}"/>
                  </a:ext>
                </a:extLst>
              </p:cNvPr>
              <p:cNvSpPr>
                <a:spLocks noGrp="1"/>
              </p:cNvSpPr>
              <p:nvPr>
                <p:ph idx="1"/>
              </p:nvPr>
            </p:nvSpPr>
            <p:spPr>
              <a:xfrm>
                <a:off x="2901951" y="864108"/>
                <a:ext cx="5486400" cy="5120640"/>
              </a:xfrm>
            </p:spPr>
            <p:txBody>
              <a:bodyPr>
                <a:noAutofit/>
              </a:bodyPr>
              <a:lstStyle/>
              <a:p>
                <a:pPr marL="0" indent="0">
                  <a:lnSpc>
                    <a:spcPct val="100000"/>
                  </a:lnSpc>
                  <a:buNone/>
                </a:pPr>
                <a:r>
                  <a:rPr lang="en-US" altLang="zh-CN" sz="1800" dirty="0">
                    <a:solidFill>
                      <a:schemeClr val="accent1">
                        <a:lumMod val="75000"/>
                      </a:schemeClr>
                    </a:solidFill>
                  </a:rPr>
                  <a:t>(</a:t>
                </a:r>
                <a:r>
                  <a:rPr lang="en-US" altLang="zh-CN" sz="1800" dirty="0" err="1">
                    <a:solidFill>
                      <a:schemeClr val="accent1">
                        <a:lumMod val="75000"/>
                      </a:schemeClr>
                    </a:solidFill>
                  </a:rPr>
                  <a:t>i</a:t>
                </a:r>
                <a:r>
                  <a:rPr lang="en-US" altLang="zh-CN" sz="1800" dirty="0">
                    <a:solidFill>
                      <a:schemeClr val="accent1">
                        <a:lumMod val="75000"/>
                      </a:schemeClr>
                    </a:solidFill>
                  </a:rPr>
                  <a:t>)   </a:t>
                </a:r>
                <a:r>
                  <a:rPr lang="en-US" altLang="zh-CN" sz="1800" b="1" dirty="0"/>
                  <a:t>Hold-up problem(Column V of  Table III )</a:t>
                </a:r>
                <a:r>
                  <a:rPr lang="zh-CN" altLang="en-US" sz="1800" dirty="0"/>
                  <a:t>：</a:t>
                </a:r>
                <a:endParaRPr lang="en-US" altLang="zh-CN" sz="1800" dirty="0"/>
              </a:p>
              <a:p>
                <a:pPr marL="502920" lvl="1" indent="0">
                  <a:lnSpc>
                    <a:spcPct val="100000"/>
                  </a:lnSpc>
                  <a:buNone/>
                </a:pPr>
                <a14:m>
                  <m:oMathPara xmlns:m="http://schemas.openxmlformats.org/officeDocument/2006/math">
                    <m:oMathParaPr>
                      <m:jc m:val="left"/>
                    </m:oMathParaPr>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𝑆𝑤𝑖𝑡𝑐h</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𝑁𝑜𝑡</m:t>
                          </m:r>
                          <m:r>
                            <a:rPr lang="en-US" altLang="zh-CN" sz="1800" i="1">
                              <a:latin typeface="Cambria Math" panose="02040503050406030204" pitchFamily="18" charset="0"/>
                            </a:rPr>
                            <m:t>−</m:t>
                          </m:r>
                          <m:r>
                            <a:rPr lang="en-US" altLang="zh-CN" sz="1800" i="1">
                              <a:latin typeface="Cambria Math" panose="02040503050406030204" pitchFamily="18" charset="0"/>
                            </a:rPr>
                            <m:t>𝑠𝑤𝑖𝑡𝑐h</m:t>
                          </m:r>
                        </m:sub>
                      </m:sSub>
                      <m:r>
                        <a:rPr lang="en-US" altLang="zh-CN" sz="1800" i="1">
                          <a:latin typeface="Cambria Math" panose="02040503050406030204" pitchFamily="18" charset="0"/>
                        </a:rPr>
                        <m:t>=</m:t>
                      </m:r>
                      <m:r>
                        <a:rPr lang="zh-CN" altLang="en-US" sz="1800" i="1">
                          <a:latin typeface="Cambria Math" panose="02040503050406030204" pitchFamily="18" charset="0"/>
                        </a:rPr>
                        <m:t>𝛼</m:t>
                      </m:r>
                      <m:r>
                        <a:rPr lang="en-US" altLang="zh-CN" sz="1800" i="1">
                          <a:latin typeface="Cambria Math" panose="02040503050406030204" pitchFamily="18" charset="0"/>
                        </a:rPr>
                        <m:t>+</m:t>
                      </m:r>
                      <m:r>
                        <a:rPr lang="zh-CN" altLang="en-US" sz="1800" i="1" smtClean="0">
                          <a:latin typeface="Cambria Math" panose="02040503050406030204" pitchFamily="18" charset="0"/>
                        </a:rPr>
                        <m:t>𝛽</m:t>
                      </m:r>
                      <m:r>
                        <a:rPr lang="zh-CN" altLang="en-US" sz="1800" i="1">
                          <a:latin typeface="Cambria Math" panose="02040503050406030204" pitchFamily="18" charset="0"/>
                        </a:rPr>
                        <m:t>∗</m:t>
                      </m:r>
                      <m:r>
                        <a:rPr lang="en-US" altLang="zh-CN" sz="1800" b="0" i="1" smtClean="0">
                          <a:latin typeface="Cambria Math" panose="02040503050406030204" pitchFamily="18" charset="0"/>
                        </a:rPr>
                        <m:t>𝑋</m:t>
                      </m:r>
                      <m:r>
                        <a:rPr lang="en-US" altLang="zh-CN" sz="1800" i="1">
                          <a:latin typeface="Cambria Math" panose="02040503050406030204" pitchFamily="18" charset="0"/>
                        </a:rPr>
                        <m:t>+</m:t>
                      </m:r>
                      <m:r>
                        <a:rPr lang="zh-CN" altLang="en-US" sz="1800" i="1">
                          <a:latin typeface="Cambria Math" panose="02040503050406030204" pitchFamily="18" charset="0"/>
                        </a:rPr>
                        <m:t>𝜁</m:t>
                      </m:r>
                    </m:oMath>
                  </m:oMathPara>
                </a14:m>
                <a:endParaRPr lang="en-US" altLang="zh-CN" sz="1800" dirty="0"/>
              </a:p>
              <a:p>
                <a:pPr>
                  <a:lnSpc>
                    <a:spcPct val="100000"/>
                  </a:lnSpc>
                </a:pPr>
                <a:r>
                  <a:rPr lang="en-US" altLang="zh-CN" sz="1800" dirty="0"/>
                  <a:t>X is equal to </a:t>
                </a:r>
                <a:r>
                  <a:rPr lang="en-US" altLang="zh-CN" sz="1800" i="1" dirty="0">
                    <a:solidFill>
                      <a:srgbClr val="FF0000"/>
                    </a:solidFill>
                  </a:rPr>
                  <a:t>Prior Relationship Length</a:t>
                </a:r>
                <a:r>
                  <a:rPr lang="en-US" altLang="zh-CN" sz="1800" i="1" dirty="0"/>
                  <a:t>,</a:t>
                </a:r>
              </a:p>
              <a:p>
                <a:pPr marL="502920" lvl="1" indent="0">
                  <a:lnSpc>
                    <a:spcPct val="100000"/>
                  </a:lnSpc>
                  <a:buNone/>
                </a:pPr>
                <a14:m>
                  <m:oMath xmlns:m="http://schemas.openxmlformats.org/officeDocument/2006/math">
                    <m:acc>
                      <m:accPr>
                        <m:chr m:val="̂"/>
                        <m:ctrlPr>
                          <a:rPr lang="en-US" altLang="zh-CN" sz="1800" i="1" dirty="0" smtClean="0">
                            <a:latin typeface="Cambria Math" panose="02040503050406030204" pitchFamily="18" charset="0"/>
                          </a:rPr>
                        </m:ctrlPr>
                      </m:accPr>
                      <m:e>
                        <m:r>
                          <a:rPr lang="zh-CN" altLang="en-US" sz="1800" i="1" dirty="0" smtClean="0">
                            <a:latin typeface="Cambria Math" panose="02040503050406030204" pitchFamily="18" charset="0"/>
                          </a:rPr>
                          <m:t>𝛼</m:t>
                        </m:r>
                      </m:e>
                    </m:acc>
                  </m:oMath>
                </a14:m>
                <a:r>
                  <a:rPr lang="en-US" altLang="zh-CN" sz="1800" dirty="0"/>
                  <a:t> = 36.80(30.98), </a:t>
                </a:r>
                <a14:m>
                  <m:oMath xmlns:m="http://schemas.openxmlformats.org/officeDocument/2006/math">
                    <m:acc>
                      <m:accPr>
                        <m:chr m:val="̂"/>
                        <m:ctrlPr>
                          <a:rPr lang="en-US" altLang="zh-CN" sz="1800" i="1" dirty="0" smtClean="0">
                            <a:latin typeface="Cambria Math" panose="02040503050406030204" pitchFamily="18" charset="0"/>
                          </a:rPr>
                        </m:ctrlPr>
                      </m:accPr>
                      <m:e>
                        <m:r>
                          <a:rPr lang="zh-CN" altLang="en-US" sz="1800" i="1" dirty="0" smtClean="0">
                            <a:latin typeface="Cambria Math" panose="02040503050406030204" pitchFamily="18" charset="0"/>
                          </a:rPr>
                          <m:t>𝛽</m:t>
                        </m:r>
                      </m:e>
                    </m:acc>
                  </m:oMath>
                </a14:m>
                <a:r>
                  <a:rPr lang="en-US" altLang="zh-CN" sz="1800" dirty="0"/>
                  <a:t> = −6.55∗∗∗(1.71)</a:t>
                </a:r>
              </a:p>
              <a:p>
                <a:pPr>
                  <a:lnSpc>
                    <a:spcPct val="100000"/>
                  </a:lnSpc>
                </a:pPr>
                <a:r>
                  <a:rPr lang="en-US" altLang="zh-CN" sz="1800" dirty="0"/>
                  <a:t>X is equal to </a:t>
                </a:r>
                <a:r>
                  <a:rPr lang="en-US" altLang="zh-CN" sz="1800" i="1" dirty="0">
                    <a:solidFill>
                      <a:srgbClr val="FF0000"/>
                    </a:solidFill>
                  </a:rPr>
                  <a:t>Prior Multiple Relationships</a:t>
                </a:r>
                <a:r>
                  <a:rPr lang="en-US" altLang="zh-CN" sz="1800" i="1" dirty="0"/>
                  <a:t>,</a:t>
                </a:r>
                <a:endParaRPr lang="en-US" altLang="zh-CN" sz="1800" dirty="0"/>
              </a:p>
              <a:p>
                <a:pPr marL="502920" lvl="1" indent="0">
                  <a:lnSpc>
                    <a:spcPct val="100000"/>
                  </a:lnSpc>
                  <a:buNone/>
                </a:pP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𝛼</m:t>
                        </m:r>
                      </m:e>
                    </m:acc>
                  </m:oMath>
                </a14:m>
                <a:r>
                  <a:rPr lang="en-US" altLang="zh-CN" sz="1800" dirty="0"/>
                  <a:t> = −71.76∗∗(32.46),</a:t>
                </a: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𝛽</m:t>
                        </m:r>
                      </m:e>
                    </m:acc>
                  </m:oMath>
                </a14:m>
                <a:r>
                  <a:rPr lang="en-US" altLang="zh-CN" sz="1800" dirty="0"/>
                  <a:t> = 72.40∗(42.58)</a:t>
                </a:r>
              </a:p>
              <a:p>
                <a:pPr>
                  <a:lnSpc>
                    <a:spcPct val="100000"/>
                  </a:lnSpc>
                </a:pPr>
                <a:r>
                  <a:rPr lang="en-US" altLang="zh-CN" sz="1800" dirty="0"/>
                  <a:t>X is equal to </a:t>
                </a:r>
                <a:r>
                  <a:rPr lang="en-US" altLang="zh-CN" sz="1800" i="1" dirty="0">
                    <a:solidFill>
                      <a:srgbClr val="FF0000"/>
                    </a:solidFill>
                  </a:rPr>
                  <a:t>Scope of the Bank Relationship </a:t>
                </a:r>
                <a:r>
                  <a:rPr lang="en-US" altLang="zh-CN" sz="1800" i="1" dirty="0"/>
                  <a:t>,</a:t>
                </a:r>
                <a:endParaRPr lang="en-US" altLang="zh-CN" sz="1800" dirty="0"/>
              </a:p>
              <a:p>
                <a:pPr marL="502920" lvl="1" indent="0">
                  <a:lnSpc>
                    <a:spcPct val="100000"/>
                  </a:lnSpc>
                  <a:buNone/>
                </a:pPr>
                <a:r>
                  <a:rPr lang="en-US" altLang="zh-CN" sz="1800" dirty="0"/>
                  <a:t> </a:t>
                </a: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𝛼</m:t>
                        </m:r>
                      </m:e>
                    </m:acc>
                  </m:oMath>
                </a14:m>
                <a:r>
                  <a:rPr lang="en-US" altLang="zh-CN" sz="1800" dirty="0"/>
                  <a:t> = −53.25∗∗∗(32.46) and </a:t>
                </a: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𝛽</m:t>
                        </m:r>
                      </m:e>
                    </m:acc>
                  </m:oMath>
                </a14:m>
                <a:r>
                  <a:rPr lang="en-US" altLang="zh-CN" sz="1800" dirty="0"/>
                  <a:t> = −46.75(74.51).</a:t>
                </a:r>
              </a:p>
              <a:p>
                <a:pPr>
                  <a:lnSpc>
                    <a:spcPct val="100000"/>
                  </a:lnSpc>
                </a:pPr>
                <a:r>
                  <a:rPr lang="en-US" altLang="zh-CN" sz="1800" i="1" dirty="0"/>
                  <a:t>X is </a:t>
                </a:r>
                <a:r>
                  <a:rPr lang="en-US" altLang="zh-CN" sz="1800" i="1" dirty="0">
                    <a:solidFill>
                      <a:srgbClr val="FF0000"/>
                    </a:solidFill>
                  </a:rPr>
                  <a:t>Prior Primary Lender</a:t>
                </a:r>
                <a:r>
                  <a:rPr lang="en-US" altLang="zh-CN" sz="1800" dirty="0">
                    <a:solidFill>
                      <a:srgbClr val="FF0000"/>
                    </a:solidFill>
                  </a:rPr>
                  <a:t> </a:t>
                </a:r>
                <a:r>
                  <a:rPr lang="en-US" altLang="zh-CN" sz="1800" dirty="0"/>
                  <a:t>, it is equal to one for 99% of the observations in this matched sample.</a:t>
                </a:r>
              </a:p>
              <a:p>
                <a:pPr marL="0" indent="0">
                  <a:lnSpc>
                    <a:spcPct val="100000"/>
                  </a:lnSpc>
                  <a:buNone/>
                </a:pPr>
                <a:r>
                  <a:rPr lang="en-US" altLang="zh-CN" sz="1800" dirty="0">
                    <a:solidFill>
                      <a:schemeClr val="accent1">
                        <a:lumMod val="75000"/>
                      </a:schemeClr>
                    </a:solidFill>
                  </a:rPr>
                  <a:t>(ii)   </a:t>
                </a:r>
                <a:r>
                  <a:rPr lang="en-US" altLang="zh-CN" sz="1800" b="1" dirty="0"/>
                  <a:t>Market concentration </a:t>
                </a:r>
                <a:r>
                  <a:rPr lang="en-US" altLang="zh-CN" sz="1800" dirty="0"/>
                  <a:t>:</a:t>
                </a:r>
              </a:p>
              <a:p>
                <a:pPr>
                  <a:lnSpc>
                    <a:spcPct val="100000"/>
                  </a:lnSpc>
                </a:pPr>
                <a:r>
                  <a:rPr lang="en-US" altLang="zh-CN" sz="1800" dirty="0"/>
                  <a:t>X is equal to the </a:t>
                </a:r>
                <a:r>
                  <a:rPr lang="en-US" altLang="zh-CN" sz="1800" i="1" dirty="0">
                    <a:solidFill>
                      <a:srgbClr val="FF0000"/>
                    </a:solidFill>
                  </a:rPr>
                  <a:t>HHI</a:t>
                </a:r>
                <a:r>
                  <a:rPr lang="en-US" altLang="zh-CN" sz="1800" i="1" dirty="0"/>
                  <a:t> </a:t>
                </a:r>
                <a:r>
                  <a:rPr lang="en-US" altLang="zh-CN" sz="1800" dirty="0"/>
                  <a:t>of outstanding loans at the regional level ,</a:t>
                </a:r>
                <a:endParaRPr lang="en-US" altLang="zh-CN" sz="1800" i="1" dirty="0"/>
              </a:p>
              <a:p>
                <a:pPr marL="502920" lvl="1" indent="0">
                  <a:lnSpc>
                    <a:spcPct val="100000"/>
                  </a:lnSpc>
                  <a:buNone/>
                </a:pP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𝛼</m:t>
                        </m:r>
                      </m:e>
                    </m:acc>
                  </m:oMath>
                </a14:m>
                <a:r>
                  <a:rPr lang="en-US" altLang="zh-CN" sz="1800" dirty="0"/>
                  <a:t> = -103</a:t>
                </a:r>
                <a:r>
                  <a:rPr lang="en-US" altLang="zh-CN" sz="1800" i="1" dirty="0"/>
                  <a:t>.</a:t>
                </a:r>
                <a:r>
                  <a:rPr lang="en-US" altLang="zh-CN" sz="1800" dirty="0"/>
                  <a:t>20</a:t>
                </a:r>
                <a:r>
                  <a:rPr lang="zh-CN" altLang="en-US" sz="1800" dirty="0"/>
                  <a:t>∗∗∗</a:t>
                </a:r>
                <a:r>
                  <a:rPr lang="en-US" altLang="zh-CN" sz="1800" dirty="0"/>
                  <a:t>(22</a:t>
                </a:r>
                <a:r>
                  <a:rPr lang="en-US" altLang="zh-CN" sz="1800" i="1" dirty="0"/>
                  <a:t>.</a:t>
                </a:r>
                <a:r>
                  <a:rPr lang="en-US" altLang="zh-CN" sz="1800" dirty="0"/>
                  <a:t>11)</a:t>
                </a:r>
                <a:r>
                  <a:rPr lang="zh-CN" altLang="en-US" sz="1800" dirty="0"/>
                  <a:t> </a:t>
                </a:r>
                <a:r>
                  <a:rPr lang="en-US" altLang="zh-CN" sz="1800" dirty="0"/>
                  <a:t>,</a:t>
                </a:r>
                <a14:m>
                  <m:oMath xmlns:m="http://schemas.openxmlformats.org/officeDocument/2006/math">
                    <m:acc>
                      <m:accPr>
                        <m:chr m:val="̂"/>
                        <m:ctrlPr>
                          <a:rPr lang="en-US" altLang="zh-CN" sz="1800" i="1" dirty="0">
                            <a:latin typeface="Cambria Math" panose="02040503050406030204" pitchFamily="18" charset="0"/>
                          </a:rPr>
                        </m:ctrlPr>
                      </m:accPr>
                      <m:e>
                        <m:r>
                          <a:rPr lang="zh-CN" altLang="en-US" sz="1800" i="1" dirty="0">
                            <a:latin typeface="Cambria Math" panose="02040503050406030204" pitchFamily="18" charset="0"/>
                          </a:rPr>
                          <m:t>𝛽</m:t>
                        </m:r>
                      </m:e>
                    </m:acc>
                  </m:oMath>
                </a14:m>
                <a:r>
                  <a:rPr lang="en-US" altLang="zh-CN" sz="1800" dirty="0"/>
                  <a:t> = 85</a:t>
                </a:r>
                <a:r>
                  <a:rPr lang="en-US" altLang="zh-CN" sz="1800" i="1" dirty="0"/>
                  <a:t>.</a:t>
                </a:r>
                <a:r>
                  <a:rPr lang="en-US" altLang="zh-CN" sz="1800" dirty="0"/>
                  <a:t>75</a:t>
                </a:r>
                <a:r>
                  <a:rPr lang="zh-CN" altLang="en-US" sz="1800" dirty="0"/>
                  <a:t>∗∗</a:t>
                </a:r>
                <a:r>
                  <a:rPr lang="en-US" altLang="zh-CN" sz="1800" dirty="0"/>
                  <a:t>(33</a:t>
                </a:r>
                <a:r>
                  <a:rPr lang="en-US" altLang="zh-CN" sz="1800" i="1" dirty="0"/>
                  <a:t>.</a:t>
                </a:r>
                <a:r>
                  <a:rPr lang="en-US" altLang="zh-CN" sz="1800" dirty="0"/>
                  <a:t>92).</a:t>
                </a:r>
              </a:p>
            </p:txBody>
          </p:sp>
        </mc:Choice>
        <mc:Fallback xmlns="">
          <p:sp>
            <p:nvSpPr>
              <p:cNvPr id="12" name="内容占位符 2">
                <a:extLst>
                  <a:ext uri="{FF2B5EF4-FFF2-40B4-BE49-F238E27FC236}">
                    <a16:creationId xmlns:a16="http://schemas.microsoft.com/office/drawing/2014/main" id="{D5C7C03B-62F0-4D50-B9DA-C31B2F34FF12}"/>
                  </a:ext>
                </a:extLst>
              </p:cNvPr>
              <p:cNvSpPr>
                <a:spLocks noGrp="1" noRot="1" noChangeAspect="1" noMove="1" noResize="1" noEditPoints="1" noAdjustHandles="1" noChangeArrowheads="1" noChangeShapeType="1" noTextEdit="1"/>
              </p:cNvSpPr>
              <p:nvPr>
                <p:ph idx="1"/>
              </p:nvPr>
            </p:nvSpPr>
            <p:spPr>
              <a:xfrm>
                <a:off x="2901951" y="864108"/>
                <a:ext cx="5486400" cy="5120640"/>
              </a:xfrm>
              <a:blipFill>
                <a:blip r:embed="rId8"/>
                <a:stretch>
                  <a:fillRect l="-889" t="-1905" b="-27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5920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200889042"/>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3" name="内容占位符 2">
            <a:extLst>
              <a:ext uri="{FF2B5EF4-FFF2-40B4-BE49-F238E27FC236}">
                <a16:creationId xmlns:a16="http://schemas.microsoft.com/office/drawing/2014/main" id="{AB238AF0-D4D9-449E-B2BD-3FF04D6D873E}"/>
              </a:ext>
            </a:extLst>
          </p:cNvPr>
          <p:cNvSpPr>
            <a:spLocks noGrp="1"/>
          </p:cNvSpPr>
          <p:nvPr>
            <p:ph idx="1"/>
          </p:nvPr>
        </p:nvSpPr>
        <p:spPr/>
        <p:txBody>
          <a:bodyPr anchor="ctr">
            <a:normAutofit/>
          </a:bodyPr>
          <a:lstStyle/>
          <a:p>
            <a:pPr marL="514350" indent="-514350">
              <a:buAutoNum type="romanLcParenBoth"/>
            </a:pPr>
            <a:r>
              <a:rPr lang="en-US" altLang="zh-CN" sz="1800" dirty="0"/>
              <a:t>Apart from matching on </a:t>
            </a:r>
            <a:r>
              <a:rPr lang="en-US" altLang="zh-CN" sz="1800" dirty="0">
                <a:solidFill>
                  <a:srgbClr val="FF0000"/>
                </a:solidFill>
              </a:rPr>
              <a:t>bank</a:t>
            </a:r>
            <a:r>
              <a:rPr lang="en-US" altLang="zh-CN" sz="1800" dirty="0"/>
              <a:t> and </a:t>
            </a:r>
            <a:r>
              <a:rPr lang="en-US" altLang="zh-CN" sz="1800" dirty="0">
                <a:solidFill>
                  <a:srgbClr val="FF0000"/>
                </a:solidFill>
              </a:rPr>
              <a:t>borrower</a:t>
            </a:r>
            <a:r>
              <a:rPr lang="en-US" altLang="zh-CN" sz="1800" dirty="0">
                <a:solidFill>
                  <a:srgbClr val="C00000"/>
                </a:solidFill>
              </a:rPr>
              <a:t> </a:t>
            </a:r>
            <a:r>
              <a:rPr lang="en-US" altLang="zh-CN" sz="1800" dirty="0"/>
              <a:t>identity, we also match on all other variables of our benchmark model, which include credit rating and other loan conditions :353 switching loans to 246 firms and 1,430 comparable future loans (More than 98% of these loans have the best </a:t>
            </a:r>
            <a:r>
              <a:rPr lang="en-US" altLang="zh-CN" sz="1800" dirty="0" err="1"/>
              <a:t>rating;the</a:t>
            </a:r>
            <a:r>
              <a:rPr lang="en-US" altLang="zh-CN" sz="1800" dirty="0"/>
              <a:t> rest obtain the second best.).</a:t>
            </a:r>
          </a:p>
          <a:p>
            <a:pPr marL="514350" indent="-514350">
              <a:buAutoNum type="romanLcParenBoth"/>
            </a:pPr>
            <a:r>
              <a:rPr lang="en-US" altLang="zh-CN" sz="1800" dirty="0"/>
              <a:t>group the corresponding matches in 6-month periods (“1 to 6 months” to “At least 37 months”) after the switch.</a:t>
            </a:r>
          </a:p>
          <a:p>
            <a:pPr marL="514350" indent="-514350">
              <a:buAutoNum type="romanLcParenBoth"/>
            </a:pPr>
            <a:r>
              <a:rPr lang="en-US" altLang="zh-CN" sz="1800" dirty="0"/>
              <a:t>regress the spreads adjusted by the interbank market rate on the 6-month period dummies.</a:t>
            </a:r>
            <a:endParaRPr lang="zh-CN" altLang="en-US" sz="1800" dirty="0"/>
          </a:p>
        </p:txBody>
      </p:sp>
    </p:spTree>
    <p:extLst>
      <p:ext uri="{BB962C8B-B14F-4D97-AF65-F5344CB8AC3E}">
        <p14:creationId xmlns:p14="http://schemas.microsoft.com/office/powerpoint/2010/main" val="15589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690" y="1535825"/>
            <a:ext cx="2210612" cy="3450887"/>
          </a:xfrm>
        </p:spPr>
        <p:txBody>
          <a:bodyPr/>
          <a:lstStyle/>
          <a:p>
            <a:pPr algn="ctr"/>
            <a:r>
              <a:rPr lang="en-US" altLang="zh-CN" b="1" dirty="0">
                <a:solidFill>
                  <a:schemeClr val="bg1"/>
                </a:solidFill>
              </a:rPr>
              <a:t>Introduction</a:t>
            </a:r>
            <a:endParaRPr lang="zh-CN" altLang="en-US" dirty="0"/>
          </a:p>
        </p:txBody>
      </p:sp>
      <p:sp>
        <p:nvSpPr>
          <p:cNvPr id="3" name="内容占位符 2"/>
          <p:cNvSpPr>
            <a:spLocks noGrp="1"/>
          </p:cNvSpPr>
          <p:nvPr>
            <p:ph idx="1"/>
          </p:nvPr>
        </p:nvSpPr>
        <p:spPr/>
        <p:txBody>
          <a:bodyPr>
            <a:normAutofit/>
          </a:bodyPr>
          <a:lstStyle/>
          <a:p>
            <a:pPr marL="514350" indent="-514350">
              <a:buClr>
                <a:schemeClr val="accent1">
                  <a:lumMod val="75000"/>
                </a:schemeClr>
              </a:buClr>
              <a:buAutoNum type="romanLcParenBoth"/>
            </a:pPr>
            <a:r>
              <a:rPr lang="en-US" altLang="zh-CN" sz="1800" dirty="0">
                <a:latin typeface="NewCenturySchlbk-Roman"/>
              </a:rPr>
              <a:t>Academics and industry observers point to switching costs as a key source of </a:t>
            </a:r>
            <a:r>
              <a:rPr lang="en-US" altLang="zh-CN" sz="1800" dirty="0">
                <a:solidFill>
                  <a:srgbClr val="FF0000"/>
                </a:solidFill>
              </a:rPr>
              <a:t>bank rents</a:t>
            </a:r>
            <a:r>
              <a:rPr lang="en-US" altLang="zh-CN" sz="1800" dirty="0"/>
              <a:t>.</a:t>
            </a:r>
            <a:r>
              <a:rPr lang="en-US" altLang="zh-CN" sz="1800" dirty="0">
                <a:latin typeface="NewCenturySchlbk-Roman"/>
              </a:rPr>
              <a:t> </a:t>
            </a:r>
            <a:r>
              <a:rPr lang="en-US" altLang="zh-CN" sz="1800" dirty="0">
                <a:solidFill>
                  <a:srgbClr val="FF0000"/>
                </a:solidFill>
                <a:latin typeface="NewCenturySchlbk-Roman"/>
              </a:rPr>
              <a:t>Hold-up problems</a:t>
            </a:r>
            <a:r>
              <a:rPr lang="en-US" altLang="zh-CN" sz="1800" dirty="0">
                <a:latin typeface="NewCenturySchlbk-Roman"/>
              </a:rPr>
              <a:t>.</a:t>
            </a:r>
            <a:r>
              <a:rPr lang="en-US" altLang="zh-CN" sz="1800" dirty="0"/>
              <a:t> </a:t>
            </a:r>
            <a:r>
              <a:rPr lang="en-US" altLang="zh-CN" sz="1800" dirty="0">
                <a:latin typeface="NewCenturySchlbk-Roman"/>
              </a:rPr>
              <a:t>An analysis of </a:t>
            </a:r>
            <a:r>
              <a:rPr lang="en-US" altLang="zh-CN" sz="1800" dirty="0">
                <a:solidFill>
                  <a:srgbClr val="FF0000"/>
                </a:solidFill>
              </a:rPr>
              <a:t>loan conditions </a:t>
            </a:r>
            <a:r>
              <a:rPr lang="en-US" altLang="zh-CN" sz="1800" dirty="0">
                <a:latin typeface="NewCenturySchlbk-Roman"/>
              </a:rPr>
              <a:t>is a first step in assessing the role that </a:t>
            </a:r>
            <a:r>
              <a:rPr lang="en-US" altLang="zh-CN" sz="1800" dirty="0">
                <a:solidFill>
                  <a:srgbClr val="FF0000"/>
                </a:solidFill>
              </a:rPr>
              <a:t>switching costs</a:t>
            </a:r>
            <a:r>
              <a:rPr lang="en-US" altLang="zh-CN" sz="1800" dirty="0"/>
              <a:t> </a:t>
            </a:r>
            <a:r>
              <a:rPr lang="en-US" altLang="zh-CN" sz="1800" dirty="0">
                <a:latin typeface="NewCenturySchlbk-Roman"/>
              </a:rPr>
              <a:t>play in credit markets. </a:t>
            </a:r>
          </a:p>
          <a:p>
            <a:pPr marL="514350" indent="-514350">
              <a:buClr>
                <a:schemeClr val="accent1">
                  <a:lumMod val="75000"/>
                </a:schemeClr>
              </a:buClr>
              <a:buAutoNum type="romanLcParenBoth"/>
            </a:pPr>
            <a:r>
              <a:rPr lang="en-US" altLang="zh-CN" sz="1800" dirty="0">
                <a:latin typeface="NewCenturySchlbk-Roman"/>
              </a:rPr>
              <a:t>DATA: the public credit registry of Bolivia between March 1999 and December 2003.</a:t>
            </a:r>
          </a:p>
          <a:p>
            <a:pPr marL="514350" indent="-514350">
              <a:buClr>
                <a:schemeClr val="accent1">
                  <a:lumMod val="75000"/>
                </a:schemeClr>
              </a:buClr>
              <a:buAutoNum type="romanLcParenBoth"/>
            </a:pPr>
            <a:r>
              <a:rPr lang="en-US" altLang="zh-CN" sz="1800" dirty="0">
                <a:latin typeface="NewCenturySchlbk-Roman"/>
              </a:rPr>
              <a:t>“What loan rate did the </a:t>
            </a:r>
            <a:r>
              <a:rPr lang="en-US" altLang="zh-CN" sz="1800" dirty="0">
                <a:solidFill>
                  <a:srgbClr val="FF0000"/>
                </a:solidFill>
                <a:latin typeface="NewCenturySchlbk-Roman"/>
              </a:rPr>
              <a:t>inside bank </a:t>
            </a:r>
            <a:r>
              <a:rPr lang="en-US" altLang="zh-CN" sz="1800" dirty="0">
                <a:latin typeface="NewCenturySchlbk-Roman"/>
              </a:rPr>
              <a:t>offer to the switcher?” and “Is this rate higher than the one offered by the</a:t>
            </a:r>
            <a:r>
              <a:rPr lang="en-US" altLang="zh-CN" sz="1800" dirty="0">
                <a:solidFill>
                  <a:srgbClr val="000000"/>
                </a:solidFill>
                <a:latin typeface="NewCenturySchlbk-Roman"/>
              </a:rPr>
              <a:t> </a:t>
            </a:r>
            <a:r>
              <a:rPr lang="en-US" altLang="zh-CN" sz="1800" dirty="0">
                <a:solidFill>
                  <a:srgbClr val="FF0000"/>
                </a:solidFill>
                <a:latin typeface="NewCenturySchlbk-Roman"/>
              </a:rPr>
              <a:t>outside bank</a:t>
            </a:r>
            <a:r>
              <a:rPr lang="en-US" altLang="zh-CN" sz="1800" dirty="0">
                <a:latin typeface="NewCenturySchlbk-Roman"/>
              </a:rPr>
              <a:t>?”</a:t>
            </a:r>
          </a:p>
          <a:p>
            <a:pPr marL="514350" indent="-514350">
              <a:buClr>
                <a:schemeClr val="accent1">
                  <a:lumMod val="75000"/>
                </a:schemeClr>
              </a:buClr>
              <a:buAutoNum type="romanLcParenBoth"/>
            </a:pPr>
            <a:r>
              <a:rPr lang="en-US" altLang="zh-CN" sz="1800" dirty="0">
                <a:latin typeface="NewCenturySchlbk-Roman"/>
              </a:rPr>
              <a:t>Loan rate cycle</a:t>
            </a:r>
          </a:p>
          <a:p>
            <a:pPr marL="514350" indent="-514350">
              <a:buClr>
                <a:schemeClr val="accent1">
                  <a:lumMod val="75000"/>
                </a:schemeClr>
              </a:buClr>
              <a:buAutoNum type="romanLcParenBoth"/>
            </a:pPr>
            <a:r>
              <a:rPr lang="en-US" altLang="zh-CN" sz="1800" dirty="0">
                <a:latin typeface="NewCenturySchlbk-Roman"/>
              </a:rPr>
              <a:t>Which banks obtain smaller discounts and experience a shallower loan rate cycle?</a:t>
            </a:r>
          </a:p>
        </p:txBody>
      </p:sp>
      <p:sp>
        <p:nvSpPr>
          <p:cNvPr id="4" name="灯片编号占位符 3">
            <a:extLst>
              <a:ext uri="{FF2B5EF4-FFF2-40B4-BE49-F238E27FC236}">
                <a16:creationId xmlns:a16="http://schemas.microsoft.com/office/drawing/2014/main" id="{D523B3A0-5D60-4980-A008-5E3DBD3CF20F}"/>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476432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6" name="内容占位符 5">
            <a:extLst>
              <a:ext uri="{FF2B5EF4-FFF2-40B4-BE49-F238E27FC236}">
                <a16:creationId xmlns:a16="http://schemas.microsoft.com/office/drawing/2014/main" id="{852D5BD6-23BF-483A-B907-0570F27159A4}"/>
              </a:ext>
            </a:extLst>
          </p:cNvPr>
          <p:cNvPicPr>
            <a:picLocks noGrp="1" noChangeAspect="1"/>
          </p:cNvPicPr>
          <p:nvPr>
            <p:ph idx="1"/>
          </p:nvPr>
        </p:nvPicPr>
        <p:blipFill>
          <a:blip r:embed="rId8"/>
          <a:stretch>
            <a:fillRect/>
          </a:stretch>
        </p:blipFill>
        <p:spPr>
          <a:xfrm>
            <a:off x="2625213" y="245568"/>
            <a:ext cx="6115664" cy="6437114"/>
          </a:xfrm>
          <a:prstGeom prst="rect">
            <a:avLst/>
          </a:prstGeom>
        </p:spPr>
      </p:pic>
      <p:sp>
        <p:nvSpPr>
          <p:cNvPr id="7" name="矩形 6">
            <a:extLst>
              <a:ext uri="{FF2B5EF4-FFF2-40B4-BE49-F238E27FC236}">
                <a16:creationId xmlns:a16="http://schemas.microsoft.com/office/drawing/2014/main" id="{D09A9A7F-05B5-4A98-88B5-7938E048F6FA}"/>
              </a:ext>
            </a:extLst>
          </p:cNvPr>
          <p:cNvSpPr/>
          <p:nvPr/>
        </p:nvSpPr>
        <p:spPr>
          <a:xfrm>
            <a:off x="5594555" y="4326193"/>
            <a:ext cx="668593" cy="383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99571297-E559-4980-B419-CA9040B608E4}"/>
              </a:ext>
            </a:extLst>
          </p:cNvPr>
          <p:cNvCxnSpPr>
            <a:cxnSpLocks/>
          </p:cNvCxnSpPr>
          <p:nvPr/>
        </p:nvCxnSpPr>
        <p:spPr>
          <a:xfrm>
            <a:off x="8062452" y="3342968"/>
            <a:ext cx="0" cy="1366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45689713-D894-4BB3-AE9F-23AAC4A2B880}"/>
              </a:ext>
            </a:extLst>
          </p:cNvPr>
          <p:cNvSpPr/>
          <p:nvPr/>
        </p:nvSpPr>
        <p:spPr>
          <a:xfrm>
            <a:off x="2713703" y="4729315"/>
            <a:ext cx="594583" cy="29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8B92E650-9E0C-4F35-A875-1F207593683D}"/>
              </a:ext>
            </a:extLst>
          </p:cNvPr>
          <p:cNvSpPr/>
          <p:nvPr/>
        </p:nvSpPr>
        <p:spPr>
          <a:xfrm>
            <a:off x="2713703" y="2922638"/>
            <a:ext cx="594583" cy="2957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703E0B5B-25BB-479A-89D4-4C2CAE2EC7F2}"/>
              </a:ext>
            </a:extLst>
          </p:cNvPr>
          <p:cNvSpPr/>
          <p:nvPr/>
        </p:nvSpPr>
        <p:spPr>
          <a:xfrm>
            <a:off x="493334" y="6125496"/>
            <a:ext cx="1492782" cy="611859"/>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连接符: 曲线 20">
            <a:extLst>
              <a:ext uri="{FF2B5EF4-FFF2-40B4-BE49-F238E27FC236}">
                <a16:creationId xmlns:a16="http://schemas.microsoft.com/office/drawing/2014/main" id="{6B228F3A-802A-4173-9A17-2C71542818EF}"/>
              </a:ext>
            </a:extLst>
          </p:cNvPr>
          <p:cNvCxnSpPr>
            <a:cxnSpLocks/>
            <a:stCxn id="16" idx="1"/>
            <a:endCxn id="14" idx="7"/>
          </p:cNvCxnSpPr>
          <p:nvPr/>
        </p:nvCxnSpPr>
        <p:spPr>
          <a:xfrm rot="10800000" flipV="1">
            <a:off x="1767503" y="3070517"/>
            <a:ext cx="946200" cy="3144583"/>
          </a:xfrm>
          <a:prstGeom prst="curvedConnector2">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连接符: 曲线 22">
            <a:extLst>
              <a:ext uri="{FF2B5EF4-FFF2-40B4-BE49-F238E27FC236}">
                <a16:creationId xmlns:a16="http://schemas.microsoft.com/office/drawing/2014/main" id="{7F0C59E3-9C59-4722-9039-947C9ED056D1}"/>
              </a:ext>
            </a:extLst>
          </p:cNvPr>
          <p:cNvCxnSpPr>
            <a:cxnSpLocks/>
            <a:stCxn id="15" idx="1"/>
            <a:endCxn id="14" idx="6"/>
          </p:cNvCxnSpPr>
          <p:nvPr/>
        </p:nvCxnSpPr>
        <p:spPr>
          <a:xfrm rot="10800000" flipV="1">
            <a:off x="1986117" y="4877194"/>
            <a:ext cx="727587" cy="1554231"/>
          </a:xfrm>
          <a:prstGeom prst="curvedConnector3">
            <a:avLst>
              <a:gd name="adj1" fmla="val 5000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0A9289F5-C179-4B84-ABFB-B04B6A632FFA}"/>
              </a:ext>
            </a:extLst>
          </p:cNvPr>
          <p:cNvSpPr txBox="1"/>
          <p:nvPr/>
        </p:nvSpPr>
        <p:spPr>
          <a:xfrm>
            <a:off x="595959" y="6244841"/>
            <a:ext cx="1287532" cy="584775"/>
          </a:xfrm>
          <a:prstGeom prst="rect">
            <a:avLst/>
          </a:prstGeom>
          <a:noFill/>
        </p:spPr>
        <p:txBody>
          <a:bodyPr wrap="none" rtlCol="0">
            <a:spAutoFit/>
          </a:bodyPr>
          <a:lstStyle/>
          <a:p>
            <a:r>
              <a:rPr lang="en-US" altLang="zh-CN" sz="1400" dirty="0"/>
              <a:t>loan rate cycle</a:t>
            </a:r>
            <a:br>
              <a:rPr lang="en-US" altLang="zh-CN" dirty="0"/>
            </a:br>
            <a:endParaRPr lang="zh-CN" altLang="en-US" dirty="0"/>
          </a:p>
        </p:txBody>
      </p:sp>
    </p:spTree>
    <p:extLst>
      <p:ext uri="{BB962C8B-B14F-4D97-AF65-F5344CB8AC3E}">
        <p14:creationId xmlns:p14="http://schemas.microsoft.com/office/powerpoint/2010/main" val="334875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BC83030-C477-4173-9541-81666B1AD4B0}"/>
              </a:ext>
            </a:extLst>
          </p:cNvPr>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5" name="图片 4">
            <a:extLst>
              <a:ext uri="{FF2B5EF4-FFF2-40B4-BE49-F238E27FC236}">
                <a16:creationId xmlns:a16="http://schemas.microsoft.com/office/drawing/2014/main" id="{9DEE1FDD-4014-4DE8-859C-D712364CDD9E}"/>
              </a:ext>
            </a:extLst>
          </p:cNvPr>
          <p:cNvPicPr>
            <a:picLocks noChangeAspect="1"/>
          </p:cNvPicPr>
          <p:nvPr/>
        </p:nvPicPr>
        <p:blipFill>
          <a:blip r:embed="rId2"/>
          <a:stretch>
            <a:fillRect/>
          </a:stretch>
        </p:blipFill>
        <p:spPr>
          <a:xfrm>
            <a:off x="0" y="178256"/>
            <a:ext cx="9144000" cy="6501487"/>
          </a:xfrm>
          <a:prstGeom prst="rect">
            <a:avLst/>
          </a:prstGeom>
        </p:spPr>
      </p:pic>
    </p:spTree>
    <p:extLst>
      <p:ext uri="{BB962C8B-B14F-4D97-AF65-F5344CB8AC3E}">
        <p14:creationId xmlns:p14="http://schemas.microsoft.com/office/powerpoint/2010/main" val="108822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2293779889"/>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22</a:t>
            </a:fld>
            <a:endParaRPr 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238AF0-D4D9-449E-B2BD-3FF04D6D873E}"/>
                  </a:ext>
                </a:extLst>
              </p:cNvPr>
              <p:cNvSpPr>
                <a:spLocks noGrp="1"/>
              </p:cNvSpPr>
              <p:nvPr>
                <p:ph idx="1"/>
              </p:nvPr>
            </p:nvSpPr>
            <p:spPr>
              <a:xfrm>
                <a:off x="2861186" y="477519"/>
                <a:ext cx="5476569" cy="5878833"/>
              </a:xfrm>
            </p:spPr>
            <p:txBody>
              <a:bodyPr>
                <a:normAutofit fontScale="85000" lnSpcReduction="10000"/>
              </a:bodyPr>
              <a:lstStyle/>
              <a:p>
                <a:pPr marL="0" indent="0">
                  <a:lnSpc>
                    <a:spcPct val="110000"/>
                  </a:lnSpc>
                  <a:buNone/>
                </a:pPr>
                <a:r>
                  <a:rPr lang="en-US" altLang="zh-CN" dirty="0"/>
                  <a:t>The effect of a number of key variables on the loan rate dynamics :</a:t>
                </a:r>
              </a:p>
              <a:p>
                <a:pPr marL="0" indent="0">
                  <a:lnSpc>
                    <a:spcPct val="120000"/>
                  </a:lnSpc>
                  <a:buNone/>
                </a:pPr>
                <a14:m>
                  <m:oMath xmlns:m="http://schemas.openxmlformats.org/officeDocument/2006/math">
                    <m:sSub>
                      <m:sSubPr>
                        <m:ctrlPr>
                          <a:rPr lang="el-GR" altLang="zh-CN" sz="2100" i="1" smtClean="0">
                            <a:latin typeface="Cambria Math" panose="02040503050406030204" pitchFamily="18" charset="0"/>
                          </a:rPr>
                        </m:ctrlPr>
                      </m:sSubPr>
                      <m:e>
                        <m:r>
                          <a:rPr lang="en-US" altLang="zh-CN" sz="2100" b="0" i="1" smtClean="0">
                            <a:latin typeface="Cambria Math" panose="02040503050406030204" pitchFamily="18" charset="0"/>
                          </a:rPr>
                          <m:t>𝑟</m:t>
                        </m:r>
                      </m:e>
                      <m:sub>
                        <m:r>
                          <a:rPr lang="en-US" altLang="zh-CN" sz="2100" b="0" i="1" smtClean="0">
                            <a:latin typeface="Cambria Math" panose="02040503050406030204" pitchFamily="18" charset="0"/>
                          </a:rPr>
                          <m:t>𝑆𝑤𝑖𝑡𝑐h</m:t>
                        </m:r>
                      </m:sub>
                    </m:sSub>
                    <m:r>
                      <a:rPr lang="en-US" altLang="zh-CN" sz="2100" b="0" i="1" smtClean="0">
                        <a:latin typeface="Cambria Math" panose="02040503050406030204" pitchFamily="18" charset="0"/>
                      </a:rPr>
                      <m:t>−</m:t>
                    </m:r>
                    <m:sSub>
                      <m:sSubPr>
                        <m:ctrlPr>
                          <a:rPr lang="en-US" altLang="zh-CN" sz="2100" i="1" smtClean="0">
                            <a:latin typeface="Cambria Math" panose="02040503050406030204" pitchFamily="18" charset="0"/>
                          </a:rPr>
                        </m:ctrlPr>
                      </m:sSubPr>
                      <m:e>
                        <m:r>
                          <a:rPr lang="en-US" altLang="zh-CN" sz="2100" b="0" i="1" smtClean="0">
                            <a:latin typeface="Cambria Math" panose="02040503050406030204" pitchFamily="18" charset="0"/>
                          </a:rPr>
                          <m:t>𝑟</m:t>
                        </m:r>
                      </m:e>
                      <m:sub>
                        <m:r>
                          <a:rPr lang="en-US" altLang="zh-CN" sz="2100" b="0" i="1" smtClean="0">
                            <a:latin typeface="Cambria Math" panose="02040503050406030204" pitchFamily="18" charset="0"/>
                          </a:rPr>
                          <m:t>𝑁𝑜𝑡</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𝑠𝑤𝑖𝑡𝑐h</m:t>
                        </m:r>
                      </m:sub>
                    </m:sSub>
                    <m:r>
                      <a:rPr lang="en-US" altLang="zh-CN" sz="2100" b="0" i="1" smtClean="0">
                        <a:latin typeface="Cambria Math" panose="02040503050406030204" pitchFamily="18" charset="0"/>
                      </a:rPr>
                      <m:t>=</m:t>
                    </m:r>
                    <m:r>
                      <a:rPr lang="zh-CN" altLang="en-US" sz="2100" b="0" i="1" smtClean="0">
                        <a:latin typeface="Cambria Math" panose="02040503050406030204" pitchFamily="18" charset="0"/>
                      </a:rPr>
                      <m:t>𝛼</m:t>
                    </m:r>
                    <m:r>
                      <a:rPr lang="en-US" altLang="zh-CN" sz="2100" b="0" i="1" smtClean="0">
                        <a:latin typeface="Cambria Math" panose="02040503050406030204" pitchFamily="18" charset="0"/>
                      </a:rPr>
                      <m:t>+</m:t>
                    </m:r>
                    <m:r>
                      <a:rPr lang="zh-CN" altLang="en-US" sz="2100" b="0" i="1" smtClean="0">
                        <a:latin typeface="Cambria Math" panose="02040503050406030204" pitchFamily="18" charset="0"/>
                      </a:rPr>
                      <m:t>𝛽</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𝑋</m:t>
                    </m:r>
                    <m:r>
                      <a:rPr lang="en-US" altLang="zh-CN" sz="2100" b="0" i="1" smtClean="0">
                        <a:latin typeface="Cambria Math" panose="02040503050406030204" pitchFamily="18" charset="0"/>
                      </a:rPr>
                      <m:t>+</m:t>
                    </m:r>
                    <m:sSub>
                      <m:sSubPr>
                        <m:ctrlPr>
                          <a:rPr lang="en-US" altLang="zh-CN" sz="2100" i="1" smtClean="0">
                            <a:latin typeface="Cambria Math" panose="02040503050406030204" pitchFamily="18" charset="0"/>
                          </a:rPr>
                        </m:ctrlPr>
                      </m:sSubPr>
                      <m:e>
                        <m:r>
                          <a:rPr lang="zh-CN" altLang="en-US" sz="2100" b="0" i="1" smtClean="0">
                            <a:latin typeface="Cambria Math" panose="02040503050406030204" pitchFamily="18" charset="0"/>
                          </a:rPr>
                          <m:t>𝛾</m:t>
                        </m:r>
                      </m:e>
                      <m:sub>
                        <m:r>
                          <a:rPr lang="en-US" altLang="zh-CN" sz="2100" b="0" i="1" smtClean="0">
                            <a:latin typeface="Cambria Math" panose="02040503050406030204" pitchFamily="18" charset="0"/>
                          </a:rPr>
                          <m:t>1</m:t>
                        </m:r>
                      </m:sub>
                    </m:sSub>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𝑇</m:t>
                    </m:r>
                    <m:r>
                      <a:rPr lang="en-US" altLang="zh-CN" sz="2100" b="0" i="1" smtClean="0">
                        <a:latin typeface="Cambria Math" panose="02040503050406030204" pitchFamily="18" charset="0"/>
                      </a:rPr>
                      <m:t>+</m:t>
                    </m:r>
                    <m:sSub>
                      <m:sSubPr>
                        <m:ctrlPr>
                          <a:rPr lang="en-US" altLang="zh-CN" sz="2100" i="1" smtClean="0">
                            <a:latin typeface="Cambria Math" panose="02040503050406030204" pitchFamily="18" charset="0"/>
                          </a:rPr>
                        </m:ctrlPr>
                      </m:sSubPr>
                      <m:e>
                        <m:r>
                          <a:rPr lang="zh-CN" altLang="en-US" sz="2100" b="0" i="1" smtClean="0">
                            <a:latin typeface="Cambria Math" panose="02040503050406030204" pitchFamily="18" charset="0"/>
                          </a:rPr>
                          <m:t>𝛾</m:t>
                        </m:r>
                      </m:e>
                      <m:sub>
                        <m:r>
                          <a:rPr lang="en-US" altLang="zh-CN" sz="2100" b="0" i="1" smtClean="0">
                            <a:latin typeface="Cambria Math" panose="02040503050406030204" pitchFamily="18" charset="0"/>
                          </a:rPr>
                          <m:t>2</m:t>
                        </m:r>
                      </m:sub>
                    </m:sSub>
                    <m:r>
                      <a:rPr lang="en-US" altLang="zh-CN" sz="2100" b="0" i="1" smtClean="0">
                        <a:latin typeface="Cambria Math" panose="02040503050406030204" pitchFamily="18" charset="0"/>
                      </a:rPr>
                      <m:t>∗</m:t>
                    </m:r>
                    <m:sSup>
                      <m:sSupPr>
                        <m:ctrlPr>
                          <a:rPr lang="en-US" altLang="zh-CN" sz="2100" i="1" smtClean="0">
                            <a:latin typeface="Cambria Math" panose="02040503050406030204" pitchFamily="18" charset="0"/>
                          </a:rPr>
                        </m:ctrlPr>
                      </m:sSupPr>
                      <m:e>
                        <m:r>
                          <a:rPr lang="en-US" altLang="zh-CN" sz="2100" b="0" i="1" smtClean="0">
                            <a:latin typeface="Cambria Math" panose="02040503050406030204" pitchFamily="18" charset="0"/>
                          </a:rPr>
                          <m:t>𝑇</m:t>
                        </m:r>
                      </m:e>
                      <m:sup>
                        <m:r>
                          <a:rPr lang="en-US" altLang="zh-CN" sz="2100" b="0" i="1" smtClean="0">
                            <a:latin typeface="Cambria Math" panose="02040503050406030204" pitchFamily="18" charset="0"/>
                          </a:rPr>
                          <m:t>2</m:t>
                        </m:r>
                      </m:sup>
                    </m:sSup>
                    <m:r>
                      <a:rPr lang="en-US" altLang="zh-CN" sz="2100" b="0" i="1" smtClean="0">
                        <a:latin typeface="Cambria Math" panose="02040503050406030204" pitchFamily="18" charset="0"/>
                      </a:rPr>
                      <m:t>+</m:t>
                    </m:r>
                    <m:sSub>
                      <m:sSubPr>
                        <m:ctrlPr>
                          <a:rPr lang="en-US" altLang="zh-CN" sz="2100" i="1" smtClean="0">
                            <a:latin typeface="Cambria Math" panose="02040503050406030204" pitchFamily="18" charset="0"/>
                          </a:rPr>
                        </m:ctrlPr>
                      </m:sSubPr>
                      <m:e>
                        <m:r>
                          <a:rPr lang="zh-CN" altLang="en-US" sz="2100" b="0" i="1" smtClean="0">
                            <a:latin typeface="Cambria Math" panose="02040503050406030204" pitchFamily="18" charset="0"/>
                          </a:rPr>
                          <m:t>𝛿</m:t>
                        </m:r>
                      </m:e>
                      <m:sub>
                        <m:r>
                          <a:rPr lang="en-US" altLang="zh-CN" sz="2100" b="0" i="1" smtClean="0">
                            <a:latin typeface="Cambria Math" panose="02040503050406030204" pitchFamily="18" charset="0"/>
                          </a:rPr>
                          <m:t>1</m:t>
                        </m:r>
                      </m:sub>
                    </m:sSub>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𝑋</m:t>
                    </m:r>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𝑇</m:t>
                    </m:r>
                    <m:r>
                      <a:rPr lang="en-US" altLang="zh-CN" sz="2100" b="0" i="1" smtClean="0">
                        <a:latin typeface="Cambria Math" panose="02040503050406030204" pitchFamily="18" charset="0"/>
                      </a:rPr>
                      <m:t>+</m:t>
                    </m:r>
                    <m:sSub>
                      <m:sSubPr>
                        <m:ctrlPr>
                          <a:rPr lang="en-US" altLang="zh-CN" sz="2100" i="1" smtClean="0">
                            <a:latin typeface="Cambria Math" panose="02040503050406030204" pitchFamily="18" charset="0"/>
                          </a:rPr>
                        </m:ctrlPr>
                      </m:sSubPr>
                      <m:e>
                        <m:r>
                          <a:rPr lang="zh-CN" altLang="en-US" sz="2100" b="0" i="1" smtClean="0">
                            <a:latin typeface="Cambria Math" panose="02040503050406030204" pitchFamily="18" charset="0"/>
                          </a:rPr>
                          <m:t>𝛿</m:t>
                        </m:r>
                      </m:e>
                      <m:sub>
                        <m:r>
                          <a:rPr lang="en-US" altLang="zh-CN" sz="2100" b="0" i="1" smtClean="0">
                            <a:latin typeface="Cambria Math" panose="02040503050406030204" pitchFamily="18" charset="0"/>
                          </a:rPr>
                          <m:t>2</m:t>
                        </m:r>
                      </m:sub>
                    </m:sSub>
                    <m:r>
                      <a:rPr lang="en-US" altLang="zh-CN" sz="2100" b="0" i="1" smtClean="0">
                        <a:latin typeface="Cambria Math" panose="02040503050406030204" pitchFamily="18" charset="0"/>
                      </a:rPr>
                      <m:t>∗</m:t>
                    </m:r>
                    <m:r>
                      <a:rPr lang="en-US" altLang="zh-CN" sz="2100" b="0" i="1" smtClean="0">
                        <a:latin typeface="Cambria Math" panose="02040503050406030204" pitchFamily="18" charset="0"/>
                      </a:rPr>
                      <m:t>𝑋</m:t>
                    </m:r>
                    <m:r>
                      <a:rPr lang="en-US" altLang="zh-CN" sz="2100" b="0" i="1" smtClean="0">
                        <a:latin typeface="Cambria Math" panose="02040503050406030204" pitchFamily="18" charset="0"/>
                      </a:rPr>
                      <m:t>∗</m:t>
                    </m:r>
                    <m:sSup>
                      <m:sSupPr>
                        <m:ctrlPr>
                          <a:rPr lang="en-US" altLang="zh-CN" sz="2100" i="1" smtClean="0">
                            <a:latin typeface="Cambria Math" panose="02040503050406030204" pitchFamily="18" charset="0"/>
                          </a:rPr>
                        </m:ctrlPr>
                      </m:sSupPr>
                      <m:e>
                        <m:r>
                          <a:rPr lang="en-US" altLang="zh-CN" sz="2100" b="0" i="1" smtClean="0">
                            <a:latin typeface="Cambria Math" panose="02040503050406030204" pitchFamily="18" charset="0"/>
                          </a:rPr>
                          <m:t>𝑇</m:t>
                        </m:r>
                      </m:e>
                      <m:sup>
                        <m:r>
                          <a:rPr lang="en-US" altLang="zh-CN" sz="2100" b="0" i="1" smtClean="0">
                            <a:latin typeface="Cambria Math" panose="02040503050406030204" pitchFamily="18" charset="0"/>
                          </a:rPr>
                          <m:t>2</m:t>
                        </m:r>
                      </m:sup>
                    </m:sSup>
                    <m:r>
                      <a:rPr lang="en-US" altLang="zh-CN" sz="2100" b="0" i="1" smtClean="0">
                        <a:latin typeface="Cambria Math" panose="02040503050406030204" pitchFamily="18" charset="0"/>
                      </a:rPr>
                      <m:t>+</m:t>
                    </m:r>
                    <m:r>
                      <a:rPr lang="zh-CN" altLang="en-US" sz="2100" b="0" i="1" smtClean="0">
                        <a:latin typeface="Cambria Math" panose="02040503050406030204" pitchFamily="18" charset="0"/>
                      </a:rPr>
                      <m:t>𝜁</m:t>
                    </m:r>
                  </m:oMath>
                </a14:m>
                <a:r>
                  <a:rPr lang="en-US" altLang="zh-CN" sz="2100" i="1" dirty="0"/>
                  <a:t>,</a:t>
                </a:r>
              </a:p>
              <a:p>
                <a:pPr marL="0" indent="0">
                  <a:lnSpc>
                    <a:spcPct val="110000"/>
                  </a:lnSpc>
                  <a:buNone/>
                </a:pPr>
                <a:r>
                  <a:rPr lang="en-US" altLang="zh-CN" dirty="0"/>
                  <a:t>where X is a measure of relationship strength or the degree of local market </a:t>
                </a:r>
                <a:r>
                  <a:rPr lang="en-US" altLang="zh-CN" dirty="0" err="1"/>
                  <a:t>concentration,T</a:t>
                </a:r>
                <a:r>
                  <a:rPr lang="en-US" altLang="zh-CN" dirty="0"/>
                  <a:t> is the time in months since the switch.</a:t>
                </a:r>
              </a:p>
              <a:p>
                <a:pPr marL="514350" indent="-514350">
                  <a:lnSpc>
                    <a:spcPct val="110000"/>
                  </a:lnSpc>
                  <a:buAutoNum type="romanLcParenBoth"/>
                </a:pPr>
                <a:r>
                  <a:rPr lang="en-US" altLang="zh-CN" dirty="0"/>
                  <a:t>when </a:t>
                </a:r>
                <a:r>
                  <a:rPr lang="en-US" altLang="zh-CN" i="1" dirty="0"/>
                  <a:t>X </a:t>
                </a:r>
                <a:r>
                  <a:rPr lang="en-US" altLang="zh-CN" dirty="0"/>
                  <a:t>is equal to </a:t>
                </a:r>
                <a:r>
                  <a:rPr lang="en-US" altLang="zh-CN" i="1" dirty="0">
                    <a:solidFill>
                      <a:srgbClr val="FF0000"/>
                    </a:solidFill>
                  </a:rPr>
                  <a:t>Multiple Bank Relationships</a:t>
                </a:r>
                <a:r>
                  <a:rPr lang="en-US" altLang="zh-CN" i="1" dirty="0"/>
                  <a:t>, </a:t>
                </a:r>
                <a:r>
                  <a:rPr lang="en-US" altLang="zh-CN" dirty="0"/>
                  <a:t>the estimated coefficients suggest that maintaining multiple relationships softens (but does not eliminate) hold-up ( </a:t>
                </a:r>
                <a14:m>
                  <m:oMath xmlns:m="http://schemas.openxmlformats.org/officeDocument/2006/math">
                    <m:acc>
                      <m:accPr>
                        <m:chr m:val="̂"/>
                        <m:ctrlPr>
                          <a:rPr lang="en-US" altLang="zh-CN" i="1" dirty="0" smtClean="0">
                            <a:latin typeface="Cambria Math" panose="02040503050406030204" pitchFamily="18" charset="0"/>
                          </a:rPr>
                        </m:ctrlPr>
                      </m:accPr>
                      <m:e>
                        <m:sSub>
                          <m:sSubPr>
                            <m:ctrlPr>
                              <a:rPr lang="en-US" altLang="zh-CN" i="1" dirty="0" smtClean="0">
                                <a:latin typeface="Cambria Math" panose="02040503050406030204" pitchFamily="18" charset="0"/>
                              </a:rPr>
                            </m:ctrlPr>
                          </m:sSubPr>
                          <m:e>
                            <m:r>
                              <a:rPr lang="zh-CN" altLang="en-US" i="1" dirty="0" smtClean="0">
                                <a:latin typeface="Cambria Math" panose="02040503050406030204" pitchFamily="18" charset="0"/>
                              </a:rPr>
                              <m:t>𝛾</m:t>
                            </m:r>
                          </m:e>
                          <m:sub>
                            <m:r>
                              <a:rPr lang="en-US" altLang="zh-CN" b="0" i="1" dirty="0" smtClean="0">
                                <a:latin typeface="Cambria Math" panose="02040503050406030204" pitchFamily="18" charset="0"/>
                              </a:rPr>
                              <m:t>1</m:t>
                            </m:r>
                          </m:sub>
                        </m:sSub>
                      </m:e>
                    </m:acc>
                  </m:oMath>
                </a14:m>
                <a:r>
                  <a:rPr lang="en-US" altLang="zh-CN" dirty="0"/>
                  <a:t>= -8</a:t>
                </a:r>
                <a:r>
                  <a:rPr lang="en-US" altLang="zh-CN" i="1" dirty="0"/>
                  <a:t>.</a:t>
                </a:r>
                <a:r>
                  <a:rPr lang="en-US" altLang="zh-CN" dirty="0"/>
                  <a:t>98</a:t>
                </a:r>
                <a:r>
                  <a:rPr lang="en-US" altLang="zh-CN" baseline="30000" dirty="0"/>
                  <a:t>∗∗∗</a:t>
                </a:r>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𝛾</m:t>
                            </m:r>
                          </m:e>
                          <m:sub>
                            <m:r>
                              <a:rPr lang="en-US" altLang="zh-CN" b="0" i="1" dirty="0" smtClean="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0</a:t>
                </a:r>
                <a:r>
                  <a:rPr lang="en-US" altLang="zh-CN" i="1" dirty="0"/>
                  <a:t>.</a:t>
                </a:r>
                <a:r>
                  <a:rPr lang="en-US" altLang="zh-CN" dirty="0"/>
                  <a:t>32</a:t>
                </a:r>
                <a:r>
                  <a:rPr lang="en-US" altLang="zh-CN" baseline="30000" dirty="0"/>
                  <a:t>∗∗∗</a:t>
                </a:r>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smtClean="0">
                                <a:latin typeface="Cambria Math" panose="02040503050406030204" pitchFamily="18" charset="0"/>
                              </a:rPr>
                              <m:t>𝛿</m:t>
                            </m:r>
                          </m:e>
                          <m:sub>
                            <m:r>
                              <a:rPr lang="en-US" altLang="zh-CN" i="1" dirty="0">
                                <a:latin typeface="Cambria Math" panose="02040503050406030204" pitchFamily="18" charset="0"/>
                              </a:rPr>
                              <m:t>1</m:t>
                            </m:r>
                          </m:sub>
                        </m:sSub>
                      </m:e>
                    </m:acc>
                    <m:r>
                      <a:rPr lang="en-US" altLang="zh-CN" i="1" dirty="0">
                        <a:latin typeface="Cambria Math" panose="02040503050406030204" pitchFamily="18" charset="0"/>
                      </a:rPr>
                      <m:t> </m:t>
                    </m:r>
                  </m:oMath>
                </a14:m>
                <a:r>
                  <a:rPr lang="en-US" altLang="zh-CN" dirty="0"/>
                  <a:t>= 7</a:t>
                </a:r>
                <a:r>
                  <a:rPr lang="en-US" altLang="zh-CN" i="1" dirty="0"/>
                  <a:t>.</a:t>
                </a:r>
                <a:r>
                  <a:rPr lang="en-US" altLang="zh-CN" dirty="0"/>
                  <a:t>02</a:t>
                </a:r>
                <a:r>
                  <a:rPr lang="en-US" altLang="zh-CN" baseline="30000" dirty="0"/>
                  <a:t>∗</a:t>
                </a:r>
                <a:r>
                  <a:rPr lang="en-US" altLang="zh-CN" dirty="0"/>
                  <a:t>, and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smtClean="0">
                                <a:latin typeface="Cambria Math" panose="02040503050406030204" pitchFamily="18" charset="0"/>
                              </a:rPr>
                              <m:t>𝛿</m:t>
                            </m:r>
                          </m:e>
                          <m:sub>
                            <m:r>
                              <a:rPr lang="en-US" altLang="zh-CN" b="0" i="1" dirty="0" smtClean="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-0</a:t>
                </a:r>
                <a:r>
                  <a:rPr lang="en-US" altLang="zh-CN" i="1" dirty="0"/>
                  <a:t>.</a:t>
                </a:r>
                <a:r>
                  <a:rPr lang="en-US" altLang="zh-CN" dirty="0"/>
                  <a:t>18</a:t>
                </a:r>
                <a:r>
                  <a:rPr lang="en-US" altLang="zh-CN" baseline="30000" dirty="0"/>
                  <a:t>∗∗</a:t>
                </a:r>
                <a:r>
                  <a:rPr lang="en-US" altLang="zh-CN" dirty="0"/>
                  <a:t>, with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𝛾</m:t>
                            </m:r>
                          </m:e>
                          <m:sub>
                            <m:r>
                              <a:rPr lang="en-US" altLang="zh-CN" i="1" dirty="0">
                                <a:latin typeface="Cambria Math" panose="02040503050406030204" pitchFamily="18" charset="0"/>
                              </a:rPr>
                              <m:t>1</m:t>
                            </m:r>
                          </m:sub>
                        </m:sSub>
                      </m:e>
                    </m:acc>
                    <m:r>
                      <a:rPr lang="en-US" altLang="zh-CN" i="1" dirty="0">
                        <a:latin typeface="Cambria Math" panose="02040503050406030204" pitchFamily="18" charset="0"/>
                      </a:rPr>
                      <m:t> </m:t>
                    </m:r>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smtClean="0">
                                <a:latin typeface="Cambria Math" panose="02040503050406030204" pitchFamily="18" charset="0"/>
                              </a:rPr>
                              <m:t>𝛿</m:t>
                            </m:r>
                          </m:e>
                          <m:sub>
                            <m:r>
                              <a:rPr lang="en-US" altLang="zh-CN" i="1" dirty="0">
                                <a:latin typeface="Cambria Math" panose="02040503050406030204" pitchFamily="18" charset="0"/>
                              </a:rPr>
                              <m:t>1</m:t>
                            </m:r>
                          </m:sub>
                        </m:sSub>
                      </m:e>
                    </m:acc>
                    <m:r>
                      <a:rPr lang="en-US" altLang="zh-CN" i="1" dirty="0">
                        <a:latin typeface="Cambria Math" panose="02040503050406030204" pitchFamily="18" charset="0"/>
                      </a:rPr>
                      <m:t> </m:t>
                    </m:r>
                  </m:oMath>
                </a14:m>
                <a:r>
                  <a:rPr lang="en-US" altLang="zh-CN" dirty="0"/>
                  <a:t>= -1</a:t>
                </a:r>
                <a:r>
                  <a:rPr lang="en-US" altLang="zh-CN" i="1" dirty="0"/>
                  <a:t>.</a:t>
                </a:r>
                <a:r>
                  <a:rPr lang="en-US" altLang="zh-CN" dirty="0"/>
                  <a:t>96 and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smtClean="0">
                                <a:latin typeface="Cambria Math" panose="02040503050406030204" pitchFamily="18" charset="0"/>
                              </a:rPr>
                            </m:ctrlPr>
                          </m:sSubPr>
                          <m:e>
                            <m:r>
                              <a:rPr lang="zh-CN" altLang="en-US" i="1" dirty="0">
                                <a:latin typeface="Cambria Math" panose="02040503050406030204" pitchFamily="18" charset="0"/>
                              </a:rPr>
                              <m:t>𝛾</m:t>
                            </m:r>
                          </m:e>
                          <m:sub>
                            <m:r>
                              <a:rPr lang="en-US" altLang="zh-CN" b="0" i="1" dirty="0" smtClean="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smtClean="0">
                                <a:latin typeface="Cambria Math" panose="02040503050406030204" pitchFamily="18" charset="0"/>
                              </a:rPr>
                              <m:t>𝛿</m:t>
                            </m:r>
                          </m:e>
                          <m:sub>
                            <m:r>
                              <a:rPr lang="en-US" altLang="zh-CN" b="0" i="1" dirty="0" smtClean="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0</a:t>
                </a:r>
                <a:r>
                  <a:rPr lang="en-US" altLang="zh-CN" i="1" dirty="0"/>
                  <a:t>.</a:t>
                </a:r>
                <a:r>
                  <a:rPr lang="en-US" altLang="zh-CN" dirty="0"/>
                  <a:t>14</a:t>
                </a:r>
                <a:r>
                  <a:rPr lang="en-US" altLang="zh-CN" baseline="30000" dirty="0"/>
                  <a:t>∗∗</a:t>
                </a:r>
                <a:r>
                  <a:rPr lang="en-US" altLang="zh-CN" dirty="0"/>
                  <a:t>).</a:t>
                </a:r>
              </a:p>
              <a:p>
                <a:pPr marL="514350" indent="-514350">
                  <a:lnSpc>
                    <a:spcPct val="110000"/>
                  </a:lnSpc>
                  <a:buAutoNum type="romanLcParenBoth"/>
                </a:pPr>
                <a:r>
                  <a:rPr lang="en-US" altLang="zh-CN" dirty="0"/>
                  <a:t>When </a:t>
                </a:r>
                <a:r>
                  <a:rPr lang="en-US" altLang="zh-CN" i="1" dirty="0"/>
                  <a:t>X </a:t>
                </a:r>
                <a:r>
                  <a:rPr lang="en-US" altLang="zh-CN" dirty="0"/>
                  <a:t>is equal to </a:t>
                </a:r>
                <a:r>
                  <a:rPr lang="en-US" altLang="zh-CN" i="1" dirty="0">
                    <a:solidFill>
                      <a:srgbClr val="FF0000"/>
                    </a:solidFill>
                  </a:rPr>
                  <a:t>Scope of the Bank Relationship </a:t>
                </a:r>
                <a:r>
                  <a:rPr lang="en-US" altLang="zh-CN" dirty="0">
                    <a:solidFill>
                      <a:srgbClr val="FF0000"/>
                    </a:solidFill>
                  </a:rPr>
                  <a:t>or </a:t>
                </a:r>
                <a:r>
                  <a:rPr lang="en-US" altLang="zh-CN" i="1" dirty="0">
                    <a:solidFill>
                      <a:srgbClr val="FF0000"/>
                    </a:solidFill>
                  </a:rPr>
                  <a:t>Primary Lender</a:t>
                </a:r>
                <a:r>
                  <a:rPr lang="en-US" altLang="zh-CN" dirty="0"/>
                  <a:t>, the estimated coefficients on the interaction terms do have the expected signs, but they are not statistically significant.</a:t>
                </a:r>
                <a:r>
                  <a:rPr lang="en-US" altLang="zh-CN" sz="1200" dirty="0"/>
                  <a:t> </a:t>
                </a:r>
              </a:p>
              <a:p>
                <a:pPr marL="514350" indent="-514350">
                  <a:lnSpc>
                    <a:spcPct val="110000"/>
                  </a:lnSpc>
                  <a:buAutoNum type="romanLcParenBoth"/>
                </a:pPr>
                <a:r>
                  <a:rPr lang="en-US" altLang="zh-CN" dirty="0"/>
                  <a:t>When </a:t>
                </a:r>
                <a:r>
                  <a:rPr lang="en-US" altLang="zh-CN" i="1" dirty="0"/>
                  <a:t>X </a:t>
                </a:r>
                <a:r>
                  <a:rPr lang="en-US" altLang="zh-CN" dirty="0"/>
                  <a:t>equal to </a:t>
                </a:r>
                <a:r>
                  <a:rPr lang="en-US" altLang="zh-CN" i="1" dirty="0">
                    <a:solidFill>
                      <a:srgbClr val="FF0000"/>
                    </a:solidFill>
                  </a:rPr>
                  <a:t>HHI</a:t>
                </a:r>
                <a:r>
                  <a:rPr lang="en-US" altLang="zh-CN" i="1" dirty="0"/>
                  <a:t> , </a:t>
                </a:r>
                <a:r>
                  <a:rPr lang="en-US" altLang="zh-CN" dirty="0"/>
                  <a:t>the cycle is less pronounced in more concentrated markets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𝛾</m:t>
                            </m:r>
                          </m:e>
                          <m:sub>
                            <m:r>
                              <a:rPr lang="en-US" altLang="zh-CN" i="1" dirty="0">
                                <a:latin typeface="Cambria Math" panose="02040503050406030204" pitchFamily="18" charset="0"/>
                              </a:rPr>
                              <m:t>1</m:t>
                            </m:r>
                          </m:sub>
                        </m:sSub>
                      </m:e>
                    </m:acc>
                    <m:r>
                      <a:rPr lang="en-US" altLang="zh-CN" i="1" dirty="0">
                        <a:latin typeface="Cambria Math" panose="02040503050406030204" pitchFamily="18" charset="0"/>
                      </a:rPr>
                      <m:t> </m:t>
                    </m:r>
                  </m:oMath>
                </a14:m>
                <a:r>
                  <a:rPr lang="en-US" altLang="zh-CN" dirty="0"/>
                  <a:t>= -25</a:t>
                </a:r>
                <a:r>
                  <a:rPr lang="en-US" altLang="zh-CN" i="1" dirty="0"/>
                  <a:t>.</a:t>
                </a:r>
                <a:r>
                  <a:rPr lang="en-US" altLang="zh-CN" dirty="0"/>
                  <a:t>43</a:t>
                </a:r>
                <a:r>
                  <a:rPr lang="en-US" altLang="zh-CN" baseline="30000" dirty="0"/>
                  <a:t>∗∗∗</a:t>
                </a:r>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𝛾</m:t>
                            </m:r>
                          </m:e>
                          <m:sub>
                            <m:r>
                              <a:rPr lang="en-US" altLang="zh-CN" i="1" dirty="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0</a:t>
                </a:r>
                <a:r>
                  <a:rPr lang="en-US" altLang="zh-CN" i="1" dirty="0"/>
                  <a:t>.</a:t>
                </a:r>
                <a:r>
                  <a:rPr lang="en-US" altLang="zh-CN" dirty="0"/>
                  <a:t>80</a:t>
                </a:r>
                <a:r>
                  <a:rPr lang="en-US" altLang="zh-CN" baseline="30000" dirty="0"/>
                  <a:t>∗∗∗</a:t>
                </a:r>
                <a:r>
                  <a:rPr lang="en-US" altLang="zh-CN" dirty="0"/>
                  <a:t>,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𝛿</m:t>
                            </m:r>
                          </m:e>
                          <m:sub>
                            <m:r>
                              <a:rPr lang="en-US" altLang="zh-CN" i="1" dirty="0">
                                <a:latin typeface="Cambria Math" panose="02040503050406030204" pitchFamily="18" charset="0"/>
                              </a:rPr>
                              <m:t>1</m:t>
                            </m:r>
                          </m:sub>
                        </m:sSub>
                      </m:e>
                    </m:acc>
                    <m:r>
                      <a:rPr lang="en-US" altLang="zh-CN" i="1" dirty="0">
                        <a:latin typeface="Cambria Math" panose="02040503050406030204" pitchFamily="18" charset="0"/>
                      </a:rPr>
                      <m:t> </m:t>
                    </m:r>
                  </m:oMath>
                </a14:m>
                <a:r>
                  <a:rPr lang="en-US" altLang="zh-CN" dirty="0"/>
                  <a:t>= 132</a:t>
                </a:r>
                <a:r>
                  <a:rPr lang="en-US" altLang="zh-CN" i="1" dirty="0"/>
                  <a:t>.</a:t>
                </a:r>
                <a:r>
                  <a:rPr lang="en-US" altLang="zh-CN" dirty="0"/>
                  <a:t>22</a:t>
                </a:r>
                <a:r>
                  <a:rPr lang="en-US" altLang="zh-CN" baseline="30000" dirty="0"/>
                  <a:t>∗∗∗</a:t>
                </a:r>
                <a:r>
                  <a:rPr lang="en-US" altLang="zh-CN" dirty="0"/>
                  <a:t>, and </a:t>
                </a:r>
                <a14:m>
                  <m:oMath xmlns:m="http://schemas.openxmlformats.org/officeDocument/2006/math">
                    <m:acc>
                      <m:accPr>
                        <m:chr m:val="̂"/>
                        <m:ctrlPr>
                          <a:rPr lang="en-US" altLang="zh-CN" i="1" dirty="0">
                            <a:latin typeface="Cambria Math" panose="02040503050406030204" pitchFamily="18" charset="0"/>
                          </a:rPr>
                        </m:ctrlPr>
                      </m:accPr>
                      <m:e>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𝛿</m:t>
                            </m:r>
                          </m:e>
                          <m:sub>
                            <m:r>
                              <a:rPr lang="en-US" altLang="zh-CN" i="1" dirty="0">
                                <a:latin typeface="Cambria Math" panose="02040503050406030204" pitchFamily="18" charset="0"/>
                              </a:rPr>
                              <m:t>2</m:t>
                            </m:r>
                          </m:sub>
                        </m:sSub>
                      </m:e>
                    </m:acc>
                    <m:r>
                      <a:rPr lang="en-US" altLang="zh-CN" i="1" dirty="0">
                        <a:latin typeface="Cambria Math" panose="02040503050406030204" pitchFamily="18" charset="0"/>
                      </a:rPr>
                      <m:t> </m:t>
                    </m:r>
                  </m:oMath>
                </a14:m>
                <a:r>
                  <a:rPr lang="en-US" altLang="zh-CN" dirty="0"/>
                  <a:t>= -3</a:t>
                </a:r>
                <a:r>
                  <a:rPr lang="en-US" altLang="zh-CN" i="1" dirty="0"/>
                  <a:t>.</a:t>
                </a:r>
                <a:r>
                  <a:rPr lang="en-US" altLang="zh-CN" dirty="0"/>
                  <a:t>81</a:t>
                </a:r>
                <a:r>
                  <a:rPr lang="en-US" altLang="zh-CN" baseline="30000" dirty="0"/>
                  <a:t>∗∗</a:t>
                </a:r>
                <a:r>
                  <a:rPr lang="en-US" altLang="zh-CN" dirty="0"/>
                  <a:t>).</a:t>
                </a:r>
                <a:r>
                  <a:rPr lang="en-US" altLang="zh-CN" sz="1200" dirty="0"/>
                  <a:t> </a:t>
                </a:r>
                <a:br>
                  <a:rPr lang="en-US" altLang="zh-CN" sz="1200" dirty="0"/>
                </a:br>
                <a:endParaRPr lang="en-US" altLang="zh-CN" sz="1200" dirty="0"/>
              </a:p>
            </p:txBody>
          </p:sp>
        </mc:Choice>
        <mc:Fallback xmlns="">
          <p:sp>
            <p:nvSpPr>
              <p:cNvPr id="3" name="内容占位符 2">
                <a:extLst>
                  <a:ext uri="{FF2B5EF4-FFF2-40B4-BE49-F238E27FC236}">
                    <a16:creationId xmlns:a16="http://schemas.microsoft.com/office/drawing/2014/main" id="{AB238AF0-D4D9-449E-B2BD-3FF04D6D873E}"/>
                  </a:ext>
                </a:extLst>
              </p:cNvPr>
              <p:cNvSpPr>
                <a:spLocks noGrp="1" noRot="1" noChangeAspect="1" noMove="1" noResize="1" noEditPoints="1" noAdjustHandles="1" noChangeArrowheads="1" noChangeShapeType="1" noTextEdit="1"/>
              </p:cNvSpPr>
              <p:nvPr>
                <p:ph idx="1"/>
              </p:nvPr>
            </p:nvSpPr>
            <p:spPr>
              <a:xfrm>
                <a:off x="2861186" y="477519"/>
                <a:ext cx="5476569" cy="5878833"/>
              </a:xfrm>
              <a:blipFill>
                <a:blip r:embed="rId8"/>
                <a:stretch>
                  <a:fillRect l="-556" r="-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878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示 23">
            <a:extLst>
              <a:ext uri="{FF2B5EF4-FFF2-40B4-BE49-F238E27FC236}">
                <a16:creationId xmlns:a16="http://schemas.microsoft.com/office/drawing/2014/main" id="{C7A9EE00-AFBF-4BB5-88BE-4C8E9C08E27F}"/>
              </a:ext>
            </a:extLst>
          </p:cNvPr>
          <p:cNvGraphicFramePr/>
          <p:nvPr>
            <p:extLst>
              <p:ext uri="{D42A27DB-BD31-4B8C-83A1-F6EECF244321}">
                <p14:modId xmlns:p14="http://schemas.microsoft.com/office/powerpoint/2010/main" val="4149195504"/>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a:extLst>
              <a:ext uri="{FF2B5EF4-FFF2-40B4-BE49-F238E27FC236}">
                <a16:creationId xmlns:a16="http://schemas.microsoft.com/office/drawing/2014/main" id="{82F6A953-A90C-4E46-9C60-02325698ADDB}"/>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2" name="图片 1">
            <a:extLst>
              <a:ext uri="{FF2B5EF4-FFF2-40B4-BE49-F238E27FC236}">
                <a16:creationId xmlns:a16="http://schemas.microsoft.com/office/drawing/2014/main" id="{635E9A26-DBAE-40CC-ABDB-6C289194AAD9}"/>
              </a:ext>
            </a:extLst>
          </p:cNvPr>
          <p:cNvPicPr>
            <a:picLocks noChangeAspect="1"/>
          </p:cNvPicPr>
          <p:nvPr/>
        </p:nvPicPr>
        <p:blipFill>
          <a:blip r:embed="rId8"/>
          <a:stretch>
            <a:fillRect/>
          </a:stretch>
        </p:blipFill>
        <p:spPr>
          <a:xfrm>
            <a:off x="3177453" y="0"/>
            <a:ext cx="4747350" cy="6858000"/>
          </a:xfrm>
          <a:prstGeom prst="rect">
            <a:avLst/>
          </a:prstGeom>
        </p:spPr>
      </p:pic>
      <p:sp>
        <p:nvSpPr>
          <p:cNvPr id="4" name="矩形 3">
            <a:extLst>
              <a:ext uri="{FF2B5EF4-FFF2-40B4-BE49-F238E27FC236}">
                <a16:creationId xmlns:a16="http://schemas.microsoft.com/office/drawing/2014/main" id="{B4988814-1CA2-4A19-8FA7-14615D810570}"/>
              </a:ext>
            </a:extLst>
          </p:cNvPr>
          <p:cNvSpPr/>
          <p:nvPr/>
        </p:nvSpPr>
        <p:spPr>
          <a:xfrm>
            <a:off x="3177453" y="3905250"/>
            <a:ext cx="4747350" cy="14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4821DD1-742E-4DD0-A2D7-FD0604C6687C}"/>
              </a:ext>
            </a:extLst>
          </p:cNvPr>
          <p:cNvSpPr/>
          <p:nvPr/>
        </p:nvSpPr>
        <p:spPr>
          <a:xfrm>
            <a:off x="3177453" y="4051300"/>
            <a:ext cx="1667597" cy="10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020155C4-CC36-44CD-AC5B-EBBE985D9BC2}"/>
              </a:ext>
            </a:extLst>
          </p:cNvPr>
          <p:cNvSpPr/>
          <p:nvPr/>
        </p:nvSpPr>
        <p:spPr>
          <a:xfrm>
            <a:off x="3177454" y="4152900"/>
            <a:ext cx="835748" cy="14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60328FA9-C181-420C-91B3-5CFD6816F4B4}"/>
              </a:ext>
            </a:extLst>
          </p:cNvPr>
          <p:cNvSpPr/>
          <p:nvPr/>
        </p:nvSpPr>
        <p:spPr>
          <a:xfrm>
            <a:off x="3177453" y="4298950"/>
            <a:ext cx="835748" cy="14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E84A15E9-C0A7-4F2C-B35C-C983A0AE454F}"/>
              </a:ext>
            </a:extLst>
          </p:cNvPr>
          <p:cNvSpPr/>
          <p:nvPr/>
        </p:nvSpPr>
        <p:spPr>
          <a:xfrm>
            <a:off x="5861050" y="2387600"/>
            <a:ext cx="882650" cy="56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8E17171-3E89-41BD-B362-232264911D43}"/>
              </a:ext>
            </a:extLst>
          </p:cNvPr>
          <p:cNvSpPr/>
          <p:nvPr/>
        </p:nvSpPr>
        <p:spPr>
          <a:xfrm>
            <a:off x="6743699" y="2387600"/>
            <a:ext cx="619125" cy="56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3F1B3B9-DF5F-4C56-95B3-23FBC41119C6}"/>
              </a:ext>
            </a:extLst>
          </p:cNvPr>
          <p:cNvSpPr/>
          <p:nvPr/>
        </p:nvSpPr>
        <p:spPr>
          <a:xfrm>
            <a:off x="7362823" y="2387600"/>
            <a:ext cx="561979" cy="56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11D08A1-11DA-4556-9E95-D6B30DE15302}"/>
              </a:ext>
            </a:extLst>
          </p:cNvPr>
          <p:cNvSpPr/>
          <p:nvPr/>
        </p:nvSpPr>
        <p:spPr>
          <a:xfrm>
            <a:off x="6089650" y="5181600"/>
            <a:ext cx="476250" cy="2730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A4D5ED4-0496-4283-B1E0-31E651A2E1EA}"/>
              </a:ext>
            </a:extLst>
          </p:cNvPr>
          <p:cNvSpPr/>
          <p:nvPr/>
        </p:nvSpPr>
        <p:spPr>
          <a:xfrm>
            <a:off x="6802436" y="5181600"/>
            <a:ext cx="476250" cy="27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103697F-076F-470A-AA1B-C9E7F040EEEC}"/>
              </a:ext>
            </a:extLst>
          </p:cNvPr>
          <p:cNvSpPr/>
          <p:nvPr/>
        </p:nvSpPr>
        <p:spPr>
          <a:xfrm>
            <a:off x="7405687" y="5181600"/>
            <a:ext cx="476250" cy="273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F738F65-66E0-4450-9ACA-4BA29E69E8D2}"/>
              </a:ext>
            </a:extLst>
          </p:cNvPr>
          <p:cNvSpPr/>
          <p:nvPr/>
        </p:nvSpPr>
        <p:spPr>
          <a:xfrm>
            <a:off x="660400" y="6108700"/>
            <a:ext cx="1383072" cy="660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连接符: 曲线 20">
            <a:extLst>
              <a:ext uri="{FF2B5EF4-FFF2-40B4-BE49-F238E27FC236}">
                <a16:creationId xmlns:a16="http://schemas.microsoft.com/office/drawing/2014/main" id="{3F46D0E9-A357-47D0-992E-590B71580C63}"/>
              </a:ext>
            </a:extLst>
          </p:cNvPr>
          <p:cNvCxnSpPr>
            <a:cxnSpLocks/>
            <a:stCxn id="10" idx="1"/>
            <a:endCxn id="13" idx="6"/>
          </p:cNvCxnSpPr>
          <p:nvPr/>
        </p:nvCxnSpPr>
        <p:spPr>
          <a:xfrm rot="10800000" flipV="1">
            <a:off x="2043472" y="5318124"/>
            <a:ext cx="4046178" cy="1120775"/>
          </a:xfrm>
          <a:prstGeom prst="curvedConnector3">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FBC2AE3-AA44-4ADD-BFCC-4209AC6E759B}"/>
              </a:ext>
            </a:extLst>
          </p:cNvPr>
          <p:cNvSpPr txBox="1"/>
          <p:nvPr/>
        </p:nvSpPr>
        <p:spPr>
          <a:xfrm>
            <a:off x="794210" y="6122769"/>
            <a:ext cx="1300062" cy="646331"/>
          </a:xfrm>
          <a:prstGeom prst="rect">
            <a:avLst/>
          </a:prstGeom>
          <a:noFill/>
        </p:spPr>
        <p:txBody>
          <a:bodyPr wrap="square" rtlCol="0">
            <a:spAutoFit/>
          </a:bodyPr>
          <a:lstStyle/>
          <a:p>
            <a:r>
              <a:rPr lang="fr-FR" altLang="zh-CN" sz="1200" dirty="0"/>
              <a:t>Mitigate ex ante information asymmetries</a:t>
            </a:r>
            <a:endParaRPr lang="zh-CN" altLang="en-US" sz="1200" dirty="0"/>
          </a:p>
        </p:txBody>
      </p:sp>
      <p:sp>
        <p:nvSpPr>
          <p:cNvPr id="31" name="文本框 30">
            <a:extLst>
              <a:ext uri="{FF2B5EF4-FFF2-40B4-BE49-F238E27FC236}">
                <a16:creationId xmlns:a16="http://schemas.microsoft.com/office/drawing/2014/main" id="{0F0CD1B1-CC99-4A1B-9609-F8226B618306}"/>
              </a:ext>
            </a:extLst>
          </p:cNvPr>
          <p:cNvSpPr txBox="1"/>
          <p:nvPr/>
        </p:nvSpPr>
        <p:spPr>
          <a:xfrm>
            <a:off x="3177452" y="3145522"/>
            <a:ext cx="688974" cy="215444"/>
          </a:xfrm>
          <a:prstGeom prst="rect">
            <a:avLst/>
          </a:prstGeom>
          <a:noFill/>
        </p:spPr>
        <p:txBody>
          <a:bodyPr wrap="square" rtlCol="0">
            <a:spAutoFit/>
          </a:bodyPr>
          <a:lstStyle/>
          <a:p>
            <a:r>
              <a:rPr lang="en-US" altLang="zh-CN" sz="800" b="1" dirty="0">
                <a:solidFill>
                  <a:srgbClr val="FF0000"/>
                </a:solidFill>
              </a:rPr>
              <a:t>VS Table III</a:t>
            </a:r>
            <a:endParaRPr lang="zh-CN" altLang="en-US" sz="800" b="1" dirty="0">
              <a:solidFill>
                <a:srgbClr val="FF0000"/>
              </a:solidFill>
            </a:endParaRPr>
          </a:p>
        </p:txBody>
      </p:sp>
      <p:sp>
        <p:nvSpPr>
          <p:cNvPr id="32" name="文本框 31">
            <a:extLst>
              <a:ext uri="{FF2B5EF4-FFF2-40B4-BE49-F238E27FC236}">
                <a16:creationId xmlns:a16="http://schemas.microsoft.com/office/drawing/2014/main" id="{B8E7A6EC-4841-4857-AFAF-F758D069A5A2}"/>
              </a:ext>
            </a:extLst>
          </p:cNvPr>
          <p:cNvSpPr txBox="1"/>
          <p:nvPr/>
        </p:nvSpPr>
        <p:spPr>
          <a:xfrm>
            <a:off x="3177452" y="5604102"/>
            <a:ext cx="1076632" cy="215444"/>
          </a:xfrm>
          <a:prstGeom prst="rect">
            <a:avLst/>
          </a:prstGeom>
          <a:noFill/>
        </p:spPr>
        <p:txBody>
          <a:bodyPr wrap="square" rtlCol="0">
            <a:spAutoFit/>
          </a:bodyPr>
          <a:lstStyle/>
          <a:p>
            <a:r>
              <a:rPr lang="en-US" altLang="zh-CN" sz="800" b="1" dirty="0">
                <a:solidFill>
                  <a:srgbClr val="FF0000"/>
                </a:solidFill>
              </a:rPr>
              <a:t>VS Table </a:t>
            </a:r>
            <a:r>
              <a:rPr lang="en-US" altLang="zh-CN" sz="800" b="1" dirty="0" err="1">
                <a:solidFill>
                  <a:srgbClr val="FF0000"/>
                </a:solidFill>
              </a:rPr>
              <a:t>IV,Panel</a:t>
            </a:r>
            <a:r>
              <a:rPr lang="en-US" altLang="zh-CN" sz="800" b="1" dirty="0">
                <a:solidFill>
                  <a:srgbClr val="FF0000"/>
                </a:solidFill>
              </a:rPr>
              <a:t> A</a:t>
            </a:r>
            <a:endParaRPr lang="zh-CN" altLang="en-US" sz="800" b="1" dirty="0">
              <a:solidFill>
                <a:srgbClr val="FF0000"/>
              </a:solidFill>
            </a:endParaRPr>
          </a:p>
        </p:txBody>
      </p:sp>
    </p:spTree>
    <p:extLst>
      <p:ext uri="{BB962C8B-B14F-4D97-AF65-F5344CB8AC3E}">
        <p14:creationId xmlns:p14="http://schemas.microsoft.com/office/powerpoint/2010/main" val="288939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29E0C2BE-8B6B-495A-840C-09441A8FAC14}"/>
              </a:ext>
            </a:extLst>
          </p:cNvPr>
          <p:cNvSpPr>
            <a:spLocks noGrp="1"/>
          </p:cNvSpPr>
          <p:nvPr>
            <p:ph idx="1"/>
          </p:nvPr>
        </p:nvSpPr>
        <p:spPr/>
        <p:txBody>
          <a:bodyPr>
            <a:normAutofit/>
          </a:bodyPr>
          <a:lstStyle/>
          <a:p>
            <a:pPr marL="0" indent="0">
              <a:buNone/>
            </a:pPr>
            <a:r>
              <a:rPr lang="en-US" altLang="zh-CN" sz="1800" dirty="0"/>
              <a:t>H4 posits that (because of adverse selection) a larger</a:t>
            </a:r>
            <a:br>
              <a:rPr lang="en-US" altLang="zh-CN" sz="1800" dirty="0"/>
            </a:br>
            <a:r>
              <a:rPr lang="en-US" altLang="zh-CN" sz="1800" dirty="0"/>
              <a:t>proportion of switching firms is worse in terms of unobservable risk characteristics than a random draw of the population.</a:t>
            </a:r>
          </a:p>
          <a:p>
            <a:pPr marL="400050" indent="-400050">
              <a:buAutoNum type="romanLcParenBoth"/>
            </a:pPr>
            <a:r>
              <a:rPr lang="en-US" altLang="zh-CN" sz="1800" dirty="0"/>
              <a:t>Comparing the entire population of switching and </a:t>
            </a:r>
            <a:r>
              <a:rPr lang="en-US" altLang="zh-CN" sz="1800" dirty="0" err="1"/>
              <a:t>nonswitching</a:t>
            </a:r>
            <a:r>
              <a:rPr lang="en-US" altLang="zh-CN" sz="1800" dirty="0"/>
              <a:t> firms.</a:t>
            </a:r>
            <a:endParaRPr lang="en-US" altLang="zh-CN" sz="1800" i="1" dirty="0">
              <a:latin typeface="Cambria Math" panose="02040503050406030204" pitchFamily="18" charset="0"/>
            </a:endParaRPr>
          </a:p>
          <a:p>
            <a:pPr marL="400050" indent="-400050">
              <a:buAutoNum type="romanLcParenBoth"/>
            </a:pPr>
            <a:r>
              <a:rPr lang="en-US" altLang="zh-CN" sz="1800" dirty="0"/>
              <a:t> Comparing a subsample of matched firms. </a:t>
            </a:r>
            <a:endParaRPr lang="zh-CN" altLang="en-US" sz="1800" dirty="0"/>
          </a:p>
        </p:txBody>
      </p:sp>
      <p:sp>
        <p:nvSpPr>
          <p:cNvPr id="3" name="灯片编号占位符 2">
            <a:extLst>
              <a:ext uri="{FF2B5EF4-FFF2-40B4-BE49-F238E27FC236}">
                <a16:creationId xmlns:a16="http://schemas.microsoft.com/office/drawing/2014/main" id="{98B46AC7-0463-45D4-97C2-5FB71D8291FD}"/>
              </a:ext>
            </a:extLst>
          </p:cNvPr>
          <p:cNvSpPr>
            <a:spLocks noGrp="1"/>
          </p:cNvSpPr>
          <p:nvPr>
            <p:ph type="sldNum" sz="quarter" idx="12"/>
          </p:nvPr>
        </p:nvSpPr>
        <p:spPr/>
        <p:txBody>
          <a:bodyPr/>
          <a:lstStyle/>
          <a:p>
            <a:fld id="{4FAB73BC-B049-4115-A692-8D63A059BFB8}" type="slidenum">
              <a:rPr lang="en-US" smtClean="0"/>
              <a:pPr/>
              <a:t>24</a:t>
            </a:fld>
            <a:endParaRPr lang="en-US" dirty="0"/>
          </a:p>
        </p:txBody>
      </p:sp>
      <p:graphicFrame>
        <p:nvGraphicFramePr>
          <p:cNvPr id="10" name="图示 9">
            <a:extLst>
              <a:ext uri="{FF2B5EF4-FFF2-40B4-BE49-F238E27FC236}">
                <a16:creationId xmlns:a16="http://schemas.microsoft.com/office/drawing/2014/main" id="{22C0406B-798D-44CD-8B49-910C5DCEDC6E}"/>
              </a:ext>
            </a:extLst>
          </p:cNvPr>
          <p:cNvGraphicFramePr/>
          <p:nvPr>
            <p:extLst>
              <p:ext uri="{D42A27DB-BD31-4B8C-83A1-F6EECF244321}">
                <p14:modId xmlns:p14="http://schemas.microsoft.com/office/powerpoint/2010/main" val="28871356"/>
              </p:ext>
            </p:extLst>
          </p:nvPr>
        </p:nvGraphicFramePr>
        <p:xfrm>
          <a:off x="189690" y="1123840"/>
          <a:ext cx="2210612" cy="460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84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3FA70D6-9517-4845-B6EE-7494148DA18A}"/>
              </a:ext>
            </a:extLst>
          </p:cNvPr>
          <p:cNvSpPr>
            <a:spLocks noGrp="1"/>
          </p:cNvSpPr>
          <p:nvPr>
            <p:ph type="sldNum" sz="quarter" idx="12"/>
          </p:nvPr>
        </p:nvSpPr>
        <p:spPr>
          <a:xfrm>
            <a:off x="7975603" y="6356353"/>
            <a:ext cx="1148195" cy="365125"/>
          </a:xfrm>
        </p:spPr>
        <p:txBody>
          <a:bodyPr/>
          <a:lstStyle/>
          <a:p>
            <a:fld id="{4FAB73BC-B049-4115-A692-8D63A059BFB8}" type="slidenum">
              <a:rPr lang="en-US" smtClean="0"/>
              <a:pPr/>
              <a:t>25</a:t>
            </a:fld>
            <a:endParaRPr lang="en-US" dirty="0"/>
          </a:p>
        </p:txBody>
      </p:sp>
      <p:pic>
        <p:nvPicPr>
          <p:cNvPr id="5" name="图片 4">
            <a:extLst>
              <a:ext uri="{FF2B5EF4-FFF2-40B4-BE49-F238E27FC236}">
                <a16:creationId xmlns:a16="http://schemas.microsoft.com/office/drawing/2014/main" id="{F0BA0CD9-901D-486A-B5E4-9A7A9907D5DC}"/>
              </a:ext>
            </a:extLst>
          </p:cNvPr>
          <p:cNvPicPr>
            <a:picLocks noChangeAspect="1"/>
          </p:cNvPicPr>
          <p:nvPr/>
        </p:nvPicPr>
        <p:blipFill>
          <a:blip r:embed="rId2"/>
          <a:stretch>
            <a:fillRect/>
          </a:stretch>
        </p:blipFill>
        <p:spPr>
          <a:xfrm>
            <a:off x="0" y="241720"/>
            <a:ext cx="9144000" cy="5588000"/>
          </a:xfrm>
          <a:prstGeom prst="rect">
            <a:avLst/>
          </a:prstGeom>
        </p:spPr>
      </p:pic>
      <p:sp>
        <p:nvSpPr>
          <p:cNvPr id="6" name="矩形 5">
            <a:extLst>
              <a:ext uri="{FF2B5EF4-FFF2-40B4-BE49-F238E27FC236}">
                <a16:creationId xmlns:a16="http://schemas.microsoft.com/office/drawing/2014/main" id="{E1822E41-A26E-4F62-BD4B-7193959FC96B}"/>
              </a:ext>
            </a:extLst>
          </p:cNvPr>
          <p:cNvSpPr/>
          <p:nvPr/>
        </p:nvSpPr>
        <p:spPr>
          <a:xfrm>
            <a:off x="1858297" y="2792372"/>
            <a:ext cx="2035277" cy="481780"/>
          </a:xfrm>
          <a:prstGeom prst="rect">
            <a:avLst/>
          </a:prstGeom>
          <a:no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B56CA2B-899D-496B-9A87-DBEB5035335F}"/>
              </a:ext>
            </a:extLst>
          </p:cNvPr>
          <p:cNvSpPr/>
          <p:nvPr/>
        </p:nvSpPr>
        <p:spPr>
          <a:xfrm>
            <a:off x="1858297" y="4357750"/>
            <a:ext cx="2035277" cy="481780"/>
          </a:xfrm>
          <a:prstGeom prst="rect">
            <a:avLst/>
          </a:prstGeom>
          <a:noFill/>
          <a:ln w="190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4C8118D-77D3-4777-818B-15D980FC9939}"/>
              </a:ext>
            </a:extLst>
          </p:cNvPr>
          <p:cNvSpPr/>
          <p:nvPr/>
        </p:nvSpPr>
        <p:spPr>
          <a:xfrm>
            <a:off x="6268063" y="2792372"/>
            <a:ext cx="2035277" cy="481780"/>
          </a:xfrm>
          <a:prstGeom prst="rect">
            <a:avLst/>
          </a:prstGeom>
          <a:no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0A8EC43-B39B-4EB1-8D03-11E341A8203C}"/>
              </a:ext>
            </a:extLst>
          </p:cNvPr>
          <p:cNvSpPr/>
          <p:nvPr/>
        </p:nvSpPr>
        <p:spPr>
          <a:xfrm>
            <a:off x="6268064" y="4362566"/>
            <a:ext cx="2035277" cy="481780"/>
          </a:xfrm>
          <a:prstGeom prst="rect">
            <a:avLst/>
          </a:prstGeom>
          <a:noFill/>
          <a:ln w="190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连接符: 曲线 10">
            <a:extLst>
              <a:ext uri="{FF2B5EF4-FFF2-40B4-BE49-F238E27FC236}">
                <a16:creationId xmlns:a16="http://schemas.microsoft.com/office/drawing/2014/main" id="{AAF82136-C21A-43FA-8F18-B6536D5B55F8}"/>
              </a:ext>
            </a:extLst>
          </p:cNvPr>
          <p:cNvCxnSpPr>
            <a:cxnSpLocks/>
            <a:endCxn id="12" idx="1"/>
          </p:cNvCxnSpPr>
          <p:nvPr/>
        </p:nvCxnSpPr>
        <p:spPr>
          <a:xfrm rot="5400000">
            <a:off x="-32020" y="4333644"/>
            <a:ext cx="3190721" cy="589957"/>
          </a:xfrm>
          <a:prstGeom prst="curvedConnector4">
            <a:avLst>
              <a:gd name="adj1" fmla="val 45285"/>
              <a:gd name="adj2" fmla="val 138749"/>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58513BD9-5C0B-4F7F-A00E-2A154E87F2DF}"/>
              </a:ext>
            </a:extLst>
          </p:cNvPr>
          <p:cNvSpPr/>
          <p:nvPr/>
        </p:nvSpPr>
        <p:spPr>
          <a:xfrm>
            <a:off x="1268361" y="5923128"/>
            <a:ext cx="7034979" cy="601710"/>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Compared to </a:t>
            </a:r>
            <a:r>
              <a:rPr lang="en-US" altLang="zh-CN" dirty="0" err="1">
                <a:solidFill>
                  <a:schemeClr val="tx1"/>
                </a:solidFill>
              </a:rPr>
              <a:t>nonswitchers</a:t>
            </a:r>
            <a:r>
              <a:rPr lang="en-US" altLang="zh-CN" dirty="0">
                <a:solidFill>
                  <a:schemeClr val="tx1"/>
                </a:solidFill>
              </a:rPr>
              <a:t>, a larger proportion of switchers has unobservable repayment problems. </a:t>
            </a:r>
            <a:endParaRPr lang="zh-CN" altLang="en-US" dirty="0">
              <a:solidFill>
                <a:schemeClr val="tx1"/>
              </a:solidFill>
            </a:endParaRPr>
          </a:p>
        </p:txBody>
      </p:sp>
      <p:cxnSp>
        <p:nvCxnSpPr>
          <p:cNvPr id="18" name="连接符: 曲线 17">
            <a:extLst>
              <a:ext uri="{FF2B5EF4-FFF2-40B4-BE49-F238E27FC236}">
                <a16:creationId xmlns:a16="http://schemas.microsoft.com/office/drawing/2014/main" id="{C78B31AD-053E-433A-AF9E-64BE06070694}"/>
              </a:ext>
            </a:extLst>
          </p:cNvPr>
          <p:cNvCxnSpPr>
            <a:cxnSpLocks/>
            <a:stCxn id="7" idx="1"/>
            <a:endCxn id="12" idx="1"/>
          </p:cNvCxnSpPr>
          <p:nvPr/>
        </p:nvCxnSpPr>
        <p:spPr>
          <a:xfrm rot="10800000" flipV="1">
            <a:off x="1268361" y="4598639"/>
            <a:ext cx="589936" cy="1625343"/>
          </a:xfrm>
          <a:prstGeom prst="curvedConnector3">
            <a:avLst>
              <a:gd name="adj1" fmla="val 138750"/>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2F99DD9A-A7C8-489C-BF1C-62E515A1B9A0}"/>
              </a:ext>
            </a:extLst>
          </p:cNvPr>
          <p:cNvCxnSpPr>
            <a:cxnSpLocks/>
            <a:stCxn id="8" idx="3"/>
            <a:endCxn id="12" idx="3"/>
          </p:cNvCxnSpPr>
          <p:nvPr/>
        </p:nvCxnSpPr>
        <p:spPr>
          <a:xfrm>
            <a:off x="8303340" y="3033262"/>
            <a:ext cx="12700" cy="3190721"/>
          </a:xfrm>
          <a:prstGeom prst="curvedConnector3">
            <a:avLst>
              <a:gd name="adj1" fmla="val 3735480"/>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连接符: 曲线 22">
            <a:extLst>
              <a:ext uri="{FF2B5EF4-FFF2-40B4-BE49-F238E27FC236}">
                <a16:creationId xmlns:a16="http://schemas.microsoft.com/office/drawing/2014/main" id="{F0A3C4E0-F5AF-4E7B-9B6E-F54A60873D00}"/>
              </a:ext>
            </a:extLst>
          </p:cNvPr>
          <p:cNvCxnSpPr>
            <a:cxnSpLocks/>
            <a:stCxn id="9" idx="3"/>
            <a:endCxn id="12" idx="3"/>
          </p:cNvCxnSpPr>
          <p:nvPr/>
        </p:nvCxnSpPr>
        <p:spPr>
          <a:xfrm flipH="1">
            <a:off x="8303340" y="4603456"/>
            <a:ext cx="1" cy="1620527"/>
          </a:xfrm>
          <a:prstGeom prst="curvedConnector3">
            <a:avLst>
              <a:gd name="adj1" fmla="val -22860000000"/>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25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algn="ctr"/>
            <a:r>
              <a:rPr lang="en-US" altLang="zh-CN" b="1" dirty="0"/>
              <a:t>IV. Conclusion</a:t>
            </a:r>
            <a:r>
              <a:rPr lang="en-US" altLang="zh-CN" dirty="0"/>
              <a:t> </a:t>
            </a:r>
            <a:endParaRPr lang="zh-CN" altLang="en-US" dirty="0"/>
          </a:p>
        </p:txBody>
      </p:sp>
      <p:sp>
        <p:nvSpPr>
          <p:cNvPr id="3" name="灯片编号占位符 2">
            <a:extLst>
              <a:ext uri="{FF2B5EF4-FFF2-40B4-BE49-F238E27FC236}">
                <a16:creationId xmlns:a16="http://schemas.microsoft.com/office/drawing/2014/main" id="{ACBB7A69-B264-46A1-B023-ED079BFE3634}"/>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
        <p:nvSpPr>
          <p:cNvPr id="5" name="内容占位符 4">
            <a:extLst>
              <a:ext uri="{FF2B5EF4-FFF2-40B4-BE49-F238E27FC236}">
                <a16:creationId xmlns:a16="http://schemas.microsoft.com/office/drawing/2014/main" id="{B4E3B83A-1557-4462-8872-F38FDD20DD1C}"/>
              </a:ext>
            </a:extLst>
          </p:cNvPr>
          <p:cNvSpPr>
            <a:spLocks noGrp="1"/>
          </p:cNvSpPr>
          <p:nvPr>
            <p:ph idx="1"/>
          </p:nvPr>
        </p:nvSpPr>
        <p:spPr/>
        <p:txBody>
          <a:bodyPr>
            <a:normAutofit/>
          </a:bodyPr>
          <a:lstStyle/>
          <a:p>
            <a:pPr>
              <a:buFont typeface="Wingdings" panose="05000000000000000000" pitchFamily="2" charset="2"/>
              <a:buChar char="ü"/>
            </a:pPr>
            <a:r>
              <a:rPr lang="en-US" altLang="zh-CN" sz="1800" dirty="0"/>
              <a:t>loan rate cycle</a:t>
            </a:r>
          </a:p>
          <a:p>
            <a:pPr>
              <a:buFont typeface="Wingdings" panose="05000000000000000000" pitchFamily="2" charset="2"/>
              <a:buChar char="ü"/>
            </a:pPr>
            <a:r>
              <a:rPr lang="en-US" altLang="zh-CN" sz="1800" dirty="0"/>
              <a:t>adverse selection</a:t>
            </a:r>
            <a:endParaRPr lang="zh-CN" altLang="en-US" sz="1800" dirty="0"/>
          </a:p>
        </p:txBody>
      </p:sp>
    </p:spTree>
    <p:extLst>
      <p:ext uri="{BB962C8B-B14F-4D97-AF65-F5344CB8AC3E}">
        <p14:creationId xmlns:p14="http://schemas.microsoft.com/office/powerpoint/2010/main" val="195438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12486AB-A9EF-4ED6-8679-B516BD5D10EA}"/>
              </a:ext>
            </a:extLst>
          </p:cNvPr>
          <p:cNvSpPr txBox="1"/>
          <p:nvPr/>
        </p:nvSpPr>
        <p:spPr>
          <a:xfrm>
            <a:off x="3586036" y="2967996"/>
            <a:ext cx="2020105" cy="646331"/>
          </a:xfrm>
          <a:prstGeom prst="rect">
            <a:avLst/>
          </a:prstGeom>
          <a:noFill/>
        </p:spPr>
        <p:txBody>
          <a:bodyPr wrap="none" rtlCol="0">
            <a:spAutoFit/>
          </a:bodyPr>
          <a:lstStyle/>
          <a:p>
            <a:r>
              <a:rPr lang="en-US" altLang="zh-CN" sz="3600" dirty="0">
                <a:solidFill>
                  <a:schemeClr val="accent1">
                    <a:lumMod val="75000"/>
                  </a:schemeClr>
                </a:solidFill>
              </a:rPr>
              <a:t>THANKS!</a:t>
            </a:r>
            <a:endParaRPr lang="zh-CN" altLang="en-US" sz="3600" dirty="0">
              <a:solidFill>
                <a:schemeClr val="accent1">
                  <a:lumMod val="75000"/>
                </a:schemeClr>
              </a:solidFill>
            </a:endParaRPr>
          </a:p>
        </p:txBody>
      </p:sp>
      <p:sp>
        <p:nvSpPr>
          <p:cNvPr id="2" name="灯片编号占位符 1">
            <a:extLst>
              <a:ext uri="{FF2B5EF4-FFF2-40B4-BE49-F238E27FC236}">
                <a16:creationId xmlns:a16="http://schemas.microsoft.com/office/drawing/2014/main" id="{12ED6597-3D56-4727-98C1-F9F690FB245C}"/>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428584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algn="ctr"/>
            <a:r>
              <a:rPr lang="en-US" altLang="zh-CN" b="1" dirty="0">
                <a:solidFill>
                  <a:schemeClr val="bg1"/>
                </a:solidFill>
              </a:rPr>
              <a:t>Outline</a:t>
            </a:r>
            <a:endParaRPr lang="zh-CN" altLang="en-US" dirty="0"/>
          </a:p>
        </p:txBody>
      </p:sp>
      <p:graphicFrame>
        <p:nvGraphicFramePr>
          <p:cNvPr id="4" name="内容占位符 3">
            <a:extLst>
              <a:ext uri="{FF2B5EF4-FFF2-40B4-BE49-F238E27FC236}">
                <a16:creationId xmlns:a16="http://schemas.microsoft.com/office/drawing/2014/main" id="{E12568DB-3B00-4BA6-B1C0-780BABF38048}"/>
              </a:ext>
            </a:extLst>
          </p:cNvPr>
          <p:cNvGraphicFramePr>
            <a:graphicFrameLocks noGrp="1"/>
          </p:cNvGraphicFramePr>
          <p:nvPr>
            <p:ph idx="1"/>
            <p:extLst>
              <p:ext uri="{D42A27DB-BD31-4B8C-83A1-F6EECF244321}">
                <p14:modId xmlns:p14="http://schemas.microsoft.com/office/powerpoint/2010/main" val="4214703779"/>
              </p:ext>
            </p:extLst>
          </p:nvPr>
        </p:nvGraphicFramePr>
        <p:xfrm>
          <a:off x="2505629" y="1123840"/>
          <a:ext cx="6336715" cy="453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灯片编号占位符 2">
            <a:extLst>
              <a:ext uri="{FF2B5EF4-FFF2-40B4-BE49-F238E27FC236}">
                <a16:creationId xmlns:a16="http://schemas.microsoft.com/office/drawing/2014/main" id="{02047286-8FCF-473C-A802-AB59A7567424}"/>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31153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lvl="0" algn="ctr"/>
            <a:r>
              <a:rPr lang="en-US" altLang="zh-CN" b="1" dirty="0"/>
              <a:t>I. Hypotheses and Related Literature</a:t>
            </a:r>
            <a:endParaRPr lang="zh-CN" altLang="en-US" dirty="0"/>
          </a:p>
        </p:txBody>
      </p:sp>
      <p:graphicFrame>
        <p:nvGraphicFramePr>
          <p:cNvPr id="4" name="内容占位符 3">
            <a:extLst>
              <a:ext uri="{FF2B5EF4-FFF2-40B4-BE49-F238E27FC236}">
                <a16:creationId xmlns:a16="http://schemas.microsoft.com/office/drawing/2014/main" id="{E12568DB-3B00-4BA6-B1C0-780BABF38048}"/>
              </a:ext>
            </a:extLst>
          </p:cNvPr>
          <p:cNvGraphicFramePr>
            <a:graphicFrameLocks noGrp="1"/>
          </p:cNvGraphicFramePr>
          <p:nvPr>
            <p:ph idx="1"/>
            <p:extLst>
              <p:ext uri="{D42A27DB-BD31-4B8C-83A1-F6EECF244321}">
                <p14:modId xmlns:p14="http://schemas.microsoft.com/office/powerpoint/2010/main" val="2977154557"/>
              </p:ext>
            </p:extLst>
          </p:nvPr>
        </p:nvGraphicFramePr>
        <p:xfrm>
          <a:off x="2587658" y="1272619"/>
          <a:ext cx="6113282" cy="4073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灯片编号占位符 2">
            <a:extLst>
              <a:ext uri="{FF2B5EF4-FFF2-40B4-BE49-F238E27FC236}">
                <a16:creationId xmlns:a16="http://schemas.microsoft.com/office/drawing/2014/main" id="{FB5446C3-1B60-49FF-83B1-3E577069A794}"/>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70382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3D6F0-3F18-48C0-9603-4277F105A9E7}"/>
              </a:ext>
            </a:extLst>
          </p:cNvPr>
          <p:cNvSpPr>
            <a:spLocks noGrp="1"/>
          </p:cNvSpPr>
          <p:nvPr>
            <p:ph type="title" idx="4294967295"/>
          </p:nvPr>
        </p:nvSpPr>
        <p:spPr>
          <a:xfrm>
            <a:off x="199141" y="162605"/>
            <a:ext cx="8745718" cy="614362"/>
          </a:xfrm>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dirty="0">
                <a:solidFill>
                  <a:schemeClr val="accent1">
                    <a:lumMod val="75000"/>
                  </a:schemeClr>
                </a:solidFill>
              </a:rPr>
              <a:t>A. Hold-Up Models: Hypotheses and Assumptions</a:t>
            </a:r>
          </a:p>
        </p:txBody>
      </p:sp>
      <p:graphicFrame>
        <p:nvGraphicFramePr>
          <p:cNvPr id="7" name="图示 6">
            <a:extLst>
              <a:ext uri="{FF2B5EF4-FFF2-40B4-BE49-F238E27FC236}">
                <a16:creationId xmlns:a16="http://schemas.microsoft.com/office/drawing/2014/main" id="{80634B93-F2A5-4B78-A5F9-48F25C8A8ABC}"/>
              </a:ext>
            </a:extLst>
          </p:cNvPr>
          <p:cNvGraphicFramePr/>
          <p:nvPr>
            <p:extLst>
              <p:ext uri="{D42A27DB-BD31-4B8C-83A1-F6EECF244321}">
                <p14:modId xmlns:p14="http://schemas.microsoft.com/office/powerpoint/2010/main" val="3736704847"/>
              </p:ext>
            </p:extLst>
          </p:nvPr>
        </p:nvGraphicFramePr>
        <p:xfrm>
          <a:off x="199141" y="972400"/>
          <a:ext cx="8745718" cy="412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a:extLst>
              <a:ext uri="{FF2B5EF4-FFF2-40B4-BE49-F238E27FC236}">
                <a16:creationId xmlns:a16="http://schemas.microsoft.com/office/drawing/2014/main" id="{15EA831C-2179-4EAA-92B6-D184FE0B1325}"/>
              </a:ext>
            </a:extLst>
          </p:cNvPr>
          <p:cNvSpPr txBox="1"/>
          <p:nvPr/>
        </p:nvSpPr>
        <p:spPr>
          <a:xfrm>
            <a:off x="199141" y="5288366"/>
            <a:ext cx="8745718" cy="1200329"/>
          </a:xfrm>
          <a:prstGeom prst="rect">
            <a:avLst/>
          </a:prstGeom>
          <a:noFill/>
        </p:spPr>
        <p:txBody>
          <a:bodyPr wrap="square" rtlCol="0">
            <a:spAutoFit/>
          </a:bodyPr>
          <a:lstStyle/>
          <a:p>
            <a:r>
              <a:rPr lang="en-US" altLang="zh-CN" dirty="0">
                <a:solidFill>
                  <a:schemeClr val="tx1">
                    <a:lumMod val="65000"/>
                    <a:lumOff val="35000"/>
                  </a:schemeClr>
                </a:solidFill>
              </a:rPr>
              <a:t>Banking models are founded on two key assumptions:</a:t>
            </a:r>
            <a:br>
              <a:rPr lang="en-US" altLang="zh-CN" dirty="0">
                <a:solidFill>
                  <a:schemeClr val="tx1">
                    <a:lumMod val="65000"/>
                    <a:lumOff val="35000"/>
                  </a:schemeClr>
                </a:solidFill>
              </a:rPr>
            </a:br>
            <a:r>
              <a:rPr lang="en-US" altLang="zh-CN" dirty="0">
                <a:solidFill>
                  <a:schemeClr val="tx1">
                    <a:lumMod val="65000"/>
                    <a:lumOff val="35000"/>
                  </a:schemeClr>
                </a:solidFill>
              </a:rPr>
              <a:t>(A1) Relationships mitigate informational asymmetries between firms and banks.</a:t>
            </a:r>
            <a:br>
              <a:rPr lang="en-US" altLang="zh-CN" dirty="0">
                <a:solidFill>
                  <a:schemeClr val="tx1">
                    <a:lumMod val="65000"/>
                    <a:lumOff val="35000"/>
                  </a:schemeClr>
                </a:solidFill>
              </a:rPr>
            </a:br>
            <a:r>
              <a:rPr lang="en-US" altLang="zh-CN" dirty="0">
                <a:solidFill>
                  <a:schemeClr val="tx1">
                    <a:lumMod val="65000"/>
                    <a:lumOff val="35000"/>
                  </a:schemeClr>
                </a:solidFill>
              </a:rPr>
              <a:t>(A2) Relationships create informational asymmetries between inside and outside banks that are alleviated by observable firm information. </a:t>
            </a:r>
            <a:endParaRPr lang="zh-CN" altLang="en-US" dirty="0">
              <a:solidFill>
                <a:schemeClr val="tx1">
                  <a:lumMod val="65000"/>
                  <a:lumOff val="35000"/>
                </a:schemeClr>
              </a:solidFill>
            </a:endParaRPr>
          </a:p>
        </p:txBody>
      </p:sp>
      <p:sp>
        <p:nvSpPr>
          <p:cNvPr id="3" name="灯片编号占位符 2">
            <a:extLst>
              <a:ext uri="{FF2B5EF4-FFF2-40B4-BE49-F238E27FC236}">
                <a16:creationId xmlns:a16="http://schemas.microsoft.com/office/drawing/2014/main" id="{9789F310-7847-48DD-B36D-7489D01DC9E5}"/>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401352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F3D6F0-3F18-48C0-9603-4277F105A9E7}"/>
              </a:ext>
            </a:extLst>
          </p:cNvPr>
          <p:cNvSpPr>
            <a:spLocks noGrp="1"/>
          </p:cNvSpPr>
          <p:nvPr>
            <p:ph type="title" idx="4294967295"/>
          </p:nvPr>
        </p:nvSpPr>
        <p:spPr>
          <a:xfrm>
            <a:off x="199143" y="146612"/>
            <a:ext cx="8745718" cy="614362"/>
          </a:xfrm>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dirty="0">
                <a:solidFill>
                  <a:schemeClr val="accent1">
                    <a:lumMod val="75000"/>
                  </a:schemeClr>
                </a:solidFill>
              </a:rPr>
              <a:t>B. Empirical Findings in the Literature</a:t>
            </a:r>
          </a:p>
        </p:txBody>
      </p:sp>
      <p:sp>
        <p:nvSpPr>
          <p:cNvPr id="8" name="内容占位符 2">
            <a:extLst>
              <a:ext uri="{FF2B5EF4-FFF2-40B4-BE49-F238E27FC236}">
                <a16:creationId xmlns:a16="http://schemas.microsoft.com/office/drawing/2014/main" id="{E28E4E85-9C07-4039-AAB5-778FBA2F8BD4}"/>
              </a:ext>
            </a:extLst>
          </p:cNvPr>
          <p:cNvSpPr txBox="1">
            <a:spLocks/>
          </p:cNvSpPr>
          <p:nvPr/>
        </p:nvSpPr>
        <p:spPr>
          <a:xfrm>
            <a:off x="199143" y="894959"/>
            <a:ext cx="8745717" cy="5678561"/>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514350" indent="-514350">
              <a:lnSpc>
                <a:spcPct val="100000"/>
              </a:lnSpc>
              <a:buClr>
                <a:schemeClr val="accent1">
                  <a:lumMod val="75000"/>
                </a:schemeClr>
              </a:buClr>
              <a:buAutoNum type="romanLcParenBoth"/>
            </a:pPr>
            <a:r>
              <a:rPr lang="en-US" altLang="zh-CN" dirty="0"/>
              <a:t>A number of recent papers explore the impact of </a:t>
            </a:r>
            <a:r>
              <a:rPr lang="en-US" altLang="zh-CN" dirty="0">
                <a:solidFill>
                  <a:srgbClr val="FF0000"/>
                </a:solidFill>
              </a:rPr>
              <a:t>relationship, firm, bank, and market characteristics on the probability of a firm staying with or switching from/to a bank and the impact of relationship duration on loan rates and other contract terms </a:t>
            </a:r>
            <a:r>
              <a:rPr lang="en-US" altLang="zh-CN" dirty="0"/>
              <a:t>(Boot (2000), Berger and </a:t>
            </a:r>
            <a:r>
              <a:rPr lang="en-US" altLang="zh-CN" dirty="0" err="1"/>
              <a:t>Udell</a:t>
            </a:r>
            <a:r>
              <a:rPr lang="en-US" altLang="zh-CN" dirty="0"/>
              <a:t> (2002), and </a:t>
            </a:r>
            <a:r>
              <a:rPr lang="en-US" altLang="zh-CN" dirty="0" err="1"/>
              <a:t>Degryse</a:t>
            </a:r>
            <a:r>
              <a:rPr lang="en-US" altLang="zh-CN" dirty="0"/>
              <a:t> and </a:t>
            </a:r>
            <a:r>
              <a:rPr lang="en-US" altLang="zh-CN" dirty="0" err="1"/>
              <a:t>Ongena</a:t>
            </a:r>
            <a:r>
              <a:rPr lang="en-US" altLang="zh-CN" dirty="0"/>
              <a:t> (2008) review this literature).</a:t>
            </a:r>
          </a:p>
          <a:p>
            <a:pPr marL="514350" indent="-514350">
              <a:lnSpc>
                <a:spcPct val="100000"/>
              </a:lnSpc>
              <a:buClr>
                <a:schemeClr val="accent1">
                  <a:lumMod val="75000"/>
                </a:schemeClr>
              </a:buClr>
              <a:buAutoNum type="romanLcParenBoth"/>
            </a:pPr>
            <a:r>
              <a:rPr lang="en-US" altLang="zh-CN" dirty="0"/>
              <a:t> </a:t>
            </a:r>
            <a:r>
              <a:rPr lang="en-US" altLang="zh-CN" dirty="0" err="1"/>
              <a:t>Ongena</a:t>
            </a:r>
            <a:r>
              <a:rPr lang="en-US" altLang="zh-CN" dirty="0"/>
              <a:t> and Smith (2001), Farinha and Santos (2002), and Gopalan, </a:t>
            </a:r>
            <a:r>
              <a:rPr lang="en-US" altLang="zh-CN" dirty="0" err="1"/>
              <a:t>Udell,and</a:t>
            </a:r>
            <a:r>
              <a:rPr lang="en-US" altLang="zh-CN" dirty="0"/>
              <a:t>        </a:t>
            </a:r>
            <a:r>
              <a:rPr lang="en-US" altLang="zh-CN" dirty="0" err="1"/>
              <a:t>Yerramilli</a:t>
            </a:r>
            <a:r>
              <a:rPr lang="en-US" altLang="zh-CN" dirty="0"/>
              <a:t> (2007) study </a:t>
            </a:r>
            <a:r>
              <a:rPr lang="en-US" altLang="zh-CN" dirty="0">
                <a:solidFill>
                  <a:srgbClr val="FF0000"/>
                </a:solidFill>
              </a:rPr>
              <a:t>why</a:t>
            </a:r>
            <a:r>
              <a:rPr lang="en-US" altLang="zh-CN" dirty="0"/>
              <a:t> firms switch to new banks.</a:t>
            </a:r>
          </a:p>
          <a:p>
            <a:pPr marL="514350" indent="-514350">
              <a:lnSpc>
                <a:spcPct val="100000"/>
              </a:lnSpc>
              <a:buClr>
                <a:schemeClr val="accent1">
                  <a:lumMod val="75000"/>
                </a:schemeClr>
              </a:buClr>
              <a:buAutoNum type="romanLcParenBoth"/>
            </a:pPr>
            <a:r>
              <a:rPr lang="en-US" altLang="zh-CN" dirty="0" err="1"/>
              <a:t>Ongena</a:t>
            </a:r>
            <a:r>
              <a:rPr lang="en-US" altLang="zh-CN" dirty="0"/>
              <a:t> and Smith (2001) and Farinha and Santos (2002) find that the likelihood</a:t>
            </a:r>
            <a:br>
              <a:rPr lang="en-US" altLang="zh-CN" dirty="0"/>
            </a:br>
            <a:r>
              <a:rPr lang="en-US" altLang="zh-CN" dirty="0"/>
              <a:t>that a firm </a:t>
            </a:r>
            <a:r>
              <a:rPr lang="en-US" altLang="zh-CN" dirty="0">
                <a:solidFill>
                  <a:srgbClr val="FF0000"/>
                </a:solidFill>
              </a:rPr>
              <a:t>replaces a relationship </a:t>
            </a:r>
            <a:r>
              <a:rPr lang="en-US" altLang="zh-CN" dirty="0"/>
              <a:t>increases in </a:t>
            </a:r>
            <a:r>
              <a:rPr lang="en-US" altLang="zh-CN" dirty="0">
                <a:solidFill>
                  <a:srgbClr val="FF0000"/>
                </a:solidFill>
              </a:rPr>
              <a:t>duration. The number of bank</a:t>
            </a:r>
            <a:br>
              <a:rPr lang="en-US" altLang="zh-CN" dirty="0">
                <a:solidFill>
                  <a:srgbClr val="FF0000"/>
                </a:solidFill>
              </a:rPr>
            </a:br>
            <a:r>
              <a:rPr lang="en-US" altLang="zh-CN" dirty="0">
                <a:solidFill>
                  <a:srgbClr val="FF0000"/>
                </a:solidFill>
              </a:rPr>
              <a:t>relationships</a:t>
            </a:r>
            <a:r>
              <a:rPr lang="en-US" altLang="zh-CN" dirty="0"/>
              <a:t> that the firm maintains also negatively influences </a:t>
            </a:r>
            <a:r>
              <a:rPr lang="en-US" altLang="zh-CN" dirty="0">
                <a:solidFill>
                  <a:srgbClr val="FF0000"/>
                </a:solidFill>
              </a:rPr>
              <a:t>the length of </a:t>
            </a:r>
            <a:br>
              <a:rPr lang="en-US" altLang="zh-CN" dirty="0">
                <a:solidFill>
                  <a:srgbClr val="FF0000"/>
                </a:solidFill>
              </a:rPr>
            </a:br>
            <a:r>
              <a:rPr lang="en-US" altLang="zh-CN" dirty="0">
                <a:solidFill>
                  <a:srgbClr val="FF0000"/>
                </a:solidFill>
              </a:rPr>
              <a:t>a relationship</a:t>
            </a:r>
            <a:r>
              <a:rPr lang="en-US" altLang="zh-CN" dirty="0"/>
              <a:t>. These studies also find that, ceteris paribus, young, small, high growth, intangible, constrained, or highly leveraged firms </a:t>
            </a:r>
            <a:r>
              <a:rPr lang="en-US" altLang="zh-CN" dirty="0">
                <a:solidFill>
                  <a:srgbClr val="FF0000"/>
                </a:solidFill>
              </a:rPr>
              <a:t>switch banks faster</a:t>
            </a:r>
            <a:r>
              <a:rPr lang="en-US" altLang="zh-CN" dirty="0"/>
              <a:t>.</a:t>
            </a:r>
          </a:p>
          <a:p>
            <a:pPr marL="514350" indent="-514350">
              <a:lnSpc>
                <a:spcPct val="100000"/>
              </a:lnSpc>
              <a:buClr>
                <a:schemeClr val="accent1">
                  <a:lumMod val="75000"/>
                </a:schemeClr>
              </a:buClr>
              <a:buAutoNum type="romanLcParenBoth"/>
            </a:pPr>
            <a:r>
              <a:rPr lang="en-US" altLang="zh-CN" dirty="0"/>
              <a:t> An extensive set of papers studies the impact of </a:t>
            </a:r>
            <a:r>
              <a:rPr lang="en-US" altLang="zh-CN" dirty="0">
                <a:solidFill>
                  <a:srgbClr val="FF0000"/>
                </a:solidFill>
              </a:rPr>
              <a:t>relationship duration </a:t>
            </a:r>
            <a:r>
              <a:rPr lang="en-US" altLang="zh-CN" dirty="0"/>
              <a:t>on </a:t>
            </a:r>
            <a:r>
              <a:rPr lang="en-US" altLang="zh-CN" dirty="0">
                <a:solidFill>
                  <a:srgbClr val="FF0000"/>
                </a:solidFill>
              </a:rPr>
              <a:t>loan rates</a:t>
            </a:r>
            <a:r>
              <a:rPr lang="en-US" altLang="zh-CN" dirty="0"/>
              <a:t>. In Berger and </a:t>
            </a:r>
            <a:r>
              <a:rPr lang="en-US" altLang="zh-CN" dirty="0" err="1"/>
              <a:t>Udell</a:t>
            </a:r>
            <a:r>
              <a:rPr lang="en-US" altLang="zh-CN" dirty="0"/>
              <a:t> (1995) find that loan rates</a:t>
            </a:r>
            <a:r>
              <a:rPr lang="en-US" altLang="zh-CN" dirty="0">
                <a:solidFill>
                  <a:srgbClr val="C00000"/>
                </a:solidFill>
              </a:rPr>
              <a:t> decrease </a:t>
            </a:r>
            <a:r>
              <a:rPr lang="en-US" altLang="zh-CN" dirty="0"/>
              <a:t>in relationship time, which is evidence against hold-up. Petersen and </a:t>
            </a:r>
            <a:r>
              <a:rPr lang="en-US" altLang="zh-CN" dirty="0" err="1"/>
              <a:t>Rajan</a:t>
            </a:r>
            <a:r>
              <a:rPr lang="en-US" altLang="zh-CN" dirty="0"/>
              <a:t> (1994),find that loan rates </a:t>
            </a:r>
            <a:r>
              <a:rPr lang="en-US" altLang="zh-CN" dirty="0">
                <a:solidFill>
                  <a:srgbClr val="FF0000"/>
                </a:solidFill>
              </a:rPr>
              <a:t>do not change </a:t>
            </a:r>
            <a:r>
              <a:rPr lang="en-US" altLang="zh-CN" dirty="0"/>
              <a:t>in relationship </a:t>
            </a:r>
            <a:r>
              <a:rPr lang="en-US" altLang="zh-CN" dirty="0" err="1"/>
              <a:t>time.Degryse</a:t>
            </a:r>
            <a:r>
              <a:rPr lang="en-US" altLang="zh-CN" dirty="0"/>
              <a:t> and Van </a:t>
            </a:r>
            <a:r>
              <a:rPr lang="en-US" altLang="zh-CN" dirty="0" err="1"/>
              <a:t>Cayseele</a:t>
            </a:r>
            <a:r>
              <a:rPr lang="en-US" altLang="zh-CN" dirty="0"/>
              <a:t> (2000), </a:t>
            </a:r>
            <a:r>
              <a:rPr lang="en-US" altLang="zh-CN" dirty="0" err="1"/>
              <a:t>Pozzolo</a:t>
            </a:r>
            <a:r>
              <a:rPr lang="en-US" altLang="zh-CN" dirty="0"/>
              <a:t> (2004), and </a:t>
            </a:r>
            <a:r>
              <a:rPr lang="en-US" altLang="zh-CN" dirty="0" err="1"/>
              <a:t>Degryse</a:t>
            </a:r>
            <a:r>
              <a:rPr lang="en-US" altLang="zh-CN" dirty="0"/>
              <a:t> and </a:t>
            </a:r>
            <a:r>
              <a:rPr lang="en-US" altLang="zh-CN" dirty="0" err="1"/>
              <a:t>Ongena</a:t>
            </a:r>
            <a:r>
              <a:rPr lang="en-US" altLang="zh-CN" dirty="0"/>
              <a:t> (2005), on the other hand, find that loan rates </a:t>
            </a:r>
            <a:r>
              <a:rPr lang="en-US" altLang="zh-CN" dirty="0">
                <a:solidFill>
                  <a:srgbClr val="FF0000"/>
                </a:solidFill>
              </a:rPr>
              <a:t>increase</a:t>
            </a:r>
            <a:r>
              <a:rPr lang="en-US" altLang="zh-CN" dirty="0"/>
              <a:t> in relationship time, consistent with the hold-up hypothesis. </a:t>
            </a:r>
          </a:p>
          <a:p>
            <a:pPr marL="514350" indent="-514350">
              <a:lnSpc>
                <a:spcPct val="100000"/>
              </a:lnSpc>
              <a:buClr>
                <a:schemeClr val="accent1">
                  <a:lumMod val="75000"/>
                </a:schemeClr>
              </a:buClr>
              <a:buAutoNum type="romanLcParenBoth"/>
            </a:pPr>
            <a:r>
              <a:rPr lang="en-US" altLang="zh-CN" dirty="0" err="1"/>
              <a:t>Schenone</a:t>
            </a:r>
            <a:r>
              <a:rPr lang="en-US" altLang="zh-CN" dirty="0"/>
              <a:t> (2009) studies the relationship between </a:t>
            </a:r>
            <a:r>
              <a:rPr lang="en-US" altLang="zh-CN" dirty="0">
                <a:solidFill>
                  <a:srgbClr val="FF0000"/>
                </a:solidFill>
              </a:rPr>
              <a:t>loan rates and the intensity of a lending relationship</a:t>
            </a:r>
            <a:r>
              <a:rPr lang="en-US" altLang="zh-CN" dirty="0"/>
              <a:t> before and after a </a:t>
            </a:r>
            <a:r>
              <a:rPr lang="en-US" altLang="zh-CN" dirty="0">
                <a:solidFill>
                  <a:srgbClr val="FF0000"/>
                </a:solidFill>
              </a:rPr>
              <a:t>firm’s Initial Public Offering (IPO) </a:t>
            </a:r>
            <a:r>
              <a:rPr lang="en-US" altLang="zh-CN" dirty="0"/>
              <a:t>.</a:t>
            </a:r>
            <a:endParaRPr lang="en-US" altLang="zh-CN" dirty="0">
              <a:solidFill>
                <a:srgbClr val="000000"/>
              </a:solidFill>
              <a:latin typeface="NewCenturySchlbk-Roman"/>
            </a:endParaRPr>
          </a:p>
        </p:txBody>
      </p:sp>
      <p:sp>
        <p:nvSpPr>
          <p:cNvPr id="3" name="灯片编号占位符 2">
            <a:extLst>
              <a:ext uri="{FF2B5EF4-FFF2-40B4-BE49-F238E27FC236}">
                <a16:creationId xmlns:a16="http://schemas.microsoft.com/office/drawing/2014/main" id="{F8685E30-D17E-4069-8015-CF9EBCAD85AF}"/>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3266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algn="ctr"/>
            <a:r>
              <a:rPr lang="en-US" altLang="zh-CN" b="1" dirty="0"/>
              <a:t>II. Data </a:t>
            </a:r>
            <a:r>
              <a:rPr lang="en-US" altLang="zh-CN" b="1" dirty="0">
                <a:solidFill>
                  <a:schemeClr val="accent1">
                    <a:lumMod val="60000"/>
                    <a:lumOff val="40000"/>
                  </a:schemeClr>
                </a:solidFill>
              </a:rPr>
              <a:t>and</a:t>
            </a:r>
            <a:r>
              <a:rPr lang="en-US" altLang="zh-CN" b="1" dirty="0"/>
              <a:t> </a:t>
            </a:r>
            <a:r>
              <a:rPr lang="en-US" altLang="zh-CN" b="1" dirty="0">
                <a:solidFill>
                  <a:schemeClr val="accent1">
                    <a:lumMod val="60000"/>
                    <a:lumOff val="40000"/>
                  </a:schemeClr>
                </a:solidFill>
              </a:rPr>
              <a:t>Descriptive Statistics</a:t>
            </a:r>
            <a:r>
              <a:rPr lang="en-US" altLang="zh-CN" dirty="0">
                <a:solidFill>
                  <a:schemeClr val="accent1">
                    <a:lumMod val="60000"/>
                    <a:lumOff val="40000"/>
                  </a:schemeClr>
                </a:solidFill>
              </a:rPr>
              <a:t> </a:t>
            </a:r>
            <a:endParaRPr lang="zh-CN" altLang="en-US" dirty="0">
              <a:solidFill>
                <a:schemeClr val="accent1">
                  <a:lumMod val="60000"/>
                  <a:lumOff val="40000"/>
                </a:schemeClr>
              </a:solidFill>
            </a:endParaRPr>
          </a:p>
        </p:txBody>
      </p:sp>
      <p:sp>
        <p:nvSpPr>
          <p:cNvPr id="3" name="内容占位符 2">
            <a:extLst>
              <a:ext uri="{FF2B5EF4-FFF2-40B4-BE49-F238E27FC236}">
                <a16:creationId xmlns:a16="http://schemas.microsoft.com/office/drawing/2014/main" id="{1F25A453-8178-4236-8626-309E171BDCC2}"/>
              </a:ext>
            </a:extLst>
          </p:cNvPr>
          <p:cNvSpPr>
            <a:spLocks noGrp="1"/>
          </p:cNvSpPr>
          <p:nvPr>
            <p:ph idx="1"/>
          </p:nvPr>
        </p:nvSpPr>
        <p:spPr>
          <a:xfrm>
            <a:off x="2901951" y="864107"/>
            <a:ext cx="5486400" cy="2878334"/>
          </a:xfrm>
        </p:spPr>
        <p:txBody>
          <a:bodyPr>
            <a:normAutofit fontScale="92500" lnSpcReduction="10000"/>
          </a:bodyPr>
          <a:lstStyle/>
          <a:p>
            <a:pPr marL="0" indent="0">
              <a:lnSpc>
                <a:spcPct val="120000"/>
              </a:lnSpc>
              <a:buNone/>
            </a:pPr>
            <a:r>
              <a:rPr lang="en-US" altLang="zh-CN" dirty="0"/>
              <a:t>Data from the Bolivian public credit registry, </a:t>
            </a:r>
            <a:r>
              <a:rPr lang="en-US" altLang="zh-CN" i="1" dirty="0"/>
              <a:t>Central de </a:t>
            </a:r>
            <a:r>
              <a:rPr lang="en-US" altLang="zh-CN" i="1" dirty="0" err="1"/>
              <a:t>Informaci´on</a:t>
            </a:r>
            <a:r>
              <a:rPr lang="en-US" altLang="zh-CN" i="1" dirty="0"/>
              <a:t> de </a:t>
            </a:r>
            <a:r>
              <a:rPr lang="en-US" altLang="zh-CN" i="1" dirty="0" err="1"/>
              <a:t>Riesgos</a:t>
            </a:r>
            <a:r>
              <a:rPr lang="en-US" altLang="zh-CN" i="1" dirty="0"/>
              <a:t> </a:t>
            </a:r>
            <a:r>
              <a:rPr lang="en-US" altLang="zh-CN" i="1" dirty="0" err="1"/>
              <a:t>Crediticios</a:t>
            </a:r>
            <a:r>
              <a:rPr lang="en-US" altLang="zh-CN" i="1" dirty="0"/>
              <a:t> (CIRC</a:t>
            </a:r>
            <a:r>
              <a:rPr lang="en-US" altLang="zh-CN" dirty="0"/>
              <a:t>) between </a:t>
            </a:r>
            <a:r>
              <a:rPr lang="en-US" altLang="zh-CN" dirty="0">
                <a:solidFill>
                  <a:srgbClr val="FF0000"/>
                </a:solidFill>
              </a:rPr>
              <a:t>March 1999 and December 2003 </a:t>
            </a:r>
            <a:r>
              <a:rPr lang="en-US" altLang="zh-CN" dirty="0"/>
              <a:t>:</a:t>
            </a:r>
          </a:p>
          <a:p>
            <a:pPr marL="514350" indent="-514350">
              <a:buAutoNum type="romanLcParenBoth"/>
            </a:pPr>
            <a:r>
              <a:rPr lang="en-US" altLang="zh-CN" dirty="0"/>
              <a:t>For each loan, we have information on the date of origination, maturity date, contract terms, and ex post performance. </a:t>
            </a:r>
          </a:p>
          <a:p>
            <a:pPr marL="514350" indent="-514350">
              <a:buAutoNum type="romanLcParenBoth"/>
            </a:pPr>
            <a:r>
              <a:rPr lang="en-US" altLang="zh-CN" dirty="0"/>
              <a:t>For each borrowing firm, we have information on their industry, physical location, legal structure, total bank debt, banking relationships, credit rating, and past repayment history. </a:t>
            </a:r>
            <a:endParaRPr lang="zh-CN" altLang="en-US" dirty="0"/>
          </a:p>
        </p:txBody>
      </p:sp>
      <p:sp>
        <p:nvSpPr>
          <p:cNvPr id="5" name="内容占位符 2">
            <a:extLst>
              <a:ext uri="{FF2B5EF4-FFF2-40B4-BE49-F238E27FC236}">
                <a16:creationId xmlns:a16="http://schemas.microsoft.com/office/drawing/2014/main" id="{8480DAC3-A3CA-444B-BF16-6F066D90426B}"/>
              </a:ext>
            </a:extLst>
          </p:cNvPr>
          <p:cNvSpPr txBox="1">
            <a:spLocks/>
          </p:cNvSpPr>
          <p:nvPr/>
        </p:nvSpPr>
        <p:spPr>
          <a:xfrm>
            <a:off x="2901951" y="3844411"/>
            <a:ext cx="5486400" cy="198759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buFont typeface="Wingdings" panose="05000000000000000000" pitchFamily="2" charset="2"/>
              <a:buChar char="ü"/>
            </a:pPr>
            <a:r>
              <a:rPr lang="en-US" altLang="zh-CN" sz="1800" dirty="0"/>
              <a:t>Information sharing</a:t>
            </a:r>
            <a:r>
              <a:rPr lang="zh-CN" altLang="en-US" sz="1800" dirty="0"/>
              <a:t>：</a:t>
            </a:r>
            <a:r>
              <a:rPr lang="en-US" altLang="zh-CN" sz="1800" dirty="0"/>
              <a:t>information on all </a:t>
            </a:r>
            <a:r>
              <a:rPr lang="en-US" altLang="zh-CN" sz="1800" dirty="0">
                <a:solidFill>
                  <a:srgbClr val="FF0000"/>
                </a:solidFill>
              </a:rPr>
              <a:t>outstanding loans </a:t>
            </a:r>
            <a:r>
              <a:rPr lang="en-US" altLang="zh-CN" sz="1800" dirty="0"/>
              <a:t>of the customer for the previous </a:t>
            </a:r>
            <a:r>
              <a:rPr lang="en-US" altLang="zh-CN" sz="1800" dirty="0">
                <a:solidFill>
                  <a:srgbClr val="FF0000"/>
                </a:solidFill>
              </a:rPr>
              <a:t>2 months.</a:t>
            </a:r>
          </a:p>
          <a:p>
            <a:pPr>
              <a:buFont typeface="Wingdings" panose="05000000000000000000" pitchFamily="2" charset="2"/>
              <a:buChar char="ü"/>
            </a:pPr>
            <a:r>
              <a:rPr lang="en-US" altLang="zh-CN" sz="1800" dirty="0"/>
              <a:t>Information asymmetries remains. </a:t>
            </a:r>
            <a:endParaRPr lang="en-US" altLang="zh-CN" sz="1800" dirty="0">
              <a:solidFill>
                <a:srgbClr val="C00000"/>
              </a:solidFill>
            </a:endParaRPr>
          </a:p>
        </p:txBody>
      </p:sp>
      <p:sp>
        <p:nvSpPr>
          <p:cNvPr id="4" name="灯片编号占位符 3">
            <a:extLst>
              <a:ext uri="{FF2B5EF4-FFF2-40B4-BE49-F238E27FC236}">
                <a16:creationId xmlns:a16="http://schemas.microsoft.com/office/drawing/2014/main" id="{ED3544BC-6F3E-457F-AD42-E82CC7CBA8D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61151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algn="ctr"/>
            <a:r>
              <a:rPr lang="en-US" altLang="zh-CN" b="1" dirty="0"/>
              <a:t>II. </a:t>
            </a:r>
            <a:r>
              <a:rPr lang="en-US" altLang="zh-CN" b="1" dirty="0">
                <a:solidFill>
                  <a:schemeClr val="accent1">
                    <a:lumMod val="60000"/>
                    <a:lumOff val="40000"/>
                  </a:schemeClr>
                </a:solidFill>
              </a:rPr>
              <a:t>Data and </a:t>
            </a:r>
            <a:r>
              <a:rPr lang="en-US" altLang="zh-CN" b="1" dirty="0"/>
              <a:t>Descriptive Statistics</a:t>
            </a:r>
            <a:r>
              <a:rPr lang="en-US" altLang="zh-CN" dirty="0"/>
              <a:t> </a:t>
            </a:r>
            <a:endParaRPr lang="zh-CN" altLang="en-US" dirty="0"/>
          </a:p>
        </p:txBody>
      </p:sp>
      <p:sp>
        <p:nvSpPr>
          <p:cNvPr id="3" name="内容占位符 2">
            <a:extLst>
              <a:ext uri="{FF2B5EF4-FFF2-40B4-BE49-F238E27FC236}">
                <a16:creationId xmlns:a16="http://schemas.microsoft.com/office/drawing/2014/main" id="{1F25A453-8178-4236-8626-309E171BDCC2}"/>
              </a:ext>
            </a:extLst>
          </p:cNvPr>
          <p:cNvSpPr>
            <a:spLocks noGrp="1"/>
          </p:cNvSpPr>
          <p:nvPr>
            <p:ph idx="1"/>
          </p:nvPr>
        </p:nvSpPr>
        <p:spPr>
          <a:xfrm>
            <a:off x="2714922" y="433634"/>
            <a:ext cx="5976593" cy="5805121"/>
          </a:xfrm>
        </p:spPr>
        <p:txBody>
          <a:bodyPr>
            <a:normAutofit fontScale="85000" lnSpcReduction="10000"/>
          </a:bodyPr>
          <a:lstStyle/>
          <a:p>
            <a:pPr marL="514350" indent="-514350">
              <a:buAutoNum type="romanLcParenBoth"/>
            </a:pPr>
            <a:r>
              <a:rPr lang="en-US" altLang="zh-CN" dirty="0"/>
              <a:t>Installment and single-payment loans</a:t>
            </a:r>
            <a:r>
              <a:rPr lang="zh-CN" altLang="en-US" dirty="0"/>
              <a:t>：</a:t>
            </a:r>
            <a:r>
              <a:rPr lang="en-US" altLang="zh-CN" dirty="0"/>
              <a:t>94% (66%) of the total dollar value (number) of loan initiations . 33,084 loan initiations of installment and single-payment loans to 2,805 firms (of which 59% are corporations and 37% are partnerships or sole proprietorships) </a:t>
            </a:r>
          </a:p>
          <a:p>
            <a:pPr marL="514350" indent="-514350">
              <a:buAutoNum type="romanLcParenBoth"/>
            </a:pPr>
            <a:r>
              <a:rPr lang="en-US" altLang="zh-CN" dirty="0"/>
              <a:t>More than 96% of these contracts are denominated in US$.</a:t>
            </a:r>
          </a:p>
          <a:p>
            <a:pPr marL="514350" indent="-514350">
              <a:buAutoNum type="romanLcParenBoth"/>
            </a:pPr>
            <a:r>
              <a:rPr lang="en-US" altLang="zh-CN" dirty="0"/>
              <a:t>The Herfindahl-Hirschman Index (HHI) equals 1,335 in the beginning of our sample period and never exceeds 1,587.The HHI for new loans starts at 1,427 and never surpasses 2,334.In the small regions outside the three large regions (La Paz, Cochabamba, and Santa Cruz, which account for more than 90% of loan initiations), the HHI varies between 3,000 and 7,000.</a:t>
            </a:r>
          </a:p>
          <a:p>
            <a:pPr marL="514350" indent="-514350">
              <a:buAutoNum type="romanLcParenBoth"/>
            </a:pPr>
            <a:r>
              <a:rPr lang="en-US" altLang="zh-CN" dirty="0"/>
              <a:t>The corporations in our sample are much larger than the partnerships or sole proprietorships. At sample entry, the average (median) corporation has $600,000 ($80,000) in bank debt outstanding, while the average (median) partnership or sole proprietorship has only $290,000 ($50,000). Nearly 25% of the firms in our sample are in the retail trade industry, 18% are manufacturing firms, and 11% are real estate firms. </a:t>
            </a:r>
          </a:p>
          <a:p>
            <a:pPr marL="514350" indent="-514350">
              <a:buAutoNum type="romanLcParenBoth"/>
            </a:pPr>
            <a:r>
              <a:rPr lang="en-US" altLang="zh-CN" dirty="0"/>
              <a:t>Only 20% of our sample firms have multiple relationships, and there is a </a:t>
            </a:r>
            <a:r>
              <a:rPr lang="en-US" altLang="zh-CN" dirty="0">
                <a:solidFill>
                  <a:srgbClr val="FF0000"/>
                </a:solidFill>
              </a:rPr>
              <a:t>positive correlation </a:t>
            </a:r>
            <a:r>
              <a:rPr lang="en-US" altLang="zh-CN" dirty="0"/>
              <a:t>between </a:t>
            </a:r>
            <a:r>
              <a:rPr lang="en-US" altLang="zh-CN" dirty="0">
                <a:solidFill>
                  <a:srgbClr val="FF0000"/>
                </a:solidFill>
              </a:rPr>
              <a:t>firm size </a:t>
            </a:r>
            <a:r>
              <a:rPr lang="en-US" altLang="zh-CN" dirty="0"/>
              <a:t>and </a:t>
            </a:r>
            <a:r>
              <a:rPr lang="en-US" altLang="zh-CN" dirty="0">
                <a:solidFill>
                  <a:srgbClr val="FF0000"/>
                </a:solidFill>
              </a:rPr>
              <a:t>the number of relationships</a:t>
            </a:r>
            <a:r>
              <a:rPr lang="en-US" altLang="zh-CN" dirty="0"/>
              <a:t>. </a:t>
            </a:r>
          </a:p>
          <a:p>
            <a:pPr marL="514350" indent="-514350">
              <a:buAutoNum type="romanLcParenBoth"/>
            </a:pPr>
            <a:r>
              <a:rPr lang="en-US" altLang="zh-CN" dirty="0"/>
              <a:t>The incidence of collateral in our sample is only 24% .Low.</a:t>
            </a:r>
          </a:p>
        </p:txBody>
      </p:sp>
      <p:sp>
        <p:nvSpPr>
          <p:cNvPr id="4" name="灯片编号占位符 3">
            <a:extLst>
              <a:ext uri="{FF2B5EF4-FFF2-40B4-BE49-F238E27FC236}">
                <a16:creationId xmlns:a16="http://schemas.microsoft.com/office/drawing/2014/main" id="{BD4AA2D9-B730-4B4A-81AC-CEFCB2C8C48E}"/>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79941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004EF-A64E-4150-ADD8-0052CEFD4AF9}"/>
              </a:ext>
            </a:extLst>
          </p:cNvPr>
          <p:cNvSpPr>
            <a:spLocks noGrp="1"/>
          </p:cNvSpPr>
          <p:nvPr>
            <p:ph type="title"/>
          </p:nvPr>
        </p:nvSpPr>
        <p:spPr/>
        <p:txBody>
          <a:bodyPr/>
          <a:lstStyle/>
          <a:p>
            <a:pPr lvl="0" algn="ctr"/>
            <a:r>
              <a:rPr lang="en-US" altLang="zh-CN" b="1" dirty="0"/>
              <a:t>III. Results</a:t>
            </a:r>
            <a:r>
              <a:rPr lang="en-US" altLang="zh-CN" dirty="0"/>
              <a:t> </a:t>
            </a:r>
            <a:endParaRPr lang="zh-CN" altLang="en-US" dirty="0"/>
          </a:p>
        </p:txBody>
      </p:sp>
      <p:graphicFrame>
        <p:nvGraphicFramePr>
          <p:cNvPr id="4" name="内容占位符 3">
            <a:extLst>
              <a:ext uri="{FF2B5EF4-FFF2-40B4-BE49-F238E27FC236}">
                <a16:creationId xmlns:a16="http://schemas.microsoft.com/office/drawing/2014/main" id="{E12568DB-3B00-4BA6-B1C0-780BABF38048}"/>
              </a:ext>
            </a:extLst>
          </p:cNvPr>
          <p:cNvGraphicFramePr>
            <a:graphicFrameLocks noGrp="1"/>
          </p:cNvGraphicFramePr>
          <p:nvPr>
            <p:ph idx="1"/>
            <p:extLst>
              <p:ext uri="{D42A27DB-BD31-4B8C-83A1-F6EECF244321}">
                <p14:modId xmlns:p14="http://schemas.microsoft.com/office/powerpoint/2010/main" val="505821242"/>
              </p:ext>
            </p:extLst>
          </p:nvPr>
        </p:nvGraphicFramePr>
        <p:xfrm>
          <a:off x="2568804" y="544546"/>
          <a:ext cx="6113282" cy="575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灯片编号占位符 2">
            <a:extLst>
              <a:ext uri="{FF2B5EF4-FFF2-40B4-BE49-F238E27FC236}">
                <a16:creationId xmlns:a16="http://schemas.microsoft.com/office/drawing/2014/main" id="{0DF7B74C-D12C-4812-A7E3-C077C1CE6521}"/>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422770171"/>
      </p:ext>
    </p:extLst>
  </p:cSld>
  <p:clrMapOvr>
    <a:masterClrMapping/>
  </p:clrMapOvr>
</p:sld>
</file>

<file path=ppt/theme/theme1.xml><?xml version="1.0" encoding="utf-8"?>
<a:theme xmlns:a="http://schemas.openxmlformats.org/drawingml/2006/main" name="框架">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框架</Template>
  <TotalTime>2208</TotalTime>
  <Words>1909</Words>
  <Application>Microsoft Office PowerPoint</Application>
  <PresentationFormat>全屏显示(4:3)</PresentationFormat>
  <Paragraphs>179</Paragraphs>
  <Slides>27</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NewCenturySchlbk-Roman</vt:lpstr>
      <vt:lpstr>等线</vt:lpstr>
      <vt:lpstr>幼圆</vt:lpstr>
      <vt:lpstr>Cambria Math</vt:lpstr>
      <vt:lpstr>Corbel</vt:lpstr>
      <vt:lpstr>Wingdings</vt:lpstr>
      <vt:lpstr>Wingdings 2</vt:lpstr>
      <vt:lpstr>框架</vt:lpstr>
      <vt:lpstr>“Time for a Change”: Loan Conditions and Bank Behavior when Firms Switch Banks</vt:lpstr>
      <vt:lpstr>Introduction</vt:lpstr>
      <vt:lpstr>Outline</vt:lpstr>
      <vt:lpstr>I. Hypotheses and Related Literature</vt:lpstr>
      <vt:lpstr>A. Hold-Up Models: Hypotheses and Assumptions</vt:lpstr>
      <vt:lpstr>B. Empirical Findings in the Literature</vt:lpstr>
      <vt:lpstr>II. Data and Descriptive Statistics </vt:lpstr>
      <vt:lpstr>II. Data and Descriptive Statistics </vt:lpstr>
      <vt:lpstr>III. Results </vt:lpstr>
      <vt:lpstr>PowerPoint 演示文稿</vt:lpstr>
      <vt:lpstr>PowerPoint 演示文稿</vt:lpstr>
      <vt:lpstr>PowerPoint 演示文稿</vt:lpstr>
      <vt:lpstr>B.1. Matching</vt:lpstr>
      <vt:lpstr>B.1. Matching</vt:lpstr>
      <vt:lpstr>PowerPoint 演示文稿</vt:lpstr>
      <vt:lpstr>B.1. Matching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IV. Conclusion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Performance of Internet-based Business Models: Evidence from the Banking Industry</dc:title>
  <dc:creator>zhjingyi1995@163.com</dc:creator>
  <cp:lastModifiedBy>赵静艺</cp:lastModifiedBy>
  <cp:revision>364</cp:revision>
  <dcterms:created xsi:type="dcterms:W3CDTF">2018-05-02T14:18:41Z</dcterms:created>
  <dcterms:modified xsi:type="dcterms:W3CDTF">2018-11-02T08:50:41Z</dcterms:modified>
</cp:coreProperties>
</file>