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7" r:id="rId2"/>
    <p:sldId id="258" r:id="rId3"/>
    <p:sldId id="259" r:id="rId4"/>
    <p:sldId id="296" r:id="rId5"/>
    <p:sldId id="305" r:id="rId6"/>
    <p:sldId id="297" r:id="rId7"/>
    <p:sldId id="298" r:id="rId8"/>
    <p:sldId id="287" r:id="rId9"/>
    <p:sldId id="265" r:id="rId10"/>
    <p:sldId id="299" r:id="rId11"/>
    <p:sldId id="300" r:id="rId12"/>
    <p:sldId id="288" r:id="rId13"/>
    <p:sldId id="301" r:id="rId14"/>
    <p:sldId id="302" r:id="rId15"/>
    <p:sldId id="303" r:id="rId16"/>
    <p:sldId id="304" r:id="rId17"/>
    <p:sldId id="306" r:id="rId18"/>
    <p:sldId id="307" r:id="rId19"/>
    <p:sldId id="308" r:id="rId20"/>
    <p:sldId id="290" r:id="rId21"/>
    <p:sldId id="309" r:id="rId22"/>
    <p:sldId id="310" r:id="rId23"/>
    <p:sldId id="311" r:id="rId24"/>
    <p:sldId id="312" r:id="rId25"/>
    <p:sldId id="313" r:id="rId26"/>
    <p:sldId id="314" r:id="rId27"/>
    <p:sldId id="315" r:id="rId28"/>
    <p:sldId id="289" r:id="rId29"/>
    <p:sldId id="281" r:id="rId30"/>
    <p:sldId id="316" r:id="rId31"/>
    <p:sldId id="28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城" initials="陈城" lastIdx="1" clrIdx="0">
    <p:extLst>
      <p:ext uri="{19B8F6BF-5375-455C-9EA6-DF929625EA0E}">
        <p15:presenceInfo xmlns:p15="http://schemas.microsoft.com/office/powerpoint/2012/main" userId="陈城"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5138D-EA6B-469B-8B90-C99B7417783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D8FC2D5D-986B-478C-A27D-BBA060C02F40}">
      <dgm:prSet phldrT="[文本]">
        <dgm:style>
          <a:lnRef idx="2">
            <a:schemeClr val="dk1"/>
          </a:lnRef>
          <a:fillRef idx="1">
            <a:schemeClr val="lt1"/>
          </a:fillRef>
          <a:effectRef idx="0">
            <a:schemeClr val="dk1"/>
          </a:effectRef>
          <a:fontRef idx="minor">
            <a:schemeClr val="dk1"/>
          </a:fontRef>
        </dgm:style>
      </dgm:prSet>
      <dgm:spPr>
        <a:noFill/>
        <a:ln>
          <a:noFill/>
        </a:ln>
      </dgm:spPr>
      <dgm:t>
        <a:bodyPr/>
        <a:lstStyle/>
        <a:p>
          <a:r>
            <a:rPr lang="zh-CN" altLang="en-US" dirty="0"/>
            <a:t>经济集聚</a:t>
          </a:r>
        </a:p>
      </dgm:t>
    </dgm:pt>
    <dgm:pt modelId="{C70A7436-C40C-4DCF-8E0B-9B198D2B277F}" type="parTrans" cxnId="{7E35C111-3A9A-412B-9961-6121805AABD0}">
      <dgm:prSet/>
      <dgm:spPr/>
      <dgm:t>
        <a:bodyPr/>
        <a:lstStyle/>
        <a:p>
          <a:endParaRPr lang="zh-CN" altLang="en-US"/>
        </a:p>
      </dgm:t>
    </dgm:pt>
    <dgm:pt modelId="{A75B3020-CC38-43FA-85CB-41BBB04F74A5}" type="sibTrans" cxnId="{7E35C111-3A9A-412B-9961-6121805AABD0}">
      <dgm:prSet/>
      <dgm:spPr/>
      <dgm:t>
        <a:bodyPr/>
        <a:lstStyle/>
        <a:p>
          <a:endParaRPr lang="zh-CN" altLang="en-US"/>
        </a:p>
      </dgm:t>
    </dgm:pt>
    <dgm:pt modelId="{D592852F-5B95-49B0-992F-FE067CB22DC5}">
      <dgm:prSet phldrT="[文本]">
        <dgm:style>
          <a:lnRef idx="2">
            <a:schemeClr val="dk1"/>
          </a:lnRef>
          <a:fillRef idx="1">
            <a:schemeClr val="lt1"/>
          </a:fillRef>
          <a:effectRef idx="0">
            <a:schemeClr val="dk1"/>
          </a:effectRef>
          <a:fontRef idx="minor">
            <a:schemeClr val="dk1"/>
          </a:fontRef>
        </dgm:style>
      </dgm:prSet>
      <dgm:spPr>
        <a:noFill/>
        <a:ln>
          <a:noFill/>
        </a:ln>
      </dgm:spPr>
      <dgm:t>
        <a:bodyPr/>
        <a:lstStyle/>
        <a:p>
          <a:r>
            <a:rPr lang="zh-CN" altLang="en-US" dirty="0"/>
            <a:t>持续创新</a:t>
          </a:r>
        </a:p>
      </dgm:t>
    </dgm:pt>
    <dgm:pt modelId="{84DE7469-5297-435A-AF89-F5E6722BAB76}" type="parTrans" cxnId="{38892249-31F9-4E4A-A1D6-4714D0E647BB}">
      <dgm:prSet/>
      <dgm:spPr/>
      <dgm:t>
        <a:bodyPr/>
        <a:lstStyle/>
        <a:p>
          <a:endParaRPr lang="zh-CN" altLang="en-US"/>
        </a:p>
      </dgm:t>
    </dgm:pt>
    <dgm:pt modelId="{C3502874-AAC1-4A5A-AF6D-83A6BC2520B8}" type="sibTrans" cxnId="{38892249-31F9-4E4A-A1D6-4714D0E647BB}">
      <dgm:prSet/>
      <dgm:spPr/>
      <dgm:t>
        <a:bodyPr/>
        <a:lstStyle/>
        <a:p>
          <a:endParaRPr lang="zh-CN" altLang="en-US"/>
        </a:p>
      </dgm:t>
    </dgm:pt>
    <dgm:pt modelId="{0825E3EE-D67D-428E-B0E2-002E919BC610}">
      <dgm:prSet phldrT="[文本]">
        <dgm:style>
          <a:lnRef idx="2">
            <a:schemeClr val="dk1"/>
          </a:lnRef>
          <a:fillRef idx="1">
            <a:schemeClr val="lt1"/>
          </a:fillRef>
          <a:effectRef idx="0">
            <a:schemeClr val="dk1"/>
          </a:effectRef>
          <a:fontRef idx="minor">
            <a:schemeClr val="dk1"/>
          </a:fontRef>
        </dgm:style>
      </dgm:prSet>
      <dgm:spPr>
        <a:noFill/>
        <a:ln>
          <a:noFill/>
        </a:ln>
      </dgm:spPr>
      <dgm:t>
        <a:bodyPr/>
        <a:lstStyle/>
        <a:p>
          <a:r>
            <a:rPr lang="zh-CN" altLang="en-US" dirty="0"/>
            <a:t>经济增长</a:t>
          </a:r>
        </a:p>
      </dgm:t>
    </dgm:pt>
    <dgm:pt modelId="{4E0C6C6D-777B-4F86-AA38-F93F4844C332}" type="parTrans" cxnId="{22B7BCD4-B132-420C-A60C-D17C86BEDF98}">
      <dgm:prSet/>
      <dgm:spPr/>
      <dgm:t>
        <a:bodyPr/>
        <a:lstStyle/>
        <a:p>
          <a:endParaRPr lang="zh-CN" altLang="en-US"/>
        </a:p>
      </dgm:t>
    </dgm:pt>
    <dgm:pt modelId="{5A1732B6-53A9-4494-8A37-F3BB803C2065}" type="sibTrans" cxnId="{22B7BCD4-B132-420C-A60C-D17C86BEDF98}">
      <dgm:prSet/>
      <dgm:spPr/>
      <dgm:t>
        <a:bodyPr/>
        <a:lstStyle/>
        <a:p>
          <a:endParaRPr lang="zh-CN" altLang="en-US"/>
        </a:p>
      </dgm:t>
    </dgm:pt>
    <dgm:pt modelId="{AB539551-E957-4FB1-BAAC-58C96588C714}" type="pres">
      <dgm:prSet presAssocID="{9AC5138D-EA6B-469B-8B90-C99B74177836}" presName="cycle" presStyleCnt="0">
        <dgm:presLayoutVars>
          <dgm:dir/>
          <dgm:resizeHandles val="exact"/>
        </dgm:presLayoutVars>
      </dgm:prSet>
      <dgm:spPr/>
    </dgm:pt>
    <dgm:pt modelId="{C3157977-D94A-4CEC-93A9-8085624CF033}" type="pres">
      <dgm:prSet presAssocID="{D8FC2D5D-986B-478C-A27D-BBA060C02F40}" presName="node" presStyleLbl="node1" presStyleIdx="0" presStyleCnt="3">
        <dgm:presLayoutVars>
          <dgm:bulletEnabled val="1"/>
        </dgm:presLayoutVars>
      </dgm:prSet>
      <dgm:spPr/>
    </dgm:pt>
    <dgm:pt modelId="{F7C5C882-1CB7-451E-A239-697A309A0965}" type="pres">
      <dgm:prSet presAssocID="{D8FC2D5D-986B-478C-A27D-BBA060C02F40}" presName="spNode" presStyleCnt="0"/>
      <dgm:spPr/>
    </dgm:pt>
    <dgm:pt modelId="{7FEB30D9-765A-49A5-B7B9-104C8D9766CE}" type="pres">
      <dgm:prSet presAssocID="{A75B3020-CC38-43FA-85CB-41BBB04F74A5}" presName="sibTrans" presStyleLbl="sibTrans1D1" presStyleIdx="0" presStyleCnt="3"/>
      <dgm:spPr/>
    </dgm:pt>
    <dgm:pt modelId="{A1208F88-EF60-463D-9015-5B044CF61ABA}" type="pres">
      <dgm:prSet presAssocID="{D592852F-5B95-49B0-992F-FE067CB22DC5}" presName="node" presStyleLbl="node1" presStyleIdx="1" presStyleCnt="3">
        <dgm:presLayoutVars>
          <dgm:bulletEnabled val="1"/>
        </dgm:presLayoutVars>
      </dgm:prSet>
      <dgm:spPr/>
    </dgm:pt>
    <dgm:pt modelId="{96DDE47D-95B1-49FF-9A97-9A5C30E68AD5}" type="pres">
      <dgm:prSet presAssocID="{D592852F-5B95-49B0-992F-FE067CB22DC5}" presName="spNode" presStyleCnt="0"/>
      <dgm:spPr/>
    </dgm:pt>
    <dgm:pt modelId="{B3378EF3-7EA6-435C-8B0D-FFE779929903}" type="pres">
      <dgm:prSet presAssocID="{C3502874-AAC1-4A5A-AF6D-83A6BC2520B8}" presName="sibTrans" presStyleLbl="sibTrans1D1" presStyleIdx="1" presStyleCnt="3"/>
      <dgm:spPr/>
    </dgm:pt>
    <dgm:pt modelId="{7680B4F8-5CA0-4EFB-ABA0-8F21DE3C9985}" type="pres">
      <dgm:prSet presAssocID="{0825E3EE-D67D-428E-B0E2-002E919BC610}" presName="node" presStyleLbl="node1" presStyleIdx="2" presStyleCnt="3">
        <dgm:presLayoutVars>
          <dgm:bulletEnabled val="1"/>
        </dgm:presLayoutVars>
      </dgm:prSet>
      <dgm:spPr/>
    </dgm:pt>
    <dgm:pt modelId="{8F3BF90C-998F-46D8-AC69-F3ED2909F3C4}" type="pres">
      <dgm:prSet presAssocID="{0825E3EE-D67D-428E-B0E2-002E919BC610}" presName="spNode" presStyleCnt="0"/>
      <dgm:spPr/>
    </dgm:pt>
    <dgm:pt modelId="{80616D97-910B-42A6-B20F-9583C7BEE302}" type="pres">
      <dgm:prSet presAssocID="{5A1732B6-53A9-4494-8A37-F3BB803C2065}" presName="sibTrans" presStyleLbl="sibTrans1D1" presStyleIdx="2" presStyleCnt="3"/>
      <dgm:spPr/>
    </dgm:pt>
  </dgm:ptLst>
  <dgm:cxnLst>
    <dgm:cxn modelId="{7E35C111-3A9A-412B-9961-6121805AABD0}" srcId="{9AC5138D-EA6B-469B-8B90-C99B74177836}" destId="{D8FC2D5D-986B-478C-A27D-BBA060C02F40}" srcOrd="0" destOrd="0" parTransId="{C70A7436-C40C-4DCF-8E0B-9B198D2B277F}" sibTransId="{A75B3020-CC38-43FA-85CB-41BBB04F74A5}"/>
    <dgm:cxn modelId="{41661519-4A86-4FBC-B0BB-35CEDF8113FB}" type="presOf" srcId="{D592852F-5B95-49B0-992F-FE067CB22DC5}" destId="{A1208F88-EF60-463D-9015-5B044CF61ABA}" srcOrd="0" destOrd="0" presId="urn:microsoft.com/office/officeart/2005/8/layout/cycle5"/>
    <dgm:cxn modelId="{E228553C-698D-40A5-86E0-8DF87097701D}" type="presOf" srcId="{5A1732B6-53A9-4494-8A37-F3BB803C2065}" destId="{80616D97-910B-42A6-B20F-9583C7BEE302}" srcOrd="0" destOrd="0" presId="urn:microsoft.com/office/officeart/2005/8/layout/cycle5"/>
    <dgm:cxn modelId="{38892249-31F9-4E4A-A1D6-4714D0E647BB}" srcId="{9AC5138D-EA6B-469B-8B90-C99B74177836}" destId="{D592852F-5B95-49B0-992F-FE067CB22DC5}" srcOrd="1" destOrd="0" parTransId="{84DE7469-5297-435A-AF89-F5E6722BAB76}" sibTransId="{C3502874-AAC1-4A5A-AF6D-83A6BC2520B8}"/>
    <dgm:cxn modelId="{9107D587-F4C2-4D5D-B99C-74352AB871AC}" type="presOf" srcId="{D8FC2D5D-986B-478C-A27D-BBA060C02F40}" destId="{C3157977-D94A-4CEC-93A9-8085624CF033}" srcOrd="0" destOrd="0" presId="urn:microsoft.com/office/officeart/2005/8/layout/cycle5"/>
    <dgm:cxn modelId="{5524AABB-287F-46C3-AC20-0410BCC1F381}" type="presOf" srcId="{9AC5138D-EA6B-469B-8B90-C99B74177836}" destId="{AB539551-E957-4FB1-BAAC-58C96588C714}" srcOrd="0" destOrd="0" presId="urn:microsoft.com/office/officeart/2005/8/layout/cycle5"/>
    <dgm:cxn modelId="{548BC0BC-F02E-46C8-9DF5-F049C3576206}" type="presOf" srcId="{A75B3020-CC38-43FA-85CB-41BBB04F74A5}" destId="{7FEB30D9-765A-49A5-B7B9-104C8D9766CE}" srcOrd="0" destOrd="0" presId="urn:microsoft.com/office/officeart/2005/8/layout/cycle5"/>
    <dgm:cxn modelId="{A5057BC1-F88D-46FE-9E98-C80550D2223B}" type="presOf" srcId="{0825E3EE-D67D-428E-B0E2-002E919BC610}" destId="{7680B4F8-5CA0-4EFB-ABA0-8F21DE3C9985}" srcOrd="0" destOrd="0" presId="urn:microsoft.com/office/officeart/2005/8/layout/cycle5"/>
    <dgm:cxn modelId="{02D7BAD3-2B51-4268-9DBE-F37DB85211F3}" type="presOf" srcId="{C3502874-AAC1-4A5A-AF6D-83A6BC2520B8}" destId="{B3378EF3-7EA6-435C-8B0D-FFE779929903}" srcOrd="0" destOrd="0" presId="urn:microsoft.com/office/officeart/2005/8/layout/cycle5"/>
    <dgm:cxn modelId="{22B7BCD4-B132-420C-A60C-D17C86BEDF98}" srcId="{9AC5138D-EA6B-469B-8B90-C99B74177836}" destId="{0825E3EE-D67D-428E-B0E2-002E919BC610}" srcOrd="2" destOrd="0" parTransId="{4E0C6C6D-777B-4F86-AA38-F93F4844C332}" sibTransId="{5A1732B6-53A9-4494-8A37-F3BB803C2065}"/>
    <dgm:cxn modelId="{39EEB849-44C3-4503-BA8E-40F46E8B2CE3}" type="presParOf" srcId="{AB539551-E957-4FB1-BAAC-58C96588C714}" destId="{C3157977-D94A-4CEC-93A9-8085624CF033}" srcOrd="0" destOrd="0" presId="urn:microsoft.com/office/officeart/2005/8/layout/cycle5"/>
    <dgm:cxn modelId="{DB422572-BF30-4224-85F9-4EF39B4F3A18}" type="presParOf" srcId="{AB539551-E957-4FB1-BAAC-58C96588C714}" destId="{F7C5C882-1CB7-451E-A239-697A309A0965}" srcOrd="1" destOrd="0" presId="urn:microsoft.com/office/officeart/2005/8/layout/cycle5"/>
    <dgm:cxn modelId="{B5260647-AB4E-4B52-9D98-426D0FCD7622}" type="presParOf" srcId="{AB539551-E957-4FB1-BAAC-58C96588C714}" destId="{7FEB30D9-765A-49A5-B7B9-104C8D9766CE}" srcOrd="2" destOrd="0" presId="urn:microsoft.com/office/officeart/2005/8/layout/cycle5"/>
    <dgm:cxn modelId="{3E2EC2C9-20F6-44DA-B16B-23AC2B9B3F43}" type="presParOf" srcId="{AB539551-E957-4FB1-BAAC-58C96588C714}" destId="{A1208F88-EF60-463D-9015-5B044CF61ABA}" srcOrd="3" destOrd="0" presId="urn:microsoft.com/office/officeart/2005/8/layout/cycle5"/>
    <dgm:cxn modelId="{590ECC90-BACE-4AE5-B5C1-2151B79CF7CF}" type="presParOf" srcId="{AB539551-E957-4FB1-BAAC-58C96588C714}" destId="{96DDE47D-95B1-49FF-9A97-9A5C30E68AD5}" srcOrd="4" destOrd="0" presId="urn:microsoft.com/office/officeart/2005/8/layout/cycle5"/>
    <dgm:cxn modelId="{913C9660-B66C-4CF8-B2BF-0930B752D139}" type="presParOf" srcId="{AB539551-E957-4FB1-BAAC-58C96588C714}" destId="{B3378EF3-7EA6-435C-8B0D-FFE779929903}" srcOrd="5" destOrd="0" presId="urn:microsoft.com/office/officeart/2005/8/layout/cycle5"/>
    <dgm:cxn modelId="{75064809-8AEF-4052-9C56-DDFFFA5A9F08}" type="presParOf" srcId="{AB539551-E957-4FB1-BAAC-58C96588C714}" destId="{7680B4F8-5CA0-4EFB-ABA0-8F21DE3C9985}" srcOrd="6" destOrd="0" presId="urn:microsoft.com/office/officeart/2005/8/layout/cycle5"/>
    <dgm:cxn modelId="{9C4778FD-0A16-4EC8-849E-C9A5F4CA5793}" type="presParOf" srcId="{AB539551-E957-4FB1-BAAC-58C96588C714}" destId="{8F3BF90C-998F-46D8-AC69-F3ED2909F3C4}" srcOrd="7" destOrd="0" presId="urn:microsoft.com/office/officeart/2005/8/layout/cycle5"/>
    <dgm:cxn modelId="{4FA36F95-AC5B-42B4-A7A0-71F1595EA964}" type="presParOf" srcId="{AB539551-E957-4FB1-BAAC-58C96588C714}" destId="{80616D97-910B-42A6-B20F-9583C7BEE302}"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57977-D94A-4CEC-93A9-8085624CF033}">
      <dsp:nvSpPr>
        <dsp:cNvPr id="0" name=""/>
        <dsp:cNvSpPr/>
      </dsp:nvSpPr>
      <dsp:spPr>
        <a:xfrm>
          <a:off x="1037312" y="1241"/>
          <a:ext cx="1070328" cy="695713"/>
        </a:xfrm>
        <a:prstGeom prst="roundRect">
          <a:avLst/>
        </a:prstGeom>
        <a:no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经济集聚</a:t>
          </a:r>
        </a:p>
      </dsp:txBody>
      <dsp:txXfrm>
        <a:off x="1071274" y="35203"/>
        <a:ext cx="1002404" cy="627789"/>
      </dsp:txXfrm>
    </dsp:sp>
    <dsp:sp modelId="{7FEB30D9-765A-49A5-B7B9-104C8D9766CE}">
      <dsp:nvSpPr>
        <dsp:cNvPr id="0" name=""/>
        <dsp:cNvSpPr/>
      </dsp:nvSpPr>
      <dsp:spPr>
        <a:xfrm>
          <a:off x="644480" y="349098"/>
          <a:ext cx="1855992" cy="1855992"/>
        </a:xfrm>
        <a:custGeom>
          <a:avLst/>
          <a:gdLst/>
          <a:ahLst/>
          <a:cxnLst/>
          <a:rect l="0" t="0" r="0" b="0"/>
          <a:pathLst>
            <a:path>
              <a:moveTo>
                <a:pt x="1606875" y="295304"/>
              </a:moveTo>
              <a:arcTo wR="927996" hR="927996" stAng="19021013" swAng="23024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1208F88-EF60-463D-9015-5B044CF61ABA}">
      <dsp:nvSpPr>
        <dsp:cNvPr id="0" name=""/>
        <dsp:cNvSpPr/>
      </dsp:nvSpPr>
      <dsp:spPr>
        <a:xfrm>
          <a:off x="1840980" y="1393235"/>
          <a:ext cx="1070328" cy="695713"/>
        </a:xfrm>
        <a:prstGeom prst="roundRect">
          <a:avLst/>
        </a:prstGeom>
        <a:no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持续创新</a:t>
          </a:r>
        </a:p>
      </dsp:txBody>
      <dsp:txXfrm>
        <a:off x="1874942" y="1427197"/>
        <a:ext cx="1002404" cy="627789"/>
      </dsp:txXfrm>
    </dsp:sp>
    <dsp:sp modelId="{B3378EF3-7EA6-435C-8B0D-FFE779929903}">
      <dsp:nvSpPr>
        <dsp:cNvPr id="0" name=""/>
        <dsp:cNvSpPr/>
      </dsp:nvSpPr>
      <dsp:spPr>
        <a:xfrm>
          <a:off x="644480" y="349098"/>
          <a:ext cx="1855992" cy="1855992"/>
        </a:xfrm>
        <a:custGeom>
          <a:avLst/>
          <a:gdLst/>
          <a:ahLst/>
          <a:cxnLst/>
          <a:rect l="0" t="0" r="0" b="0"/>
          <a:pathLst>
            <a:path>
              <a:moveTo>
                <a:pt x="1212782" y="1811213"/>
              </a:moveTo>
              <a:arcTo wR="927996" hR="927996" stAng="4327710" swAng="214457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80B4F8-5CA0-4EFB-ABA0-8F21DE3C9985}">
      <dsp:nvSpPr>
        <dsp:cNvPr id="0" name=""/>
        <dsp:cNvSpPr/>
      </dsp:nvSpPr>
      <dsp:spPr>
        <a:xfrm>
          <a:off x="233644" y="1393235"/>
          <a:ext cx="1070328" cy="695713"/>
        </a:xfrm>
        <a:prstGeom prst="roundRect">
          <a:avLst/>
        </a:prstGeom>
        <a:no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经济增长</a:t>
          </a:r>
        </a:p>
      </dsp:txBody>
      <dsp:txXfrm>
        <a:off x="267606" y="1427197"/>
        <a:ext cx="1002404" cy="627789"/>
      </dsp:txXfrm>
    </dsp:sp>
    <dsp:sp modelId="{80616D97-910B-42A6-B20F-9583C7BEE302}">
      <dsp:nvSpPr>
        <dsp:cNvPr id="0" name=""/>
        <dsp:cNvSpPr/>
      </dsp:nvSpPr>
      <dsp:spPr>
        <a:xfrm>
          <a:off x="644480" y="349098"/>
          <a:ext cx="1855992" cy="1855992"/>
        </a:xfrm>
        <a:custGeom>
          <a:avLst/>
          <a:gdLst/>
          <a:ahLst/>
          <a:cxnLst/>
          <a:rect l="0" t="0" r="0" b="0"/>
          <a:pathLst>
            <a:path>
              <a:moveTo>
                <a:pt x="3001" y="853420"/>
              </a:moveTo>
              <a:arcTo wR="927996" hR="927996" stAng="11076562" swAng="23024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52CE9-1E32-4954-8D25-F5D7C99DA472}" type="datetimeFigureOut">
              <a:rPr lang="zh-CN" altLang="en-US" smtClean="0"/>
              <a:t>2020/7/7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819BE-5798-4CEA-B3FB-FF272E9197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8371B-E064-4AA6-B81C-23B19F0F4477}" type="slidenum">
              <a:rPr lang="zh-CN" altLang="en-US">
                <a:solidFill>
                  <a:srgbClr val="000000"/>
                </a:solidFill>
              </a:rPr>
              <a:t>9</a:t>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19</a:t>
            </a:fld>
            <a:endParaRPr lang="zh-CN" altLang="en-US">
              <a:solidFill>
                <a:srgbClr val="000000"/>
              </a:solidFill>
            </a:endParaRPr>
          </a:p>
        </p:txBody>
      </p:sp>
    </p:spTree>
    <p:extLst>
      <p:ext uri="{BB962C8B-B14F-4D97-AF65-F5344CB8AC3E}">
        <p14:creationId xmlns:p14="http://schemas.microsoft.com/office/powerpoint/2010/main" val="222687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21</a:t>
            </a:fld>
            <a:endParaRPr lang="zh-CN" altLang="en-US">
              <a:solidFill>
                <a:srgbClr val="000000"/>
              </a:solidFill>
            </a:endParaRPr>
          </a:p>
        </p:txBody>
      </p:sp>
    </p:spTree>
    <p:extLst>
      <p:ext uri="{BB962C8B-B14F-4D97-AF65-F5344CB8AC3E}">
        <p14:creationId xmlns:p14="http://schemas.microsoft.com/office/powerpoint/2010/main" val="417799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22</a:t>
            </a:fld>
            <a:endParaRPr lang="zh-CN" altLang="en-US">
              <a:solidFill>
                <a:srgbClr val="000000"/>
              </a:solidFill>
            </a:endParaRPr>
          </a:p>
        </p:txBody>
      </p:sp>
    </p:spTree>
    <p:extLst>
      <p:ext uri="{BB962C8B-B14F-4D97-AF65-F5344CB8AC3E}">
        <p14:creationId xmlns:p14="http://schemas.microsoft.com/office/powerpoint/2010/main" val="181820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23</a:t>
            </a:fld>
            <a:endParaRPr lang="zh-CN" altLang="en-US">
              <a:solidFill>
                <a:srgbClr val="000000"/>
              </a:solidFill>
            </a:endParaRPr>
          </a:p>
        </p:txBody>
      </p:sp>
    </p:spTree>
    <p:extLst>
      <p:ext uri="{BB962C8B-B14F-4D97-AF65-F5344CB8AC3E}">
        <p14:creationId xmlns:p14="http://schemas.microsoft.com/office/powerpoint/2010/main" val="86946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24</a:t>
            </a:fld>
            <a:endParaRPr lang="zh-CN" altLang="en-US">
              <a:solidFill>
                <a:srgbClr val="000000"/>
              </a:solidFill>
            </a:endParaRPr>
          </a:p>
        </p:txBody>
      </p:sp>
    </p:spTree>
    <p:extLst>
      <p:ext uri="{BB962C8B-B14F-4D97-AF65-F5344CB8AC3E}">
        <p14:creationId xmlns:p14="http://schemas.microsoft.com/office/powerpoint/2010/main" val="170387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25</a:t>
            </a:fld>
            <a:endParaRPr lang="zh-CN" altLang="en-US">
              <a:solidFill>
                <a:srgbClr val="000000"/>
              </a:solidFill>
            </a:endParaRPr>
          </a:p>
        </p:txBody>
      </p:sp>
    </p:spTree>
    <p:extLst>
      <p:ext uri="{BB962C8B-B14F-4D97-AF65-F5344CB8AC3E}">
        <p14:creationId xmlns:p14="http://schemas.microsoft.com/office/powerpoint/2010/main" val="4118880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26</a:t>
            </a:fld>
            <a:endParaRPr lang="zh-CN" altLang="en-US">
              <a:solidFill>
                <a:srgbClr val="000000"/>
              </a:solidFill>
            </a:endParaRPr>
          </a:p>
        </p:txBody>
      </p:sp>
    </p:spTree>
    <p:extLst>
      <p:ext uri="{BB962C8B-B14F-4D97-AF65-F5344CB8AC3E}">
        <p14:creationId xmlns:p14="http://schemas.microsoft.com/office/powerpoint/2010/main" val="457077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27</a:t>
            </a:fld>
            <a:endParaRPr lang="zh-CN" altLang="en-US">
              <a:solidFill>
                <a:srgbClr val="000000"/>
              </a:solidFill>
            </a:endParaRPr>
          </a:p>
        </p:txBody>
      </p:sp>
    </p:spTree>
    <p:extLst>
      <p:ext uri="{BB962C8B-B14F-4D97-AF65-F5344CB8AC3E}">
        <p14:creationId xmlns:p14="http://schemas.microsoft.com/office/powerpoint/2010/main" val="201612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8371B-E064-4AA6-B81C-23B19F0F4477}" type="slidenum">
              <a:rPr lang="zh-CN" altLang="en-US">
                <a:solidFill>
                  <a:srgbClr val="000000"/>
                </a:solidFill>
              </a:rPr>
              <a:t>10</a:t>
            </a:fld>
            <a:endParaRPr lang="zh-CN" altLang="en-US">
              <a:solidFill>
                <a:srgbClr val="000000"/>
              </a:solidFill>
            </a:endParaRPr>
          </a:p>
        </p:txBody>
      </p:sp>
    </p:spTree>
    <p:extLst>
      <p:ext uri="{BB962C8B-B14F-4D97-AF65-F5344CB8AC3E}">
        <p14:creationId xmlns:p14="http://schemas.microsoft.com/office/powerpoint/2010/main" val="55481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8371B-E064-4AA6-B81C-23B19F0F4477}" type="slidenum">
              <a:rPr lang="zh-CN" altLang="en-US">
                <a:solidFill>
                  <a:srgbClr val="000000"/>
                </a:solidFill>
              </a:rPr>
              <a:t>11</a:t>
            </a:fld>
            <a:endParaRPr lang="zh-CN" altLang="en-US">
              <a:solidFill>
                <a:srgbClr val="000000"/>
              </a:solidFill>
            </a:endParaRPr>
          </a:p>
        </p:txBody>
      </p:sp>
    </p:spTree>
    <p:extLst>
      <p:ext uri="{BB962C8B-B14F-4D97-AF65-F5344CB8AC3E}">
        <p14:creationId xmlns:p14="http://schemas.microsoft.com/office/powerpoint/2010/main" val="246538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13</a:t>
            </a:fld>
            <a:endParaRPr lang="zh-CN" altLang="en-US">
              <a:solidFill>
                <a:srgbClr val="000000"/>
              </a:solidFill>
            </a:endParaRPr>
          </a:p>
        </p:txBody>
      </p:sp>
    </p:spTree>
    <p:extLst>
      <p:ext uri="{BB962C8B-B14F-4D97-AF65-F5344CB8AC3E}">
        <p14:creationId xmlns:p14="http://schemas.microsoft.com/office/powerpoint/2010/main" val="148750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14</a:t>
            </a:fld>
            <a:endParaRPr lang="zh-CN" altLang="en-US">
              <a:solidFill>
                <a:srgbClr val="000000"/>
              </a:solidFill>
            </a:endParaRPr>
          </a:p>
        </p:txBody>
      </p:sp>
    </p:spTree>
    <p:extLst>
      <p:ext uri="{BB962C8B-B14F-4D97-AF65-F5344CB8AC3E}">
        <p14:creationId xmlns:p14="http://schemas.microsoft.com/office/powerpoint/2010/main" val="76906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15</a:t>
            </a:fld>
            <a:endParaRPr lang="zh-CN" altLang="en-US">
              <a:solidFill>
                <a:srgbClr val="000000"/>
              </a:solidFill>
            </a:endParaRPr>
          </a:p>
        </p:txBody>
      </p:sp>
    </p:spTree>
    <p:extLst>
      <p:ext uri="{BB962C8B-B14F-4D97-AF65-F5344CB8AC3E}">
        <p14:creationId xmlns:p14="http://schemas.microsoft.com/office/powerpoint/2010/main" val="214589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16</a:t>
            </a:fld>
            <a:endParaRPr lang="zh-CN" altLang="en-US">
              <a:solidFill>
                <a:srgbClr val="000000"/>
              </a:solidFill>
            </a:endParaRPr>
          </a:p>
        </p:txBody>
      </p:sp>
    </p:spTree>
    <p:extLst>
      <p:ext uri="{BB962C8B-B14F-4D97-AF65-F5344CB8AC3E}">
        <p14:creationId xmlns:p14="http://schemas.microsoft.com/office/powerpoint/2010/main" val="369429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17</a:t>
            </a:fld>
            <a:endParaRPr lang="zh-CN" altLang="en-US">
              <a:solidFill>
                <a:srgbClr val="000000"/>
              </a:solidFill>
            </a:endParaRPr>
          </a:p>
        </p:txBody>
      </p:sp>
    </p:spTree>
    <p:extLst>
      <p:ext uri="{BB962C8B-B14F-4D97-AF65-F5344CB8AC3E}">
        <p14:creationId xmlns:p14="http://schemas.microsoft.com/office/powerpoint/2010/main" val="3504367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3B58A1A-2AF3-4D92-85BF-C1AAEF0C83D4}" type="slidenum">
              <a:rPr lang="zh-CN" altLang="en-US">
                <a:solidFill>
                  <a:srgbClr val="000000"/>
                </a:solidFill>
              </a:rPr>
              <a:t>18</a:t>
            </a:fld>
            <a:endParaRPr lang="zh-CN" altLang="en-US">
              <a:solidFill>
                <a:srgbClr val="000000"/>
              </a:solidFill>
            </a:endParaRPr>
          </a:p>
        </p:txBody>
      </p:sp>
    </p:spTree>
    <p:extLst>
      <p:ext uri="{BB962C8B-B14F-4D97-AF65-F5344CB8AC3E}">
        <p14:creationId xmlns:p14="http://schemas.microsoft.com/office/powerpoint/2010/main" val="313411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2F2F2"/>
        </a:solid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22C0167-E855-4D17-BF35-432B61D5C6E4}" type="datetimeFigureOut">
              <a:rPr lang="zh-CN" altLang="en-US"/>
              <a:t>2020/7/7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F3F989F-8D12-475D-9C50-23F49E8F416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ABE9F-35D4-46B4-B4E4-ACA44902E1CB}" type="datetimeFigureOut">
              <a:rPr lang="zh-CN" altLang="en-US" smtClean="0"/>
              <a:t>2020/7/7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4BB26-9DAD-4405-AB55-24B16119A68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3.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4.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57.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65.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69.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73.xm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77.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slideLayout" Target="../slideLayouts/slideLayout1.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6.xml"/><Relationship Id="rId7" Type="http://schemas.openxmlformats.org/officeDocument/2006/relationships/image" Target="../media/image7.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91.xml"/></Relationships>
</file>

<file path=ppt/slides/_rels/slide23.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95.xml"/></Relationships>
</file>

<file path=ppt/slides/_rels/slide24.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99.xml"/></Relationships>
</file>

<file path=ppt/slides/_rels/slide25.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4.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103.xml"/></Relationships>
</file>

<file path=ppt/slides/_rels/slide26.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15.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107.xml"/></Relationships>
</file>

<file path=ppt/slides/_rels/slide27.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6.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111.xml"/></Relationships>
</file>

<file path=ppt/slides/_rels/slide28.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slideLayout" Target="../slideLayouts/slideLayout1.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s/_rels/slide2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s/_rels/slide30.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1.xml"/><Relationship Id="rId5" Type="http://schemas.openxmlformats.org/officeDocument/2006/relationships/tags" Target="../tags/tag128.xml"/><Relationship Id="rId4" Type="http://schemas.openxmlformats.org/officeDocument/2006/relationships/tags" Target="../tags/tag127.xml"/></Relationships>
</file>

<file path=ppt/slides/_rels/slide31.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slideLayout" Target="../slideLayouts/slideLayout1.xml"/><Relationship Id="rId4" Type="http://schemas.openxmlformats.org/officeDocument/2006/relationships/tags" Target="../tags/tag132.xml"/><Relationship Id="rId9" Type="http://schemas.openxmlformats.org/officeDocument/2006/relationships/tags" Target="../tags/tag1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a:spLocks noChangeArrowheads="1"/>
          </p:cNvSpPr>
          <p:nvPr>
            <p:custDataLst>
              <p:tags r:id="rId1"/>
            </p:custDataLst>
          </p:nvPr>
        </p:nvSpPr>
        <p:spPr bwMode="auto">
          <a:xfrm>
            <a:off x="-6351" y="2694517"/>
            <a:ext cx="12204701" cy="347616"/>
          </a:xfrm>
          <a:custGeom>
            <a:avLst/>
            <a:gdLst>
              <a:gd name="connsiteX0" fmla="*/ 0 w 9153526"/>
              <a:gd name="connsiteY0" fmla="*/ 0 h 260712"/>
              <a:gd name="connsiteX1" fmla="*/ 9153526 w 9153526"/>
              <a:gd name="connsiteY1" fmla="*/ 0 h 260712"/>
              <a:gd name="connsiteX2" fmla="*/ 9153526 w 9153526"/>
              <a:gd name="connsiteY2" fmla="*/ 60325 h 260712"/>
              <a:gd name="connsiteX3" fmla="*/ 5009013 w 9153526"/>
              <a:gd name="connsiteY3" fmla="*/ 60325 h 260712"/>
              <a:gd name="connsiteX4" fmla="*/ 4576763 w 9153526"/>
              <a:gd name="connsiteY4" fmla="*/ 260712 h 260712"/>
              <a:gd name="connsiteX5" fmla="*/ 4144513 w 9153526"/>
              <a:gd name="connsiteY5" fmla="*/ 60325 h 260712"/>
              <a:gd name="connsiteX6" fmla="*/ 0 w 9153526"/>
              <a:gd name="connsiteY6" fmla="*/ 60325 h 26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3526" h="260712">
                <a:moveTo>
                  <a:pt x="0" y="0"/>
                </a:moveTo>
                <a:lnTo>
                  <a:pt x="9153526" y="0"/>
                </a:lnTo>
                <a:lnTo>
                  <a:pt x="9153526" y="60325"/>
                </a:lnTo>
                <a:lnTo>
                  <a:pt x="5009013" y="60325"/>
                </a:lnTo>
                <a:cubicBezTo>
                  <a:pt x="4904129" y="181194"/>
                  <a:pt x="4748392" y="260712"/>
                  <a:pt x="4576763" y="260712"/>
                </a:cubicBezTo>
                <a:cubicBezTo>
                  <a:pt x="4405136" y="260712"/>
                  <a:pt x="4249399" y="181194"/>
                  <a:pt x="4144513" y="60325"/>
                </a:cubicBezTo>
                <a:cubicBezTo>
                  <a:pt x="0" y="60325"/>
                  <a:pt x="0" y="60325"/>
                  <a:pt x="0" y="60325"/>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 name="PA_椭圆 8"/>
          <p:cNvSpPr>
            <a:spLocks noChangeArrowheads="1"/>
          </p:cNvSpPr>
          <p:nvPr>
            <p:custDataLst>
              <p:tags r:id="rId2"/>
            </p:custDataLst>
          </p:nvPr>
        </p:nvSpPr>
        <p:spPr bwMode="auto">
          <a:xfrm>
            <a:off x="5418667" y="1604797"/>
            <a:ext cx="1354667" cy="1356784"/>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96" name="文本框 95"/>
          <p:cNvSpPr txBox="1"/>
          <p:nvPr/>
        </p:nvSpPr>
        <p:spPr>
          <a:xfrm>
            <a:off x="5017658" y="5383640"/>
            <a:ext cx="2285233" cy="369332"/>
          </a:xfrm>
          <a:prstGeom prst="rect">
            <a:avLst/>
          </a:prstGeom>
          <a:noFill/>
        </p:spPr>
        <p:txBody>
          <a:bodyPr wrap="square" rtlCol="0">
            <a:spAutoFit/>
          </a:bodyPr>
          <a:lstStyle/>
          <a:p>
            <a:pPr algn="ctr"/>
            <a:r>
              <a:rPr lang="zh-CN" altLang="en-US" dirty="0">
                <a:solidFill>
                  <a:srgbClr val="44546A"/>
                </a:solidFill>
                <a:latin typeface="方正宋刻本秀楷简体" panose="02000000000000000000" pitchFamily="2" charset="-122"/>
                <a:ea typeface="方正宋刻本秀楷简体" panose="02000000000000000000" pitchFamily="2" charset="-122"/>
              </a:rPr>
              <a:t>展示人：陈城</a:t>
            </a:r>
            <a:endParaRPr lang="en-US" dirty="0">
              <a:solidFill>
                <a:srgbClr val="44546A"/>
              </a:solidFill>
              <a:latin typeface="方正宋刻本秀楷简体" panose="02000000000000000000" pitchFamily="2" charset="-122"/>
              <a:ea typeface="方正宋刻本秀楷简体" panose="02000000000000000000" pitchFamily="2" charset="-122"/>
            </a:endParaRPr>
          </a:p>
        </p:txBody>
      </p:sp>
      <p:sp>
        <p:nvSpPr>
          <p:cNvPr id="97" name="Rectangle 5"/>
          <p:cNvSpPr>
            <a:spLocks noChangeArrowheads="1"/>
          </p:cNvSpPr>
          <p:nvPr/>
        </p:nvSpPr>
        <p:spPr bwMode="auto">
          <a:xfrm>
            <a:off x="2996905" y="5417574"/>
            <a:ext cx="209550" cy="209550"/>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a:solidFill>
                <a:srgbClr val="44546A"/>
              </a:solidFill>
              <a:latin typeface="方正宋刻本秀楷简体" panose="02000000000000000000" pitchFamily="2" charset="-122"/>
              <a:ea typeface="方正宋刻本秀楷简体" panose="02000000000000000000" pitchFamily="2" charset="-122"/>
            </a:endParaRPr>
          </a:p>
        </p:txBody>
      </p:sp>
      <p:grpSp>
        <p:nvGrpSpPr>
          <p:cNvPr id="99" name="组合 98"/>
          <p:cNvGrpSpPr/>
          <p:nvPr/>
        </p:nvGrpSpPr>
        <p:grpSpPr>
          <a:xfrm>
            <a:off x="4985759" y="5444078"/>
            <a:ext cx="207615" cy="255886"/>
            <a:chOff x="11101388" y="-2608263"/>
            <a:chExt cx="4789488" cy="6843714"/>
          </a:xfrm>
          <a:solidFill>
            <a:schemeClr val="tx1"/>
          </a:solidFill>
        </p:grpSpPr>
        <p:sp>
          <p:nvSpPr>
            <p:cNvPr id="100" name="Freeform 11"/>
            <p:cNvSpPr/>
            <p:nvPr/>
          </p:nvSpPr>
          <p:spPr bwMode="auto">
            <a:xfrm>
              <a:off x="11101388" y="641350"/>
              <a:ext cx="4789488" cy="3594101"/>
            </a:xfrm>
            <a:custGeom>
              <a:avLst/>
              <a:gdLst>
                <a:gd name="T0" fmla="*/ 3013 w 3017"/>
                <a:gd name="T1" fmla="*/ 80 h 2264"/>
                <a:gd name="T2" fmla="*/ 2986 w 3017"/>
                <a:gd name="T3" fmla="*/ 32 h 2264"/>
                <a:gd name="T4" fmla="*/ 2937 w 3017"/>
                <a:gd name="T5" fmla="*/ 4 h 2264"/>
                <a:gd name="T6" fmla="*/ 2881 w 3017"/>
                <a:gd name="T7" fmla="*/ 4 h 2264"/>
                <a:gd name="T8" fmla="*/ 2833 w 3017"/>
                <a:gd name="T9" fmla="*/ 32 h 2264"/>
                <a:gd name="T10" fmla="*/ 2805 w 3017"/>
                <a:gd name="T11" fmla="*/ 80 h 2264"/>
                <a:gd name="T12" fmla="*/ 2797 w 3017"/>
                <a:gd name="T13" fmla="*/ 210 h 2264"/>
                <a:gd name="T14" fmla="*/ 2767 w 3017"/>
                <a:gd name="T15" fmla="*/ 405 h 2264"/>
                <a:gd name="T16" fmla="*/ 2708 w 3017"/>
                <a:gd name="T17" fmla="*/ 589 h 2264"/>
                <a:gd name="T18" fmla="*/ 2624 w 3017"/>
                <a:gd name="T19" fmla="*/ 761 h 2264"/>
                <a:gd name="T20" fmla="*/ 2517 w 3017"/>
                <a:gd name="T21" fmla="*/ 917 h 2264"/>
                <a:gd name="T22" fmla="*/ 2389 w 3017"/>
                <a:gd name="T23" fmla="*/ 1055 h 2264"/>
                <a:gd name="T24" fmla="*/ 2241 w 3017"/>
                <a:gd name="T25" fmla="*/ 1173 h 2264"/>
                <a:gd name="T26" fmla="*/ 2076 w 3017"/>
                <a:gd name="T27" fmla="*/ 1270 h 2264"/>
                <a:gd name="T28" fmla="*/ 1898 w 3017"/>
                <a:gd name="T29" fmla="*/ 1342 h 2264"/>
                <a:gd name="T30" fmla="*/ 1708 w 3017"/>
                <a:gd name="T31" fmla="*/ 1387 h 2264"/>
                <a:gd name="T32" fmla="*/ 1508 w 3017"/>
                <a:gd name="T33" fmla="*/ 1401 h 2264"/>
                <a:gd name="T34" fmla="*/ 1309 w 3017"/>
                <a:gd name="T35" fmla="*/ 1387 h 2264"/>
                <a:gd name="T36" fmla="*/ 1119 w 3017"/>
                <a:gd name="T37" fmla="*/ 1342 h 2264"/>
                <a:gd name="T38" fmla="*/ 940 w 3017"/>
                <a:gd name="T39" fmla="*/ 1270 h 2264"/>
                <a:gd name="T40" fmla="*/ 776 w 3017"/>
                <a:gd name="T41" fmla="*/ 1173 h 2264"/>
                <a:gd name="T42" fmla="*/ 628 w 3017"/>
                <a:gd name="T43" fmla="*/ 1055 h 2264"/>
                <a:gd name="T44" fmla="*/ 500 w 3017"/>
                <a:gd name="T45" fmla="*/ 917 h 2264"/>
                <a:gd name="T46" fmla="*/ 393 w 3017"/>
                <a:gd name="T47" fmla="*/ 761 h 2264"/>
                <a:gd name="T48" fmla="*/ 308 w 3017"/>
                <a:gd name="T49" fmla="*/ 589 h 2264"/>
                <a:gd name="T50" fmla="*/ 250 w 3017"/>
                <a:gd name="T51" fmla="*/ 405 h 2264"/>
                <a:gd name="T52" fmla="*/ 220 w 3017"/>
                <a:gd name="T53" fmla="*/ 210 h 2264"/>
                <a:gd name="T54" fmla="*/ 212 w 3017"/>
                <a:gd name="T55" fmla="*/ 80 h 2264"/>
                <a:gd name="T56" fmla="*/ 183 w 3017"/>
                <a:gd name="T57" fmla="*/ 32 h 2264"/>
                <a:gd name="T58" fmla="*/ 136 w 3017"/>
                <a:gd name="T59" fmla="*/ 4 h 2264"/>
                <a:gd name="T60" fmla="*/ 79 w 3017"/>
                <a:gd name="T61" fmla="*/ 4 h 2264"/>
                <a:gd name="T62" fmla="*/ 32 w 3017"/>
                <a:gd name="T63" fmla="*/ 32 h 2264"/>
                <a:gd name="T64" fmla="*/ 4 w 3017"/>
                <a:gd name="T65" fmla="*/ 80 h 2264"/>
                <a:gd name="T66" fmla="*/ 4 w 3017"/>
                <a:gd name="T67" fmla="*/ 222 h 2264"/>
                <a:gd name="T68" fmla="*/ 37 w 3017"/>
                <a:gd name="T69" fmla="*/ 439 h 2264"/>
                <a:gd name="T70" fmla="*/ 100 w 3017"/>
                <a:gd name="T71" fmla="*/ 647 h 2264"/>
                <a:gd name="T72" fmla="*/ 190 w 3017"/>
                <a:gd name="T73" fmla="*/ 839 h 2264"/>
                <a:gd name="T74" fmla="*/ 305 w 3017"/>
                <a:gd name="T75" fmla="*/ 1018 h 2264"/>
                <a:gd name="T76" fmla="*/ 444 w 3017"/>
                <a:gd name="T77" fmla="*/ 1176 h 2264"/>
                <a:gd name="T78" fmla="*/ 604 w 3017"/>
                <a:gd name="T79" fmla="*/ 1315 h 2264"/>
                <a:gd name="T80" fmla="*/ 782 w 3017"/>
                <a:gd name="T81" fmla="*/ 1430 h 2264"/>
                <a:gd name="T82" fmla="*/ 975 w 3017"/>
                <a:gd name="T83" fmla="*/ 1520 h 2264"/>
                <a:gd name="T84" fmla="*/ 1182 w 3017"/>
                <a:gd name="T85" fmla="*/ 1582 h 2264"/>
                <a:gd name="T86" fmla="*/ 1401 w 3017"/>
                <a:gd name="T87" fmla="*/ 1613 h 2264"/>
                <a:gd name="T88" fmla="*/ 1401 w 3017"/>
                <a:gd name="T89" fmla="*/ 2156 h 2264"/>
                <a:gd name="T90" fmla="*/ 1415 w 3017"/>
                <a:gd name="T91" fmla="*/ 2210 h 2264"/>
                <a:gd name="T92" fmla="*/ 1454 w 3017"/>
                <a:gd name="T93" fmla="*/ 2249 h 2264"/>
                <a:gd name="T94" fmla="*/ 1508 w 3017"/>
                <a:gd name="T95" fmla="*/ 2264 h 2264"/>
                <a:gd name="T96" fmla="*/ 1563 w 3017"/>
                <a:gd name="T97" fmla="*/ 2249 h 2264"/>
                <a:gd name="T98" fmla="*/ 1601 w 3017"/>
                <a:gd name="T99" fmla="*/ 2210 h 2264"/>
                <a:gd name="T100" fmla="*/ 1617 w 3017"/>
                <a:gd name="T101" fmla="*/ 2156 h 2264"/>
                <a:gd name="T102" fmla="*/ 1617 w 3017"/>
                <a:gd name="T103" fmla="*/ 1613 h 2264"/>
                <a:gd name="T104" fmla="*/ 1835 w 3017"/>
                <a:gd name="T105" fmla="*/ 1582 h 2264"/>
                <a:gd name="T106" fmla="*/ 2042 w 3017"/>
                <a:gd name="T107" fmla="*/ 1520 h 2264"/>
                <a:gd name="T108" fmla="*/ 2236 w 3017"/>
                <a:gd name="T109" fmla="*/ 1430 h 2264"/>
                <a:gd name="T110" fmla="*/ 2414 w 3017"/>
                <a:gd name="T111" fmla="*/ 1315 h 2264"/>
                <a:gd name="T112" fmla="*/ 2573 w 3017"/>
                <a:gd name="T113" fmla="*/ 1176 h 2264"/>
                <a:gd name="T114" fmla="*/ 2712 w 3017"/>
                <a:gd name="T115" fmla="*/ 1018 h 2264"/>
                <a:gd name="T116" fmla="*/ 2827 w 3017"/>
                <a:gd name="T117" fmla="*/ 839 h 2264"/>
                <a:gd name="T118" fmla="*/ 2918 w 3017"/>
                <a:gd name="T119" fmla="*/ 647 h 2264"/>
                <a:gd name="T120" fmla="*/ 2980 w 3017"/>
                <a:gd name="T121" fmla="*/ 439 h 2264"/>
                <a:gd name="T122" fmla="*/ 3013 w 3017"/>
                <a:gd name="T123" fmla="*/ 222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7" h="2264">
                  <a:moveTo>
                    <a:pt x="3017" y="108"/>
                  </a:moveTo>
                  <a:lnTo>
                    <a:pt x="3013" y="80"/>
                  </a:lnTo>
                  <a:lnTo>
                    <a:pt x="3003" y="54"/>
                  </a:lnTo>
                  <a:lnTo>
                    <a:pt x="2986" y="32"/>
                  </a:lnTo>
                  <a:lnTo>
                    <a:pt x="2963" y="16"/>
                  </a:lnTo>
                  <a:lnTo>
                    <a:pt x="2937" y="4"/>
                  </a:lnTo>
                  <a:lnTo>
                    <a:pt x="2910" y="0"/>
                  </a:lnTo>
                  <a:lnTo>
                    <a:pt x="2881" y="4"/>
                  </a:lnTo>
                  <a:lnTo>
                    <a:pt x="2855" y="16"/>
                  </a:lnTo>
                  <a:lnTo>
                    <a:pt x="2833" y="32"/>
                  </a:lnTo>
                  <a:lnTo>
                    <a:pt x="2816" y="54"/>
                  </a:lnTo>
                  <a:lnTo>
                    <a:pt x="2805" y="80"/>
                  </a:lnTo>
                  <a:lnTo>
                    <a:pt x="2801" y="108"/>
                  </a:lnTo>
                  <a:lnTo>
                    <a:pt x="2797" y="210"/>
                  </a:lnTo>
                  <a:lnTo>
                    <a:pt x="2785" y="308"/>
                  </a:lnTo>
                  <a:lnTo>
                    <a:pt x="2767" y="405"/>
                  </a:lnTo>
                  <a:lnTo>
                    <a:pt x="2741" y="498"/>
                  </a:lnTo>
                  <a:lnTo>
                    <a:pt x="2708" y="589"/>
                  </a:lnTo>
                  <a:lnTo>
                    <a:pt x="2670" y="677"/>
                  </a:lnTo>
                  <a:lnTo>
                    <a:pt x="2624" y="761"/>
                  </a:lnTo>
                  <a:lnTo>
                    <a:pt x="2573" y="841"/>
                  </a:lnTo>
                  <a:lnTo>
                    <a:pt x="2517" y="917"/>
                  </a:lnTo>
                  <a:lnTo>
                    <a:pt x="2456" y="989"/>
                  </a:lnTo>
                  <a:lnTo>
                    <a:pt x="2389" y="1055"/>
                  </a:lnTo>
                  <a:lnTo>
                    <a:pt x="2317" y="1117"/>
                  </a:lnTo>
                  <a:lnTo>
                    <a:pt x="2241" y="1173"/>
                  </a:lnTo>
                  <a:lnTo>
                    <a:pt x="2161" y="1224"/>
                  </a:lnTo>
                  <a:lnTo>
                    <a:pt x="2076" y="1270"/>
                  </a:lnTo>
                  <a:lnTo>
                    <a:pt x="1990" y="1309"/>
                  </a:lnTo>
                  <a:lnTo>
                    <a:pt x="1898" y="1342"/>
                  </a:lnTo>
                  <a:lnTo>
                    <a:pt x="1805" y="1367"/>
                  </a:lnTo>
                  <a:lnTo>
                    <a:pt x="1708" y="1387"/>
                  </a:lnTo>
                  <a:lnTo>
                    <a:pt x="1610" y="1397"/>
                  </a:lnTo>
                  <a:lnTo>
                    <a:pt x="1508" y="1401"/>
                  </a:lnTo>
                  <a:lnTo>
                    <a:pt x="1407" y="1397"/>
                  </a:lnTo>
                  <a:lnTo>
                    <a:pt x="1309" y="1387"/>
                  </a:lnTo>
                  <a:lnTo>
                    <a:pt x="1212" y="1367"/>
                  </a:lnTo>
                  <a:lnTo>
                    <a:pt x="1119" y="1342"/>
                  </a:lnTo>
                  <a:lnTo>
                    <a:pt x="1028" y="1309"/>
                  </a:lnTo>
                  <a:lnTo>
                    <a:pt x="940" y="1270"/>
                  </a:lnTo>
                  <a:lnTo>
                    <a:pt x="856" y="1224"/>
                  </a:lnTo>
                  <a:lnTo>
                    <a:pt x="776" y="1173"/>
                  </a:lnTo>
                  <a:lnTo>
                    <a:pt x="700" y="1117"/>
                  </a:lnTo>
                  <a:lnTo>
                    <a:pt x="628" y="1055"/>
                  </a:lnTo>
                  <a:lnTo>
                    <a:pt x="562" y="989"/>
                  </a:lnTo>
                  <a:lnTo>
                    <a:pt x="500" y="917"/>
                  </a:lnTo>
                  <a:lnTo>
                    <a:pt x="444" y="841"/>
                  </a:lnTo>
                  <a:lnTo>
                    <a:pt x="393" y="761"/>
                  </a:lnTo>
                  <a:lnTo>
                    <a:pt x="347" y="677"/>
                  </a:lnTo>
                  <a:lnTo>
                    <a:pt x="308" y="589"/>
                  </a:lnTo>
                  <a:lnTo>
                    <a:pt x="275" y="498"/>
                  </a:lnTo>
                  <a:lnTo>
                    <a:pt x="250" y="405"/>
                  </a:lnTo>
                  <a:lnTo>
                    <a:pt x="231" y="308"/>
                  </a:lnTo>
                  <a:lnTo>
                    <a:pt x="220" y="210"/>
                  </a:lnTo>
                  <a:lnTo>
                    <a:pt x="216" y="108"/>
                  </a:lnTo>
                  <a:lnTo>
                    <a:pt x="212" y="80"/>
                  </a:lnTo>
                  <a:lnTo>
                    <a:pt x="200" y="54"/>
                  </a:lnTo>
                  <a:lnTo>
                    <a:pt x="183" y="32"/>
                  </a:lnTo>
                  <a:lnTo>
                    <a:pt x="162" y="16"/>
                  </a:lnTo>
                  <a:lnTo>
                    <a:pt x="136" y="4"/>
                  </a:lnTo>
                  <a:lnTo>
                    <a:pt x="107" y="0"/>
                  </a:lnTo>
                  <a:lnTo>
                    <a:pt x="79" y="4"/>
                  </a:lnTo>
                  <a:lnTo>
                    <a:pt x="54" y="16"/>
                  </a:lnTo>
                  <a:lnTo>
                    <a:pt x="32" y="32"/>
                  </a:lnTo>
                  <a:lnTo>
                    <a:pt x="15" y="54"/>
                  </a:lnTo>
                  <a:lnTo>
                    <a:pt x="4" y="80"/>
                  </a:lnTo>
                  <a:lnTo>
                    <a:pt x="0" y="108"/>
                  </a:lnTo>
                  <a:lnTo>
                    <a:pt x="4" y="222"/>
                  </a:lnTo>
                  <a:lnTo>
                    <a:pt x="17" y="332"/>
                  </a:lnTo>
                  <a:lnTo>
                    <a:pt x="37" y="439"/>
                  </a:lnTo>
                  <a:lnTo>
                    <a:pt x="64" y="545"/>
                  </a:lnTo>
                  <a:lnTo>
                    <a:pt x="100" y="647"/>
                  </a:lnTo>
                  <a:lnTo>
                    <a:pt x="142" y="745"/>
                  </a:lnTo>
                  <a:lnTo>
                    <a:pt x="190" y="839"/>
                  </a:lnTo>
                  <a:lnTo>
                    <a:pt x="245" y="931"/>
                  </a:lnTo>
                  <a:lnTo>
                    <a:pt x="305" y="1018"/>
                  </a:lnTo>
                  <a:lnTo>
                    <a:pt x="372" y="1100"/>
                  </a:lnTo>
                  <a:lnTo>
                    <a:pt x="444" y="1176"/>
                  </a:lnTo>
                  <a:lnTo>
                    <a:pt x="521" y="1248"/>
                  </a:lnTo>
                  <a:lnTo>
                    <a:pt x="604" y="1315"/>
                  </a:lnTo>
                  <a:lnTo>
                    <a:pt x="690" y="1375"/>
                  </a:lnTo>
                  <a:lnTo>
                    <a:pt x="782" y="1430"/>
                  </a:lnTo>
                  <a:lnTo>
                    <a:pt x="876" y="1478"/>
                  </a:lnTo>
                  <a:lnTo>
                    <a:pt x="975" y="1520"/>
                  </a:lnTo>
                  <a:lnTo>
                    <a:pt x="1077" y="1554"/>
                  </a:lnTo>
                  <a:lnTo>
                    <a:pt x="1182" y="1582"/>
                  </a:lnTo>
                  <a:lnTo>
                    <a:pt x="1291" y="1601"/>
                  </a:lnTo>
                  <a:lnTo>
                    <a:pt x="1401" y="1613"/>
                  </a:lnTo>
                  <a:lnTo>
                    <a:pt x="1401" y="1617"/>
                  </a:lnTo>
                  <a:lnTo>
                    <a:pt x="1401" y="2156"/>
                  </a:lnTo>
                  <a:lnTo>
                    <a:pt x="1405" y="2185"/>
                  </a:lnTo>
                  <a:lnTo>
                    <a:pt x="1415" y="2210"/>
                  </a:lnTo>
                  <a:lnTo>
                    <a:pt x="1432" y="2232"/>
                  </a:lnTo>
                  <a:lnTo>
                    <a:pt x="1454" y="2249"/>
                  </a:lnTo>
                  <a:lnTo>
                    <a:pt x="1480" y="2260"/>
                  </a:lnTo>
                  <a:lnTo>
                    <a:pt x="1508" y="2264"/>
                  </a:lnTo>
                  <a:lnTo>
                    <a:pt x="1537" y="2260"/>
                  </a:lnTo>
                  <a:lnTo>
                    <a:pt x="1563" y="2249"/>
                  </a:lnTo>
                  <a:lnTo>
                    <a:pt x="1585" y="2232"/>
                  </a:lnTo>
                  <a:lnTo>
                    <a:pt x="1601" y="2210"/>
                  </a:lnTo>
                  <a:lnTo>
                    <a:pt x="1613" y="2185"/>
                  </a:lnTo>
                  <a:lnTo>
                    <a:pt x="1617" y="2156"/>
                  </a:lnTo>
                  <a:lnTo>
                    <a:pt x="1617" y="1617"/>
                  </a:lnTo>
                  <a:lnTo>
                    <a:pt x="1617" y="1613"/>
                  </a:lnTo>
                  <a:lnTo>
                    <a:pt x="1727" y="1601"/>
                  </a:lnTo>
                  <a:lnTo>
                    <a:pt x="1835" y="1582"/>
                  </a:lnTo>
                  <a:lnTo>
                    <a:pt x="1940" y="1554"/>
                  </a:lnTo>
                  <a:lnTo>
                    <a:pt x="2042" y="1520"/>
                  </a:lnTo>
                  <a:lnTo>
                    <a:pt x="2140" y="1478"/>
                  </a:lnTo>
                  <a:lnTo>
                    <a:pt x="2236" y="1430"/>
                  </a:lnTo>
                  <a:lnTo>
                    <a:pt x="2327" y="1375"/>
                  </a:lnTo>
                  <a:lnTo>
                    <a:pt x="2414" y="1315"/>
                  </a:lnTo>
                  <a:lnTo>
                    <a:pt x="2496" y="1248"/>
                  </a:lnTo>
                  <a:lnTo>
                    <a:pt x="2573" y="1176"/>
                  </a:lnTo>
                  <a:lnTo>
                    <a:pt x="2645" y="1100"/>
                  </a:lnTo>
                  <a:lnTo>
                    <a:pt x="2712" y="1018"/>
                  </a:lnTo>
                  <a:lnTo>
                    <a:pt x="2772" y="931"/>
                  </a:lnTo>
                  <a:lnTo>
                    <a:pt x="2827" y="839"/>
                  </a:lnTo>
                  <a:lnTo>
                    <a:pt x="2876" y="745"/>
                  </a:lnTo>
                  <a:lnTo>
                    <a:pt x="2918" y="647"/>
                  </a:lnTo>
                  <a:lnTo>
                    <a:pt x="2953" y="545"/>
                  </a:lnTo>
                  <a:lnTo>
                    <a:pt x="2980" y="439"/>
                  </a:lnTo>
                  <a:lnTo>
                    <a:pt x="3000" y="332"/>
                  </a:lnTo>
                  <a:lnTo>
                    <a:pt x="3013" y="222"/>
                  </a:lnTo>
                  <a:lnTo>
                    <a:pt x="3017" y="108"/>
                  </a:lnTo>
                  <a:close/>
                </a:path>
              </a:pathLst>
            </a:custGeom>
            <a:grpFill/>
            <a:ln w="0">
              <a:noFill/>
              <a:prstDash val="solid"/>
              <a:round/>
            </a:ln>
          </p:spPr>
          <p:txBody>
            <a:bodyPr vert="horz" wrap="square" lIns="91440" tIns="45720" rIns="91440" bIns="45720" numCol="1" anchor="t" anchorCtr="0" compatLnSpc="1"/>
            <a:lstStyle/>
            <a:p>
              <a:endParaRPr lang="zh-CN" altLang="en-US" sz="2000">
                <a:solidFill>
                  <a:srgbClr val="44546A"/>
                </a:solidFill>
                <a:latin typeface="方正宋刻本秀楷简体" panose="02000000000000000000" pitchFamily="2" charset="-122"/>
                <a:ea typeface="方正宋刻本秀楷简体" panose="02000000000000000000" pitchFamily="2" charset="-122"/>
              </a:endParaRPr>
            </a:p>
          </p:txBody>
        </p:sp>
        <p:sp>
          <p:nvSpPr>
            <p:cNvPr id="101" name="Freeform 12"/>
            <p:cNvSpPr>
              <a:spLocks noEditPoints="1"/>
            </p:cNvSpPr>
            <p:nvPr/>
          </p:nvSpPr>
          <p:spPr bwMode="auto">
            <a:xfrm>
              <a:off x="11957050" y="-2608263"/>
              <a:ext cx="3078163" cy="4960938"/>
            </a:xfrm>
            <a:custGeom>
              <a:avLst/>
              <a:gdLst>
                <a:gd name="T0" fmla="*/ 1144 w 1939"/>
                <a:gd name="T1" fmla="*/ 3110 h 3125"/>
                <a:gd name="T2" fmla="*/ 1385 w 1939"/>
                <a:gd name="T3" fmla="*/ 3032 h 3125"/>
                <a:gd name="T4" fmla="*/ 1595 w 1939"/>
                <a:gd name="T5" fmla="*/ 2897 h 3125"/>
                <a:gd name="T6" fmla="*/ 1762 w 1939"/>
                <a:gd name="T7" fmla="*/ 2715 h 3125"/>
                <a:gd name="T8" fmla="*/ 1879 w 1939"/>
                <a:gd name="T9" fmla="*/ 2494 h 3125"/>
                <a:gd name="T10" fmla="*/ 1935 w 1939"/>
                <a:gd name="T11" fmla="*/ 2244 h 3125"/>
                <a:gd name="T12" fmla="*/ 1935 w 1939"/>
                <a:gd name="T13" fmla="*/ 882 h 3125"/>
                <a:gd name="T14" fmla="*/ 1879 w 1939"/>
                <a:gd name="T15" fmla="*/ 632 h 3125"/>
                <a:gd name="T16" fmla="*/ 1762 w 1939"/>
                <a:gd name="T17" fmla="*/ 411 h 3125"/>
                <a:gd name="T18" fmla="*/ 1595 w 1939"/>
                <a:gd name="T19" fmla="*/ 228 h 3125"/>
                <a:gd name="T20" fmla="*/ 1385 w 1939"/>
                <a:gd name="T21" fmla="*/ 94 h 3125"/>
                <a:gd name="T22" fmla="*/ 1144 w 1939"/>
                <a:gd name="T23" fmla="*/ 16 h 3125"/>
                <a:gd name="T24" fmla="*/ 881 w 1939"/>
                <a:gd name="T25" fmla="*/ 4 h 3125"/>
                <a:gd name="T26" fmla="*/ 631 w 1939"/>
                <a:gd name="T27" fmla="*/ 61 h 3125"/>
                <a:gd name="T28" fmla="*/ 410 w 1939"/>
                <a:gd name="T29" fmla="*/ 178 h 3125"/>
                <a:gd name="T30" fmla="*/ 228 w 1939"/>
                <a:gd name="T31" fmla="*/ 346 h 3125"/>
                <a:gd name="T32" fmla="*/ 93 w 1939"/>
                <a:gd name="T33" fmla="*/ 554 h 3125"/>
                <a:gd name="T34" fmla="*/ 15 w 1939"/>
                <a:gd name="T35" fmla="*/ 796 h 3125"/>
                <a:gd name="T36" fmla="*/ 0 w 1939"/>
                <a:gd name="T37" fmla="*/ 2155 h 3125"/>
                <a:gd name="T38" fmla="*/ 34 w 1939"/>
                <a:gd name="T39" fmla="*/ 2414 h 3125"/>
                <a:gd name="T40" fmla="*/ 133 w 1939"/>
                <a:gd name="T41" fmla="*/ 2646 h 3125"/>
                <a:gd name="T42" fmla="*/ 284 w 1939"/>
                <a:gd name="T43" fmla="*/ 2841 h 3125"/>
                <a:gd name="T44" fmla="*/ 479 w 1939"/>
                <a:gd name="T45" fmla="*/ 2993 h 3125"/>
                <a:gd name="T46" fmla="*/ 711 w 1939"/>
                <a:gd name="T47" fmla="*/ 3091 h 3125"/>
                <a:gd name="T48" fmla="*/ 969 w 1939"/>
                <a:gd name="T49" fmla="*/ 3125 h 3125"/>
                <a:gd name="T50" fmla="*/ 231 w 1939"/>
                <a:gd name="T51" fmla="*/ 818 h 3125"/>
                <a:gd name="T52" fmla="*/ 307 w 1939"/>
                <a:gd name="T53" fmla="*/ 611 h 3125"/>
                <a:gd name="T54" fmla="*/ 436 w 1939"/>
                <a:gd name="T55" fmla="*/ 437 h 3125"/>
                <a:gd name="T56" fmla="*/ 610 w 1939"/>
                <a:gd name="T57" fmla="*/ 308 h 3125"/>
                <a:gd name="T58" fmla="*/ 817 w 1939"/>
                <a:gd name="T59" fmla="*/ 232 h 3125"/>
                <a:gd name="T60" fmla="*/ 1046 w 1939"/>
                <a:gd name="T61" fmla="*/ 220 h 3125"/>
                <a:gd name="T62" fmla="*/ 1262 w 1939"/>
                <a:gd name="T63" fmla="*/ 275 h 3125"/>
                <a:gd name="T64" fmla="*/ 1449 w 1939"/>
                <a:gd name="T65" fmla="*/ 389 h 3125"/>
                <a:gd name="T66" fmla="*/ 1595 w 1939"/>
                <a:gd name="T67" fmla="*/ 548 h 3125"/>
                <a:gd name="T68" fmla="*/ 1690 w 1939"/>
                <a:gd name="T69" fmla="*/ 746 h 3125"/>
                <a:gd name="T70" fmla="*/ 1724 w 1939"/>
                <a:gd name="T71" fmla="*/ 970 h 3125"/>
                <a:gd name="T72" fmla="*/ 1708 w 1939"/>
                <a:gd name="T73" fmla="*/ 2308 h 3125"/>
                <a:gd name="T74" fmla="*/ 1633 w 1939"/>
                <a:gd name="T75" fmla="*/ 2515 h 3125"/>
                <a:gd name="T76" fmla="*/ 1503 w 1939"/>
                <a:gd name="T77" fmla="*/ 2689 h 3125"/>
                <a:gd name="T78" fmla="*/ 1329 w 1939"/>
                <a:gd name="T79" fmla="*/ 2818 h 3125"/>
                <a:gd name="T80" fmla="*/ 1121 w 1939"/>
                <a:gd name="T81" fmla="*/ 2894 h 3125"/>
                <a:gd name="T82" fmla="*/ 893 w 1939"/>
                <a:gd name="T83" fmla="*/ 2906 h 3125"/>
                <a:gd name="T84" fmla="*/ 676 w 1939"/>
                <a:gd name="T85" fmla="*/ 2850 h 3125"/>
                <a:gd name="T86" fmla="*/ 490 w 1939"/>
                <a:gd name="T87" fmla="*/ 2737 h 3125"/>
                <a:gd name="T88" fmla="*/ 345 w 1939"/>
                <a:gd name="T89" fmla="*/ 2578 h 3125"/>
                <a:gd name="T90" fmla="*/ 249 w 1939"/>
                <a:gd name="T91" fmla="*/ 2380 h 3125"/>
                <a:gd name="T92" fmla="*/ 215 w 1939"/>
                <a:gd name="T93" fmla="*/ 2155 h 3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9" h="3125">
                  <a:moveTo>
                    <a:pt x="969" y="3125"/>
                  </a:moveTo>
                  <a:lnTo>
                    <a:pt x="1058" y="3121"/>
                  </a:lnTo>
                  <a:lnTo>
                    <a:pt x="1144" y="3110"/>
                  </a:lnTo>
                  <a:lnTo>
                    <a:pt x="1227" y="3091"/>
                  </a:lnTo>
                  <a:lnTo>
                    <a:pt x="1308" y="3065"/>
                  </a:lnTo>
                  <a:lnTo>
                    <a:pt x="1385" y="3032"/>
                  </a:lnTo>
                  <a:lnTo>
                    <a:pt x="1458" y="2993"/>
                  </a:lnTo>
                  <a:lnTo>
                    <a:pt x="1529" y="2948"/>
                  </a:lnTo>
                  <a:lnTo>
                    <a:pt x="1595" y="2897"/>
                  </a:lnTo>
                  <a:lnTo>
                    <a:pt x="1655" y="2841"/>
                  </a:lnTo>
                  <a:lnTo>
                    <a:pt x="1711" y="2780"/>
                  </a:lnTo>
                  <a:lnTo>
                    <a:pt x="1762" y="2715"/>
                  </a:lnTo>
                  <a:lnTo>
                    <a:pt x="1807" y="2646"/>
                  </a:lnTo>
                  <a:lnTo>
                    <a:pt x="1846" y="2571"/>
                  </a:lnTo>
                  <a:lnTo>
                    <a:pt x="1879" y="2494"/>
                  </a:lnTo>
                  <a:lnTo>
                    <a:pt x="1905" y="2414"/>
                  </a:lnTo>
                  <a:lnTo>
                    <a:pt x="1923" y="2330"/>
                  </a:lnTo>
                  <a:lnTo>
                    <a:pt x="1935" y="2244"/>
                  </a:lnTo>
                  <a:lnTo>
                    <a:pt x="1939" y="2155"/>
                  </a:lnTo>
                  <a:lnTo>
                    <a:pt x="1939" y="970"/>
                  </a:lnTo>
                  <a:lnTo>
                    <a:pt x="1935" y="882"/>
                  </a:lnTo>
                  <a:lnTo>
                    <a:pt x="1923" y="796"/>
                  </a:lnTo>
                  <a:lnTo>
                    <a:pt x="1905" y="712"/>
                  </a:lnTo>
                  <a:lnTo>
                    <a:pt x="1879" y="632"/>
                  </a:lnTo>
                  <a:lnTo>
                    <a:pt x="1846" y="554"/>
                  </a:lnTo>
                  <a:lnTo>
                    <a:pt x="1807" y="480"/>
                  </a:lnTo>
                  <a:lnTo>
                    <a:pt x="1762" y="411"/>
                  </a:lnTo>
                  <a:lnTo>
                    <a:pt x="1711" y="346"/>
                  </a:lnTo>
                  <a:lnTo>
                    <a:pt x="1655" y="284"/>
                  </a:lnTo>
                  <a:lnTo>
                    <a:pt x="1595" y="228"/>
                  </a:lnTo>
                  <a:lnTo>
                    <a:pt x="1529" y="178"/>
                  </a:lnTo>
                  <a:lnTo>
                    <a:pt x="1458" y="132"/>
                  </a:lnTo>
                  <a:lnTo>
                    <a:pt x="1385" y="94"/>
                  </a:lnTo>
                  <a:lnTo>
                    <a:pt x="1308" y="61"/>
                  </a:lnTo>
                  <a:lnTo>
                    <a:pt x="1227" y="35"/>
                  </a:lnTo>
                  <a:lnTo>
                    <a:pt x="1144" y="16"/>
                  </a:lnTo>
                  <a:lnTo>
                    <a:pt x="1058" y="4"/>
                  </a:lnTo>
                  <a:lnTo>
                    <a:pt x="969" y="0"/>
                  </a:lnTo>
                  <a:lnTo>
                    <a:pt x="881" y="4"/>
                  </a:lnTo>
                  <a:lnTo>
                    <a:pt x="795" y="16"/>
                  </a:lnTo>
                  <a:lnTo>
                    <a:pt x="711" y="35"/>
                  </a:lnTo>
                  <a:lnTo>
                    <a:pt x="631" y="61"/>
                  </a:lnTo>
                  <a:lnTo>
                    <a:pt x="554" y="94"/>
                  </a:lnTo>
                  <a:lnTo>
                    <a:pt x="479" y="132"/>
                  </a:lnTo>
                  <a:lnTo>
                    <a:pt x="410" y="178"/>
                  </a:lnTo>
                  <a:lnTo>
                    <a:pt x="345" y="228"/>
                  </a:lnTo>
                  <a:lnTo>
                    <a:pt x="284" y="284"/>
                  </a:lnTo>
                  <a:lnTo>
                    <a:pt x="228" y="346"/>
                  </a:lnTo>
                  <a:lnTo>
                    <a:pt x="177" y="411"/>
                  </a:lnTo>
                  <a:lnTo>
                    <a:pt x="133" y="480"/>
                  </a:lnTo>
                  <a:lnTo>
                    <a:pt x="93" y="554"/>
                  </a:lnTo>
                  <a:lnTo>
                    <a:pt x="61" y="632"/>
                  </a:lnTo>
                  <a:lnTo>
                    <a:pt x="34" y="712"/>
                  </a:lnTo>
                  <a:lnTo>
                    <a:pt x="15" y="796"/>
                  </a:lnTo>
                  <a:lnTo>
                    <a:pt x="4" y="882"/>
                  </a:lnTo>
                  <a:lnTo>
                    <a:pt x="0" y="970"/>
                  </a:lnTo>
                  <a:lnTo>
                    <a:pt x="0" y="2155"/>
                  </a:lnTo>
                  <a:lnTo>
                    <a:pt x="4" y="2244"/>
                  </a:lnTo>
                  <a:lnTo>
                    <a:pt x="15" y="2330"/>
                  </a:lnTo>
                  <a:lnTo>
                    <a:pt x="34" y="2414"/>
                  </a:lnTo>
                  <a:lnTo>
                    <a:pt x="61" y="2494"/>
                  </a:lnTo>
                  <a:lnTo>
                    <a:pt x="93" y="2571"/>
                  </a:lnTo>
                  <a:lnTo>
                    <a:pt x="133" y="2646"/>
                  </a:lnTo>
                  <a:lnTo>
                    <a:pt x="177" y="2715"/>
                  </a:lnTo>
                  <a:lnTo>
                    <a:pt x="228" y="2780"/>
                  </a:lnTo>
                  <a:lnTo>
                    <a:pt x="284" y="2841"/>
                  </a:lnTo>
                  <a:lnTo>
                    <a:pt x="345" y="2897"/>
                  </a:lnTo>
                  <a:lnTo>
                    <a:pt x="410" y="2948"/>
                  </a:lnTo>
                  <a:lnTo>
                    <a:pt x="479" y="2993"/>
                  </a:lnTo>
                  <a:lnTo>
                    <a:pt x="554" y="3032"/>
                  </a:lnTo>
                  <a:lnTo>
                    <a:pt x="631" y="3065"/>
                  </a:lnTo>
                  <a:lnTo>
                    <a:pt x="711" y="3091"/>
                  </a:lnTo>
                  <a:lnTo>
                    <a:pt x="795" y="3110"/>
                  </a:lnTo>
                  <a:lnTo>
                    <a:pt x="881" y="3121"/>
                  </a:lnTo>
                  <a:lnTo>
                    <a:pt x="969" y="3125"/>
                  </a:lnTo>
                  <a:close/>
                  <a:moveTo>
                    <a:pt x="215" y="970"/>
                  </a:moveTo>
                  <a:lnTo>
                    <a:pt x="219" y="893"/>
                  </a:lnTo>
                  <a:lnTo>
                    <a:pt x="231" y="818"/>
                  </a:lnTo>
                  <a:lnTo>
                    <a:pt x="249" y="746"/>
                  </a:lnTo>
                  <a:lnTo>
                    <a:pt x="275" y="677"/>
                  </a:lnTo>
                  <a:lnTo>
                    <a:pt x="307" y="611"/>
                  </a:lnTo>
                  <a:lnTo>
                    <a:pt x="345" y="548"/>
                  </a:lnTo>
                  <a:lnTo>
                    <a:pt x="388" y="491"/>
                  </a:lnTo>
                  <a:lnTo>
                    <a:pt x="436" y="437"/>
                  </a:lnTo>
                  <a:lnTo>
                    <a:pt x="490" y="389"/>
                  </a:lnTo>
                  <a:lnTo>
                    <a:pt x="548" y="344"/>
                  </a:lnTo>
                  <a:lnTo>
                    <a:pt x="610" y="308"/>
                  </a:lnTo>
                  <a:lnTo>
                    <a:pt x="676" y="275"/>
                  </a:lnTo>
                  <a:lnTo>
                    <a:pt x="745" y="250"/>
                  </a:lnTo>
                  <a:lnTo>
                    <a:pt x="817" y="232"/>
                  </a:lnTo>
                  <a:lnTo>
                    <a:pt x="893" y="220"/>
                  </a:lnTo>
                  <a:lnTo>
                    <a:pt x="969" y="216"/>
                  </a:lnTo>
                  <a:lnTo>
                    <a:pt x="1046" y="220"/>
                  </a:lnTo>
                  <a:lnTo>
                    <a:pt x="1121" y="232"/>
                  </a:lnTo>
                  <a:lnTo>
                    <a:pt x="1194" y="250"/>
                  </a:lnTo>
                  <a:lnTo>
                    <a:pt x="1262" y="275"/>
                  </a:lnTo>
                  <a:lnTo>
                    <a:pt x="1329" y="308"/>
                  </a:lnTo>
                  <a:lnTo>
                    <a:pt x="1390" y="344"/>
                  </a:lnTo>
                  <a:lnTo>
                    <a:pt x="1449" y="389"/>
                  </a:lnTo>
                  <a:lnTo>
                    <a:pt x="1503" y="437"/>
                  </a:lnTo>
                  <a:lnTo>
                    <a:pt x="1551" y="491"/>
                  </a:lnTo>
                  <a:lnTo>
                    <a:pt x="1595" y="548"/>
                  </a:lnTo>
                  <a:lnTo>
                    <a:pt x="1633" y="611"/>
                  </a:lnTo>
                  <a:lnTo>
                    <a:pt x="1664" y="677"/>
                  </a:lnTo>
                  <a:lnTo>
                    <a:pt x="1690" y="746"/>
                  </a:lnTo>
                  <a:lnTo>
                    <a:pt x="1708" y="818"/>
                  </a:lnTo>
                  <a:lnTo>
                    <a:pt x="1720" y="893"/>
                  </a:lnTo>
                  <a:lnTo>
                    <a:pt x="1724" y="970"/>
                  </a:lnTo>
                  <a:lnTo>
                    <a:pt x="1724" y="2155"/>
                  </a:lnTo>
                  <a:lnTo>
                    <a:pt x="1720" y="2232"/>
                  </a:lnTo>
                  <a:lnTo>
                    <a:pt x="1708" y="2308"/>
                  </a:lnTo>
                  <a:lnTo>
                    <a:pt x="1690" y="2380"/>
                  </a:lnTo>
                  <a:lnTo>
                    <a:pt x="1664" y="2449"/>
                  </a:lnTo>
                  <a:lnTo>
                    <a:pt x="1633" y="2515"/>
                  </a:lnTo>
                  <a:lnTo>
                    <a:pt x="1595" y="2578"/>
                  </a:lnTo>
                  <a:lnTo>
                    <a:pt x="1551" y="2635"/>
                  </a:lnTo>
                  <a:lnTo>
                    <a:pt x="1503" y="2689"/>
                  </a:lnTo>
                  <a:lnTo>
                    <a:pt x="1449" y="2737"/>
                  </a:lnTo>
                  <a:lnTo>
                    <a:pt x="1390" y="2780"/>
                  </a:lnTo>
                  <a:lnTo>
                    <a:pt x="1329" y="2818"/>
                  </a:lnTo>
                  <a:lnTo>
                    <a:pt x="1262" y="2850"/>
                  </a:lnTo>
                  <a:lnTo>
                    <a:pt x="1194" y="2876"/>
                  </a:lnTo>
                  <a:lnTo>
                    <a:pt x="1121" y="2894"/>
                  </a:lnTo>
                  <a:lnTo>
                    <a:pt x="1046" y="2906"/>
                  </a:lnTo>
                  <a:lnTo>
                    <a:pt x="969" y="2910"/>
                  </a:lnTo>
                  <a:lnTo>
                    <a:pt x="893" y="2906"/>
                  </a:lnTo>
                  <a:lnTo>
                    <a:pt x="817" y="2894"/>
                  </a:lnTo>
                  <a:lnTo>
                    <a:pt x="745" y="2876"/>
                  </a:lnTo>
                  <a:lnTo>
                    <a:pt x="676" y="2850"/>
                  </a:lnTo>
                  <a:lnTo>
                    <a:pt x="610" y="2818"/>
                  </a:lnTo>
                  <a:lnTo>
                    <a:pt x="548" y="2780"/>
                  </a:lnTo>
                  <a:lnTo>
                    <a:pt x="490" y="2737"/>
                  </a:lnTo>
                  <a:lnTo>
                    <a:pt x="436" y="2689"/>
                  </a:lnTo>
                  <a:lnTo>
                    <a:pt x="388" y="2635"/>
                  </a:lnTo>
                  <a:lnTo>
                    <a:pt x="345" y="2578"/>
                  </a:lnTo>
                  <a:lnTo>
                    <a:pt x="307" y="2515"/>
                  </a:lnTo>
                  <a:lnTo>
                    <a:pt x="275" y="2449"/>
                  </a:lnTo>
                  <a:lnTo>
                    <a:pt x="249" y="2380"/>
                  </a:lnTo>
                  <a:lnTo>
                    <a:pt x="231" y="2308"/>
                  </a:lnTo>
                  <a:lnTo>
                    <a:pt x="219" y="2232"/>
                  </a:lnTo>
                  <a:lnTo>
                    <a:pt x="215" y="2155"/>
                  </a:lnTo>
                  <a:lnTo>
                    <a:pt x="215" y="970"/>
                  </a:lnTo>
                  <a:close/>
                </a:path>
              </a:pathLst>
            </a:custGeom>
            <a:grpFill/>
            <a:ln w="0">
              <a:noFill/>
              <a:prstDash val="solid"/>
              <a:round/>
            </a:ln>
          </p:spPr>
          <p:txBody>
            <a:bodyPr vert="horz" wrap="square" lIns="91440" tIns="45720" rIns="91440" bIns="45720" numCol="1" anchor="t" anchorCtr="0" compatLnSpc="1"/>
            <a:lstStyle/>
            <a:p>
              <a:endParaRPr lang="zh-CN" altLang="en-US" sz="2000">
                <a:solidFill>
                  <a:srgbClr val="44546A"/>
                </a:solidFill>
                <a:latin typeface="方正宋刻本秀楷简体" panose="02000000000000000000" pitchFamily="2" charset="-122"/>
                <a:ea typeface="方正宋刻本秀楷简体" panose="02000000000000000000" pitchFamily="2" charset="-122"/>
              </a:endParaRPr>
            </a:p>
          </p:txBody>
        </p:sp>
      </p:grpSp>
      <p:sp>
        <p:nvSpPr>
          <p:cNvPr id="102" name="文本框 101"/>
          <p:cNvSpPr txBox="1"/>
          <p:nvPr/>
        </p:nvSpPr>
        <p:spPr>
          <a:xfrm>
            <a:off x="310341" y="3280693"/>
            <a:ext cx="11571315" cy="1261884"/>
          </a:xfrm>
          <a:prstGeom prst="rect">
            <a:avLst/>
          </a:prstGeom>
          <a:noFill/>
        </p:spPr>
        <p:txBody>
          <a:bodyPr vert="horz" wrap="square" rtlCol="0">
            <a:spAutoFit/>
          </a:bodyPr>
          <a:lstStyle/>
          <a:p>
            <a:pPr algn="ctr"/>
            <a:r>
              <a:rPr lang="zh-CN" altLang="en-US" sz="4000" b="1" spc="600" dirty="0">
                <a:solidFill>
                  <a:srgbClr val="44546A"/>
                </a:solidFill>
                <a:latin typeface="方正宋刻本秀楷简体" panose="02000000000000000000" pitchFamily="2" charset="-122"/>
                <a:ea typeface="方正宋刻本秀楷简体" panose="02000000000000000000" pitchFamily="2" charset="-122"/>
                <a:cs typeface="Open Sans" panose="020B0606030504020204" pitchFamily="34" charset="0"/>
              </a:rPr>
              <a:t>距离、可达性与创新</a:t>
            </a:r>
            <a:endParaRPr lang="en-US" altLang="zh-CN" sz="4000" b="1" spc="600" dirty="0">
              <a:solidFill>
                <a:srgbClr val="44546A"/>
              </a:solidFill>
              <a:latin typeface="方正宋刻本秀楷简体" panose="02000000000000000000" pitchFamily="2" charset="-122"/>
              <a:ea typeface="方正宋刻本秀楷简体" panose="02000000000000000000" pitchFamily="2" charset="-122"/>
              <a:cs typeface="Open Sans" panose="020B0606030504020204" pitchFamily="34" charset="0"/>
            </a:endParaRPr>
          </a:p>
          <a:p>
            <a:pPr algn="ctr"/>
            <a:r>
              <a:rPr lang="en-US" altLang="zh-CN" sz="3600" spc="600" dirty="0">
                <a:solidFill>
                  <a:srgbClr val="44546A"/>
                </a:solidFill>
                <a:latin typeface="方正宋刻本秀楷简体" panose="02000000000000000000" pitchFamily="2" charset="-122"/>
                <a:ea typeface="方正宋刻本秀楷简体" panose="02000000000000000000" pitchFamily="2" charset="-122"/>
                <a:cs typeface="Open Sans" panose="020B0606030504020204" pitchFamily="34" charset="0"/>
              </a:rPr>
              <a:t>——</a:t>
            </a:r>
            <a:r>
              <a:rPr lang="zh-CN" altLang="en-US" sz="3600" spc="600" dirty="0">
                <a:solidFill>
                  <a:srgbClr val="44546A"/>
                </a:solidFill>
                <a:latin typeface="方正宋刻本秀楷简体" panose="02000000000000000000" pitchFamily="2" charset="-122"/>
                <a:ea typeface="方正宋刻本秀楷简体" panose="02000000000000000000" pitchFamily="2" charset="-122"/>
                <a:cs typeface="Open Sans" panose="020B0606030504020204" pitchFamily="34" charset="0"/>
              </a:rPr>
              <a:t>高铁开通影响城市创新的最优作用半径研究</a:t>
            </a:r>
          </a:p>
        </p:txBody>
      </p:sp>
      <p:sp>
        <p:nvSpPr>
          <p:cNvPr id="103" name="矩形 102"/>
          <p:cNvSpPr/>
          <p:nvPr/>
        </p:nvSpPr>
        <p:spPr>
          <a:xfrm>
            <a:off x="2759825" y="4791276"/>
            <a:ext cx="6435270" cy="461665"/>
          </a:xfrm>
          <a:prstGeom prst="rect">
            <a:avLst/>
          </a:prstGeom>
          <a:noFill/>
        </p:spPr>
        <p:txBody>
          <a:bodyPr wrap="square" rtlCol="0">
            <a:spAutoFit/>
          </a:bodyPr>
          <a:lstStyle/>
          <a:p>
            <a:pPr algn="ctr"/>
            <a:r>
              <a:rPr lang="zh-CN" altLang="en-US" sz="2400" spc="300" dirty="0">
                <a:solidFill>
                  <a:srgbClr val="44546A"/>
                </a:solidFill>
                <a:latin typeface="方正宋刻本秀楷简体" panose="02000000000000000000" pitchFamily="2" charset="-122"/>
                <a:ea typeface="方正宋刻本秀楷简体" panose="02000000000000000000" pitchFamily="2" charset="-122"/>
              </a:rPr>
              <a:t>论文作者：叶德珠、潘爽、武文杰、周浩</a:t>
            </a:r>
          </a:p>
        </p:txBody>
      </p:sp>
      <p:sp>
        <p:nvSpPr>
          <p:cNvPr id="13" name="PA_任意多边形 6">
            <a:extLst>
              <a:ext uri="{FF2B5EF4-FFF2-40B4-BE49-F238E27FC236}">
                <a16:creationId xmlns:a16="http://schemas.microsoft.com/office/drawing/2014/main" id="{5F7393C7-23FB-40AE-B9B5-F334969F8C0B}"/>
              </a:ext>
            </a:extLst>
          </p:cNvPr>
          <p:cNvSpPr>
            <a:spLocks noEditPoints="1"/>
          </p:cNvSpPr>
          <p:nvPr>
            <p:custDataLst>
              <p:tags r:id="rId3"/>
            </p:custDataLst>
          </p:nvPr>
        </p:nvSpPr>
        <p:spPr bwMode="auto">
          <a:xfrm>
            <a:off x="5744634" y="2040468"/>
            <a:ext cx="715433" cy="486833"/>
          </a:xfrm>
          <a:custGeom>
            <a:avLst/>
            <a:gdLst>
              <a:gd name="T0" fmla="*/ 280595 w 256"/>
              <a:gd name="T1" fmla="*/ 2096 h 174"/>
              <a:gd name="T2" fmla="*/ 253373 w 256"/>
              <a:gd name="T3" fmla="*/ 2096 h 174"/>
              <a:gd name="T4" fmla="*/ 0 w 256"/>
              <a:gd name="T5" fmla="*/ 138361 h 174"/>
              <a:gd name="T6" fmla="*/ 25128 w 256"/>
              <a:gd name="T7" fmla="*/ 173999 h 174"/>
              <a:gd name="T8" fmla="*/ 25128 w 256"/>
              <a:gd name="T9" fmla="*/ 194963 h 174"/>
              <a:gd name="T10" fmla="*/ 25128 w 256"/>
              <a:gd name="T11" fmla="*/ 251566 h 174"/>
              <a:gd name="T12" fmla="*/ 12564 w 256"/>
              <a:gd name="T13" fmla="*/ 278818 h 174"/>
              <a:gd name="T14" fmla="*/ 12564 w 256"/>
              <a:gd name="T15" fmla="*/ 341710 h 174"/>
              <a:gd name="T16" fmla="*/ 60726 w 256"/>
              <a:gd name="T17" fmla="*/ 350095 h 174"/>
              <a:gd name="T18" fmla="*/ 83760 w 256"/>
              <a:gd name="T19" fmla="*/ 324939 h 174"/>
              <a:gd name="T20" fmla="*/ 56538 w 256"/>
              <a:gd name="T21" fmla="*/ 257855 h 174"/>
              <a:gd name="T22" fmla="*/ 31410 w 256"/>
              <a:gd name="T23" fmla="*/ 222216 h 174"/>
              <a:gd name="T24" fmla="*/ 56538 w 256"/>
              <a:gd name="T25" fmla="*/ 184481 h 174"/>
              <a:gd name="T26" fmla="*/ 96324 w 256"/>
              <a:gd name="T27" fmla="*/ 203349 h 174"/>
              <a:gd name="T28" fmla="*/ 94230 w 256"/>
              <a:gd name="T29" fmla="*/ 295589 h 174"/>
              <a:gd name="T30" fmla="*/ 443926 w 256"/>
              <a:gd name="T31" fmla="*/ 295589 h 174"/>
              <a:gd name="T32" fmla="*/ 443926 w 256"/>
              <a:gd name="T33" fmla="*/ 201252 h 174"/>
              <a:gd name="T34" fmla="*/ 536062 w 256"/>
              <a:gd name="T35" fmla="*/ 138361 h 174"/>
              <a:gd name="T36" fmla="*/ 29316 w 256"/>
              <a:gd name="T37" fmla="*/ 327035 h 174"/>
              <a:gd name="T38" fmla="*/ 54444 w 256"/>
              <a:gd name="T39" fmla="*/ 280915 h 174"/>
              <a:gd name="T40" fmla="*/ 29316 w 256"/>
              <a:gd name="T41" fmla="*/ 327035 h 174"/>
              <a:gd name="T42" fmla="*/ 364355 w 256"/>
              <a:gd name="T43" fmla="*/ 280915 h 174"/>
              <a:gd name="T44" fmla="*/ 343415 w 256"/>
              <a:gd name="T45" fmla="*/ 297686 h 174"/>
              <a:gd name="T46" fmla="*/ 355979 w 256"/>
              <a:gd name="T47" fmla="*/ 306071 h 174"/>
              <a:gd name="T48" fmla="*/ 410422 w 256"/>
              <a:gd name="T49" fmla="*/ 285108 h 174"/>
              <a:gd name="T50" fmla="*/ 270125 w 256"/>
              <a:gd name="T51" fmla="*/ 331228 h 174"/>
              <a:gd name="T52" fmla="*/ 127734 w 256"/>
              <a:gd name="T53" fmla="*/ 285108 h 174"/>
              <a:gd name="T54" fmla="*/ 307817 w 256"/>
              <a:gd name="T55" fmla="*/ 312361 h 174"/>
              <a:gd name="T56" fmla="*/ 305723 w 256"/>
              <a:gd name="T57" fmla="*/ 291397 h 174"/>
              <a:gd name="T58" fmla="*/ 127734 w 256"/>
              <a:gd name="T59" fmla="*/ 255758 h 174"/>
              <a:gd name="T60" fmla="*/ 253373 w 256"/>
              <a:gd name="T61" fmla="*/ 272529 h 174"/>
              <a:gd name="T62" fmla="*/ 280595 w 256"/>
              <a:gd name="T63" fmla="*/ 272529 h 174"/>
              <a:gd name="T64" fmla="*/ 410422 w 256"/>
              <a:gd name="T65" fmla="*/ 257855 h 174"/>
              <a:gd name="T66" fmla="*/ 33504 w 256"/>
              <a:gd name="T67" fmla="*/ 138361 h 174"/>
              <a:gd name="T68" fmla="*/ 502558 w 256"/>
              <a:gd name="T69" fmla="*/ 138361 h 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6" h="174">
                <a:moveTo>
                  <a:pt x="246" y="51"/>
                </a:moveTo>
                <a:cubicBezTo>
                  <a:pt x="134" y="1"/>
                  <a:pt x="134" y="1"/>
                  <a:pt x="134" y="1"/>
                </a:cubicBezTo>
                <a:cubicBezTo>
                  <a:pt x="132" y="0"/>
                  <a:pt x="130" y="0"/>
                  <a:pt x="128" y="0"/>
                </a:cubicBezTo>
                <a:cubicBezTo>
                  <a:pt x="125" y="0"/>
                  <a:pt x="123" y="0"/>
                  <a:pt x="121" y="1"/>
                </a:cubicBezTo>
                <a:cubicBezTo>
                  <a:pt x="9" y="51"/>
                  <a:pt x="9" y="51"/>
                  <a:pt x="9" y="51"/>
                </a:cubicBezTo>
                <a:cubicBezTo>
                  <a:pt x="3" y="54"/>
                  <a:pt x="0" y="59"/>
                  <a:pt x="0" y="66"/>
                </a:cubicBezTo>
                <a:cubicBezTo>
                  <a:pt x="0" y="71"/>
                  <a:pt x="3" y="77"/>
                  <a:pt x="8" y="79"/>
                </a:cubicBezTo>
                <a:cubicBezTo>
                  <a:pt x="9" y="81"/>
                  <a:pt x="11" y="82"/>
                  <a:pt x="12" y="83"/>
                </a:cubicBezTo>
                <a:cubicBezTo>
                  <a:pt x="15" y="86"/>
                  <a:pt x="16" y="87"/>
                  <a:pt x="16" y="88"/>
                </a:cubicBezTo>
                <a:cubicBezTo>
                  <a:pt x="16" y="90"/>
                  <a:pt x="15" y="91"/>
                  <a:pt x="12" y="93"/>
                </a:cubicBezTo>
                <a:cubicBezTo>
                  <a:pt x="9" y="96"/>
                  <a:pt x="4" y="99"/>
                  <a:pt x="4" y="106"/>
                </a:cubicBezTo>
                <a:cubicBezTo>
                  <a:pt x="4" y="114"/>
                  <a:pt x="9" y="117"/>
                  <a:pt x="12" y="120"/>
                </a:cubicBezTo>
                <a:cubicBezTo>
                  <a:pt x="14" y="121"/>
                  <a:pt x="15" y="122"/>
                  <a:pt x="16" y="123"/>
                </a:cubicBezTo>
                <a:cubicBezTo>
                  <a:pt x="11" y="124"/>
                  <a:pt x="7" y="128"/>
                  <a:pt x="6" y="133"/>
                </a:cubicBezTo>
                <a:cubicBezTo>
                  <a:pt x="3" y="155"/>
                  <a:pt x="3" y="155"/>
                  <a:pt x="3" y="155"/>
                </a:cubicBezTo>
                <a:cubicBezTo>
                  <a:pt x="3" y="158"/>
                  <a:pt x="4" y="161"/>
                  <a:pt x="6" y="163"/>
                </a:cubicBezTo>
                <a:cubicBezTo>
                  <a:pt x="8" y="165"/>
                  <a:pt x="11" y="167"/>
                  <a:pt x="14" y="167"/>
                </a:cubicBezTo>
                <a:cubicBezTo>
                  <a:pt x="29" y="167"/>
                  <a:pt x="29" y="167"/>
                  <a:pt x="29" y="167"/>
                </a:cubicBezTo>
                <a:cubicBezTo>
                  <a:pt x="32" y="167"/>
                  <a:pt x="35" y="165"/>
                  <a:pt x="37" y="163"/>
                </a:cubicBezTo>
                <a:cubicBezTo>
                  <a:pt x="39" y="161"/>
                  <a:pt x="40" y="158"/>
                  <a:pt x="40" y="155"/>
                </a:cubicBezTo>
                <a:cubicBezTo>
                  <a:pt x="37" y="133"/>
                  <a:pt x="37" y="133"/>
                  <a:pt x="37" y="133"/>
                </a:cubicBezTo>
                <a:cubicBezTo>
                  <a:pt x="36" y="127"/>
                  <a:pt x="32" y="123"/>
                  <a:pt x="27" y="123"/>
                </a:cubicBezTo>
                <a:cubicBezTo>
                  <a:pt x="26" y="117"/>
                  <a:pt x="22" y="114"/>
                  <a:pt x="19" y="111"/>
                </a:cubicBezTo>
                <a:cubicBezTo>
                  <a:pt x="16" y="109"/>
                  <a:pt x="15" y="108"/>
                  <a:pt x="15" y="106"/>
                </a:cubicBezTo>
                <a:cubicBezTo>
                  <a:pt x="15" y="105"/>
                  <a:pt x="16" y="104"/>
                  <a:pt x="19" y="102"/>
                </a:cubicBezTo>
                <a:cubicBezTo>
                  <a:pt x="22" y="99"/>
                  <a:pt x="27" y="95"/>
                  <a:pt x="27" y="88"/>
                </a:cubicBezTo>
                <a:cubicBezTo>
                  <a:pt x="27" y="88"/>
                  <a:pt x="27" y="88"/>
                  <a:pt x="27" y="88"/>
                </a:cubicBezTo>
                <a:cubicBezTo>
                  <a:pt x="46" y="97"/>
                  <a:pt x="46" y="97"/>
                  <a:pt x="46" y="97"/>
                </a:cubicBezTo>
                <a:cubicBezTo>
                  <a:pt x="46" y="97"/>
                  <a:pt x="45" y="98"/>
                  <a:pt x="45" y="99"/>
                </a:cubicBezTo>
                <a:cubicBezTo>
                  <a:pt x="45" y="141"/>
                  <a:pt x="45" y="141"/>
                  <a:pt x="45" y="141"/>
                </a:cubicBezTo>
                <a:cubicBezTo>
                  <a:pt x="45" y="171"/>
                  <a:pt x="104" y="174"/>
                  <a:pt x="129" y="174"/>
                </a:cubicBezTo>
                <a:cubicBezTo>
                  <a:pt x="154" y="174"/>
                  <a:pt x="212" y="171"/>
                  <a:pt x="212" y="141"/>
                </a:cubicBezTo>
                <a:cubicBezTo>
                  <a:pt x="212" y="98"/>
                  <a:pt x="212" y="98"/>
                  <a:pt x="212" y="98"/>
                </a:cubicBezTo>
                <a:cubicBezTo>
                  <a:pt x="212" y="97"/>
                  <a:pt x="212" y="96"/>
                  <a:pt x="212" y="96"/>
                </a:cubicBezTo>
                <a:cubicBezTo>
                  <a:pt x="246" y="80"/>
                  <a:pt x="246" y="80"/>
                  <a:pt x="246" y="80"/>
                </a:cubicBezTo>
                <a:cubicBezTo>
                  <a:pt x="252" y="78"/>
                  <a:pt x="256" y="72"/>
                  <a:pt x="256" y="66"/>
                </a:cubicBezTo>
                <a:cubicBezTo>
                  <a:pt x="256" y="59"/>
                  <a:pt x="252" y="54"/>
                  <a:pt x="246" y="51"/>
                </a:cubicBezTo>
                <a:close/>
                <a:moveTo>
                  <a:pt x="14" y="156"/>
                </a:moveTo>
                <a:cubicBezTo>
                  <a:pt x="17" y="134"/>
                  <a:pt x="17" y="134"/>
                  <a:pt x="17" y="134"/>
                </a:cubicBezTo>
                <a:cubicBezTo>
                  <a:pt x="26" y="134"/>
                  <a:pt x="26" y="134"/>
                  <a:pt x="26" y="134"/>
                </a:cubicBezTo>
                <a:cubicBezTo>
                  <a:pt x="29" y="156"/>
                  <a:pt x="29" y="156"/>
                  <a:pt x="29" y="156"/>
                </a:cubicBezTo>
                <a:lnTo>
                  <a:pt x="14" y="156"/>
                </a:lnTo>
                <a:close/>
                <a:moveTo>
                  <a:pt x="196" y="123"/>
                </a:moveTo>
                <a:cubicBezTo>
                  <a:pt x="193" y="126"/>
                  <a:pt x="186" y="131"/>
                  <a:pt x="174" y="134"/>
                </a:cubicBezTo>
                <a:cubicBezTo>
                  <a:pt x="172" y="134"/>
                  <a:pt x="170" y="135"/>
                  <a:pt x="168" y="136"/>
                </a:cubicBezTo>
                <a:cubicBezTo>
                  <a:pt x="165" y="136"/>
                  <a:pt x="163" y="139"/>
                  <a:pt x="164" y="142"/>
                </a:cubicBezTo>
                <a:cubicBezTo>
                  <a:pt x="164" y="144"/>
                  <a:pt x="166" y="146"/>
                  <a:pt x="169" y="146"/>
                </a:cubicBezTo>
                <a:cubicBezTo>
                  <a:pt x="169" y="146"/>
                  <a:pt x="170" y="146"/>
                  <a:pt x="170" y="146"/>
                </a:cubicBezTo>
                <a:cubicBezTo>
                  <a:pt x="173" y="145"/>
                  <a:pt x="175" y="145"/>
                  <a:pt x="177" y="144"/>
                </a:cubicBezTo>
                <a:cubicBezTo>
                  <a:pt x="185" y="142"/>
                  <a:pt x="191" y="139"/>
                  <a:pt x="196" y="136"/>
                </a:cubicBezTo>
                <a:cubicBezTo>
                  <a:pt x="196" y="141"/>
                  <a:pt x="196" y="141"/>
                  <a:pt x="196" y="141"/>
                </a:cubicBezTo>
                <a:cubicBezTo>
                  <a:pt x="196" y="150"/>
                  <a:pt x="166" y="158"/>
                  <a:pt x="129" y="158"/>
                </a:cubicBezTo>
                <a:cubicBezTo>
                  <a:pt x="92" y="158"/>
                  <a:pt x="61" y="150"/>
                  <a:pt x="61" y="141"/>
                </a:cubicBezTo>
                <a:cubicBezTo>
                  <a:pt x="61" y="136"/>
                  <a:pt x="61" y="136"/>
                  <a:pt x="61" y="136"/>
                </a:cubicBezTo>
                <a:cubicBezTo>
                  <a:pt x="76" y="145"/>
                  <a:pt x="103" y="150"/>
                  <a:pt x="129" y="150"/>
                </a:cubicBezTo>
                <a:cubicBezTo>
                  <a:pt x="135" y="150"/>
                  <a:pt x="141" y="150"/>
                  <a:pt x="147" y="149"/>
                </a:cubicBezTo>
                <a:cubicBezTo>
                  <a:pt x="150" y="149"/>
                  <a:pt x="152" y="147"/>
                  <a:pt x="152" y="144"/>
                </a:cubicBezTo>
                <a:cubicBezTo>
                  <a:pt x="152" y="141"/>
                  <a:pt x="149" y="139"/>
                  <a:pt x="146" y="139"/>
                </a:cubicBezTo>
                <a:cubicBezTo>
                  <a:pt x="141" y="139"/>
                  <a:pt x="135" y="140"/>
                  <a:pt x="129" y="140"/>
                </a:cubicBezTo>
                <a:cubicBezTo>
                  <a:pt x="92" y="140"/>
                  <a:pt x="66" y="130"/>
                  <a:pt x="61" y="122"/>
                </a:cubicBezTo>
                <a:cubicBezTo>
                  <a:pt x="61" y="104"/>
                  <a:pt x="61" y="104"/>
                  <a:pt x="61" y="104"/>
                </a:cubicBezTo>
                <a:cubicBezTo>
                  <a:pt x="121" y="130"/>
                  <a:pt x="121" y="130"/>
                  <a:pt x="121" y="130"/>
                </a:cubicBezTo>
                <a:cubicBezTo>
                  <a:pt x="123" y="131"/>
                  <a:pt x="125" y="132"/>
                  <a:pt x="128" y="132"/>
                </a:cubicBezTo>
                <a:cubicBezTo>
                  <a:pt x="130" y="132"/>
                  <a:pt x="132" y="131"/>
                  <a:pt x="134" y="130"/>
                </a:cubicBezTo>
                <a:cubicBezTo>
                  <a:pt x="196" y="103"/>
                  <a:pt x="196" y="103"/>
                  <a:pt x="196" y="103"/>
                </a:cubicBezTo>
                <a:lnTo>
                  <a:pt x="196" y="123"/>
                </a:lnTo>
                <a:close/>
                <a:moveTo>
                  <a:pt x="128" y="116"/>
                </a:moveTo>
                <a:cubicBezTo>
                  <a:pt x="16" y="66"/>
                  <a:pt x="16" y="66"/>
                  <a:pt x="16" y="66"/>
                </a:cubicBezTo>
                <a:cubicBezTo>
                  <a:pt x="128" y="16"/>
                  <a:pt x="128" y="16"/>
                  <a:pt x="128" y="16"/>
                </a:cubicBezTo>
                <a:cubicBezTo>
                  <a:pt x="240" y="66"/>
                  <a:pt x="240" y="66"/>
                  <a:pt x="240" y="66"/>
                </a:cubicBezTo>
                <a:lnTo>
                  <a:pt x="128" y="11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80">
                                          <p:stCondLst>
                                            <p:cond delay="0"/>
                                          </p:stCondLst>
                                        </p:cTn>
                                        <p:tgtEl>
                                          <p:spTgt spid="102"/>
                                        </p:tgtEl>
                                      </p:cBhvr>
                                    </p:animEffect>
                                    <p:anim calcmode="lin" valueType="num">
                                      <p:cBhvr>
                                        <p:cTn id="8"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
                                        </p:tgtEl>
                                      </p:cBhvr>
                                      <p:to x="100000" y="60000"/>
                                    </p:animScale>
                                    <p:animScale>
                                      <p:cBhvr>
                                        <p:cTn id="14" dur="166" decel="50000">
                                          <p:stCondLst>
                                            <p:cond delay="676"/>
                                          </p:stCondLst>
                                        </p:cTn>
                                        <p:tgtEl>
                                          <p:spTgt spid="102"/>
                                        </p:tgtEl>
                                      </p:cBhvr>
                                      <p:to x="100000" y="100000"/>
                                    </p:animScale>
                                    <p:animScale>
                                      <p:cBhvr>
                                        <p:cTn id="15" dur="26">
                                          <p:stCondLst>
                                            <p:cond delay="1312"/>
                                          </p:stCondLst>
                                        </p:cTn>
                                        <p:tgtEl>
                                          <p:spTgt spid="102"/>
                                        </p:tgtEl>
                                      </p:cBhvr>
                                      <p:to x="100000" y="80000"/>
                                    </p:animScale>
                                    <p:animScale>
                                      <p:cBhvr>
                                        <p:cTn id="16" dur="166" decel="50000">
                                          <p:stCondLst>
                                            <p:cond delay="1338"/>
                                          </p:stCondLst>
                                        </p:cTn>
                                        <p:tgtEl>
                                          <p:spTgt spid="102"/>
                                        </p:tgtEl>
                                      </p:cBhvr>
                                      <p:to x="100000" y="100000"/>
                                    </p:animScale>
                                    <p:animScale>
                                      <p:cBhvr>
                                        <p:cTn id="17" dur="26">
                                          <p:stCondLst>
                                            <p:cond delay="1642"/>
                                          </p:stCondLst>
                                        </p:cTn>
                                        <p:tgtEl>
                                          <p:spTgt spid="102"/>
                                        </p:tgtEl>
                                      </p:cBhvr>
                                      <p:to x="100000" y="90000"/>
                                    </p:animScale>
                                    <p:animScale>
                                      <p:cBhvr>
                                        <p:cTn id="18" dur="166" decel="50000">
                                          <p:stCondLst>
                                            <p:cond delay="1668"/>
                                          </p:stCondLst>
                                        </p:cTn>
                                        <p:tgtEl>
                                          <p:spTgt spid="102"/>
                                        </p:tgtEl>
                                      </p:cBhvr>
                                      <p:to x="100000" y="100000"/>
                                    </p:animScale>
                                    <p:animScale>
                                      <p:cBhvr>
                                        <p:cTn id="19" dur="26">
                                          <p:stCondLst>
                                            <p:cond delay="1808"/>
                                          </p:stCondLst>
                                        </p:cTn>
                                        <p:tgtEl>
                                          <p:spTgt spid="102"/>
                                        </p:tgtEl>
                                      </p:cBhvr>
                                      <p:to x="100000" y="95000"/>
                                    </p:animScale>
                                    <p:animScale>
                                      <p:cBhvr>
                                        <p:cTn id="20" dur="166" decel="50000">
                                          <p:stCondLst>
                                            <p:cond delay="1834"/>
                                          </p:stCondLst>
                                        </p:cTn>
                                        <p:tgtEl>
                                          <p:spTgt spid="10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randombar(horizontal)">
                                      <p:cBhvr>
                                        <p:cTn id="25" dur="500"/>
                                        <p:tgtEl>
                                          <p:spTgt spid="10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randombar(horizontal)">
                                      <p:cBhvr>
                                        <p:cTn id="30" dur="500"/>
                                        <p:tgtEl>
                                          <p:spTgt spid="9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500"/>
                                        <p:tgtEl>
                                          <p:spTgt spid="99"/>
                                        </p:tgtEl>
                                      </p:cBhvr>
                                    </p:animEffect>
                                  </p:childTnLst>
                                </p:cTn>
                              </p:par>
                              <p:par>
                                <p:cTn id="37" presetID="10" presetClass="entr" presetSubtype="0"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102" grpId="0"/>
      <p:bldP spid="1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_文本框 4"/>
          <p:cNvSpPr txBox="1">
            <a:spLocks noChangeArrowheads="1"/>
          </p:cNvSpPr>
          <p:nvPr>
            <p:custDataLst>
              <p:tags r:id="rId1"/>
            </p:custDataLst>
          </p:nvPr>
        </p:nvSpPr>
        <p:spPr bwMode="auto">
          <a:xfrm>
            <a:off x="2615489" y="754181"/>
            <a:ext cx="69589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高铁开通影响城市创新最优半径分析</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PA_直接连接符 35"/>
          <p:cNvCxnSpPr>
            <a:cxnSpLocks/>
          </p:cNvCxnSpPr>
          <p:nvPr>
            <p:custDataLst>
              <p:tags r:id="rId2"/>
            </p:custDataLst>
          </p:nvPr>
        </p:nvCxnSpPr>
        <p:spPr>
          <a:xfrm>
            <a:off x="2892829" y="1406486"/>
            <a:ext cx="641742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9E8DB017-5454-4912-830F-F37FA60FE261}"/>
              </a:ext>
            </a:extLst>
          </p:cNvPr>
          <p:cNvSpPr txBox="1"/>
          <p:nvPr/>
        </p:nvSpPr>
        <p:spPr>
          <a:xfrm>
            <a:off x="639605" y="1878676"/>
            <a:ext cx="10998213" cy="464742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a:t>高铁开通缩短了城市距离，为城市创新提供“离心力”（溢出效应）</a:t>
            </a:r>
            <a:endParaRPr lang="en-US" altLang="zh-CN" dirty="0"/>
          </a:p>
          <a:p>
            <a:pPr marL="342900" indent="-342900">
              <a:lnSpc>
                <a:spcPct val="150000"/>
              </a:lnSpc>
              <a:spcBef>
                <a:spcPts val="600"/>
              </a:spcBef>
              <a:spcAft>
                <a:spcPts val="600"/>
              </a:spcAft>
              <a:buFont typeface="+mj-lt"/>
              <a:buAutoNum type="arabicPeriod"/>
            </a:pPr>
            <a:r>
              <a:rPr lang="zh-CN" altLang="en-US" dirty="0"/>
              <a:t>缓解中心城市在发展过程中面临的外部不经济效应（运输成本、拥挤效应）</a:t>
            </a:r>
            <a:endParaRPr lang="en-US" altLang="zh-CN" dirty="0"/>
          </a:p>
          <a:p>
            <a:pPr marL="342900" indent="-342900">
              <a:lnSpc>
                <a:spcPct val="150000"/>
              </a:lnSpc>
              <a:spcBef>
                <a:spcPts val="600"/>
              </a:spcBef>
              <a:spcAft>
                <a:spcPts val="600"/>
              </a:spcAft>
              <a:buFont typeface="+mj-lt"/>
              <a:buAutoNum type="arabicPeriod"/>
            </a:pPr>
            <a:r>
              <a:rPr lang="zh-CN" altLang="en-US" dirty="0"/>
              <a:t>非中心城市承接中心城市外溢的产业，更加便捷地获取中心城市的经济资源和人才资源</a:t>
            </a:r>
            <a:endParaRPr lang="en-US" altLang="zh-CN" dirty="0"/>
          </a:p>
          <a:p>
            <a:pPr>
              <a:lnSpc>
                <a:spcPct val="150000"/>
              </a:lnSpc>
              <a:spcBef>
                <a:spcPts val="600"/>
              </a:spcBef>
              <a:spcAft>
                <a:spcPts val="600"/>
              </a:spcAft>
            </a:pPr>
            <a:endParaRPr lang="en-US" altLang="zh-CN" dirty="0"/>
          </a:p>
          <a:p>
            <a:pPr marL="285750" indent="-285750">
              <a:buFont typeface="Wingdings" panose="05000000000000000000" pitchFamily="2" charset="2"/>
              <a:buChar char="Ø"/>
            </a:pPr>
            <a:r>
              <a:rPr lang="zh-CN" altLang="en-US" sz="2400" dirty="0"/>
              <a:t>高铁开通缩短了城市距离，为城市创新提供了“向心力”（虹吸效应）</a:t>
            </a:r>
            <a:endParaRPr lang="en-US" altLang="zh-CN" sz="2400" dirty="0"/>
          </a:p>
          <a:p>
            <a:pPr>
              <a:lnSpc>
                <a:spcPct val="150000"/>
              </a:lnSpc>
              <a:spcBef>
                <a:spcPts val="600"/>
              </a:spcBef>
              <a:spcAft>
                <a:spcPts val="600"/>
              </a:spcAft>
            </a:pPr>
            <a:r>
              <a:rPr lang="zh-CN" altLang="en-US" dirty="0"/>
              <a:t>中心城市在规模报酬递增效应下促使周边城市的人力、资本向中心城市聚集（中心城市在就业机会、市场规模以及生活便利度等方面具有领先优势）</a:t>
            </a:r>
            <a:endParaRPr lang="en-US" altLang="zh-CN" dirty="0"/>
          </a:p>
          <a:p>
            <a:pPr>
              <a:lnSpc>
                <a:spcPct val="150000"/>
              </a:lnSpc>
              <a:spcBef>
                <a:spcPts val="600"/>
              </a:spcBef>
              <a:spcAft>
                <a:spcPts val="600"/>
              </a:spcAft>
            </a:pPr>
            <a:endParaRPr lang="en-US" altLang="zh-CN" dirty="0"/>
          </a:p>
          <a:p>
            <a:endParaRPr lang="en-US" altLang="zh-CN" dirty="0"/>
          </a:p>
          <a:p>
            <a:pPr marL="342900" indent="-342900">
              <a:buFont typeface="+mj-lt"/>
              <a:buAutoNum type="alphaUcPeriod"/>
            </a:pPr>
            <a:endParaRPr lang="zh-CN" altLang="en-US" dirty="0"/>
          </a:p>
        </p:txBody>
      </p:sp>
    </p:spTree>
    <p:extLst>
      <p:ext uri="{BB962C8B-B14F-4D97-AF65-F5344CB8AC3E}">
        <p14:creationId xmlns:p14="http://schemas.microsoft.com/office/powerpoint/2010/main" val="371381896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18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_文本框 4"/>
          <p:cNvSpPr txBox="1">
            <a:spLocks noChangeArrowheads="1"/>
          </p:cNvSpPr>
          <p:nvPr>
            <p:custDataLst>
              <p:tags r:id="rId1"/>
            </p:custDataLst>
          </p:nvPr>
        </p:nvSpPr>
        <p:spPr bwMode="auto">
          <a:xfrm>
            <a:off x="2719687" y="754181"/>
            <a:ext cx="67505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高铁开通通过经济集聚影响城市创新</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PA_直接连接符 35"/>
          <p:cNvCxnSpPr>
            <a:cxnSpLocks/>
          </p:cNvCxnSpPr>
          <p:nvPr>
            <p:custDataLst>
              <p:tags r:id="rId2"/>
            </p:custDataLst>
          </p:nvPr>
        </p:nvCxnSpPr>
        <p:spPr>
          <a:xfrm>
            <a:off x="2892829" y="1406486"/>
            <a:ext cx="636754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 name="图示 1">
            <a:extLst>
              <a:ext uri="{FF2B5EF4-FFF2-40B4-BE49-F238E27FC236}">
                <a16:creationId xmlns:a16="http://schemas.microsoft.com/office/drawing/2014/main" id="{EE0EC818-E9A9-4D9E-A697-D968EDEE8908}"/>
              </a:ext>
            </a:extLst>
          </p:cNvPr>
          <p:cNvGraphicFramePr/>
          <p:nvPr>
            <p:extLst>
              <p:ext uri="{D42A27DB-BD31-4B8C-83A1-F6EECF244321}">
                <p14:modId xmlns:p14="http://schemas.microsoft.com/office/powerpoint/2010/main" val="1087634854"/>
              </p:ext>
            </p:extLst>
          </p:nvPr>
        </p:nvGraphicFramePr>
        <p:xfrm>
          <a:off x="4522493" y="1270450"/>
          <a:ext cx="3144954" cy="23347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文本框 2">
            <a:extLst>
              <a:ext uri="{FF2B5EF4-FFF2-40B4-BE49-F238E27FC236}">
                <a16:creationId xmlns:a16="http://schemas.microsoft.com/office/drawing/2014/main" id="{54F49D8F-7E30-49A3-80D7-F829A7DE6EDC}"/>
              </a:ext>
            </a:extLst>
          </p:cNvPr>
          <p:cNvSpPr txBox="1"/>
          <p:nvPr/>
        </p:nvSpPr>
        <p:spPr>
          <a:xfrm>
            <a:off x="1016413" y="3469183"/>
            <a:ext cx="10607040" cy="3374129"/>
          </a:xfrm>
          <a:prstGeom prst="rect">
            <a:avLst/>
          </a:prstGeom>
          <a:noFill/>
        </p:spPr>
        <p:txBody>
          <a:bodyPr wrap="square" rtlCol="0">
            <a:spAutoFit/>
          </a:bodyPr>
          <a:lstStyle/>
          <a:p>
            <a:pPr algn="just">
              <a:lnSpc>
                <a:spcPct val="150000"/>
              </a:lnSpc>
            </a:pPr>
            <a:r>
              <a:rPr lang="zh-CN" altLang="en-US" dirty="0"/>
              <a:t>徐小钦和黄蕾（</a:t>
            </a:r>
            <a:r>
              <a:rPr lang="en-US" altLang="zh-CN" dirty="0"/>
              <a:t>2006</a:t>
            </a:r>
            <a:r>
              <a:rPr lang="zh-CN" altLang="en-US" dirty="0"/>
              <a:t>）研究认为经济集聚会促进持续创新，持续创新推动区域经济增长，区域经济增长呼唤产业集聚。经济集聚、经济增长与创新之间形成良好的循环，促进经济和创新不断得到提升。经济集聚促进创新主要是因为经济集聚的外部性会导致知识溢出，而知识溢出使技术创新对空间产业结构升级产生空间效应（陶长琪、彭永樟，</a:t>
            </a:r>
            <a:r>
              <a:rPr lang="en-US" altLang="zh-CN" dirty="0"/>
              <a:t>2017</a:t>
            </a:r>
            <a:r>
              <a:rPr lang="zh-CN" altLang="en-US" dirty="0"/>
              <a:t>）。城市通过集聚不同类型的产业促进不同产业间的知识交流和知识溢出，从而促进经济增长。宣烨等（</a:t>
            </a:r>
            <a:r>
              <a:rPr lang="en-US" altLang="zh-CN" dirty="0"/>
              <a:t>2019</a:t>
            </a:r>
            <a:r>
              <a:rPr lang="zh-CN" altLang="en-US" dirty="0"/>
              <a:t>）也认为高铁开通通过提升可达性、改善区域要素丰裕度以及降低交易成本来影响高端服务业的空间集聚。高端服务业是指知识密集型的生产性服务业，高端服务业的集聚为城市创新提供了发展的“温床”。高铁开通促使经济集聚，而经济集聚为城市创新提供了必要的条件，因此经济集聚可能是高铁开通影响城市创新的中介机制。 </a:t>
            </a:r>
          </a:p>
        </p:txBody>
      </p:sp>
    </p:spTree>
    <p:extLst>
      <p:ext uri="{BB962C8B-B14F-4D97-AF65-F5344CB8AC3E}">
        <p14:creationId xmlns:p14="http://schemas.microsoft.com/office/powerpoint/2010/main" val="209431768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18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a:spLocks noChangeArrowheads="1"/>
          </p:cNvSpPr>
          <p:nvPr>
            <p:custDataLst>
              <p:tags r:id="rId1"/>
            </p:custDataLst>
          </p:nvPr>
        </p:nvSpPr>
        <p:spPr bwMode="auto">
          <a:xfrm rot="-5400000">
            <a:off x="1447881" y="3213020"/>
            <a:ext cx="6858000" cy="431960"/>
          </a:xfrm>
          <a:custGeom>
            <a:avLst/>
            <a:gdLst>
              <a:gd name="connsiteX0" fmla="*/ 6858000 w 6858000"/>
              <a:gd name="connsiteY0" fmla="*/ 0 h 431960"/>
              <a:gd name="connsiteX1" fmla="*/ 6858000 w 6858000"/>
              <a:gd name="connsiteY1" fmla="*/ 431960 h 431960"/>
              <a:gd name="connsiteX2" fmla="*/ 6857998 w 6858000"/>
              <a:gd name="connsiteY2" fmla="*/ 431960 h 431960"/>
              <a:gd name="connsiteX3" fmla="*/ 6857998 w 6858000"/>
              <a:gd name="connsiteY3" fmla="*/ 80434 h 431960"/>
              <a:gd name="connsiteX4" fmla="*/ 4005332 w 6858000"/>
              <a:gd name="connsiteY4" fmla="*/ 80434 h 431960"/>
              <a:gd name="connsiteX5" fmla="*/ 3429000 w 6858000"/>
              <a:gd name="connsiteY5" fmla="*/ 347648 h 431960"/>
              <a:gd name="connsiteX6" fmla="*/ 2852667 w 6858000"/>
              <a:gd name="connsiteY6" fmla="*/ 80434 h 431960"/>
              <a:gd name="connsiteX7" fmla="*/ 2 w 6858000"/>
              <a:gd name="connsiteY7" fmla="*/ 80434 h 431960"/>
              <a:gd name="connsiteX8" fmla="*/ 2 w 6858000"/>
              <a:gd name="connsiteY8" fmla="*/ 431960 h 431960"/>
              <a:gd name="connsiteX9" fmla="*/ 0 w 6858000"/>
              <a:gd name="connsiteY9" fmla="*/ 431960 h 431960"/>
              <a:gd name="connsiteX10" fmla="*/ 0 w 6858000"/>
              <a:gd name="connsiteY10" fmla="*/ 0 h 4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431960">
                <a:moveTo>
                  <a:pt x="6858000" y="0"/>
                </a:moveTo>
                <a:lnTo>
                  <a:pt x="6858000" y="431960"/>
                </a:lnTo>
                <a:lnTo>
                  <a:pt x="6857998" y="431960"/>
                </a:lnTo>
                <a:lnTo>
                  <a:pt x="6857998" y="80434"/>
                </a:lnTo>
                <a:lnTo>
                  <a:pt x="4005332" y="80434"/>
                </a:lnTo>
                <a:cubicBezTo>
                  <a:pt x="3865487" y="241611"/>
                  <a:pt x="3657839" y="347648"/>
                  <a:pt x="3429000" y="347648"/>
                </a:cubicBezTo>
                <a:cubicBezTo>
                  <a:pt x="3200163" y="347648"/>
                  <a:pt x="2992513" y="241611"/>
                  <a:pt x="2852667" y="80434"/>
                </a:cubicBezTo>
                <a:cubicBezTo>
                  <a:pt x="1664688" y="80434"/>
                  <a:pt x="732102" y="80434"/>
                  <a:pt x="2" y="80434"/>
                </a:cubicBezTo>
                <a:lnTo>
                  <a:pt x="2" y="431960"/>
                </a:lnTo>
                <a:lnTo>
                  <a:pt x="0" y="43196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1" name="PA_文本框 10"/>
          <p:cNvSpPr txBox="1"/>
          <p:nvPr>
            <p:custDataLst>
              <p:tags r:id="rId2"/>
            </p:custDataLst>
          </p:nvPr>
        </p:nvSpPr>
        <p:spPr>
          <a:xfrm>
            <a:off x="6079067" y="2713934"/>
            <a:ext cx="3775393" cy="707886"/>
          </a:xfrm>
          <a:prstGeom prst="rect">
            <a:avLst/>
          </a:prstGeom>
          <a:noFill/>
        </p:spPr>
        <p:txBody>
          <a:bodyPr wrap="none">
            <a:spAutoFit/>
          </a:bodyPr>
          <a:lstStyle/>
          <a:p>
            <a:r>
              <a:rPr lang="zh-CN" altLang="en-US" sz="4000" b="1" dirty="0">
                <a:solidFill>
                  <a:srgbClr val="44546A"/>
                </a:solidFill>
                <a:latin typeface="方正宋刻本秀楷简体" panose="02000000000000000000" pitchFamily="2" charset="-122"/>
                <a:ea typeface="方正宋刻本秀楷简体" panose="02000000000000000000" pitchFamily="2" charset="-122"/>
              </a:rPr>
              <a:t>数据与研究方法</a:t>
            </a:r>
          </a:p>
        </p:txBody>
      </p:sp>
      <p:cxnSp>
        <p:nvCxnSpPr>
          <p:cNvPr id="13" name="PA_直接连接符 12"/>
          <p:cNvCxnSpPr>
            <a:cxnSpLocks/>
          </p:cNvCxnSpPr>
          <p:nvPr>
            <p:custDataLst>
              <p:tags r:id="rId3"/>
            </p:custDataLst>
          </p:nvPr>
        </p:nvCxnSpPr>
        <p:spPr>
          <a:xfrm>
            <a:off x="6079067" y="3468386"/>
            <a:ext cx="364198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571727" y="2751665"/>
            <a:ext cx="1356784" cy="1354667"/>
            <a:chOff x="3571727" y="2751665"/>
            <a:chExt cx="1356784" cy="1354667"/>
          </a:xfrm>
        </p:grpSpPr>
        <p:sp>
          <p:nvSpPr>
            <p:cNvPr id="21" name="PA_椭圆 8"/>
            <p:cNvSpPr>
              <a:spLocks noChangeArrowheads="1"/>
            </p:cNvSpPr>
            <p:nvPr>
              <p:custDataLst>
                <p:tags r:id="rId5"/>
              </p:custDataLst>
            </p:nvPr>
          </p:nvSpPr>
          <p:spPr bwMode="auto">
            <a:xfrm rot="16200000">
              <a:off x="3572785" y="2750607"/>
              <a:ext cx="1354667" cy="1356784"/>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PA_文本框 6"/>
            <p:cNvSpPr txBox="1"/>
            <p:nvPr>
              <p:custDataLst>
                <p:tags r:id="rId6"/>
              </p:custDataLst>
            </p:nvPr>
          </p:nvSpPr>
          <p:spPr>
            <a:xfrm>
              <a:off x="3738448" y="2925845"/>
              <a:ext cx="1056824" cy="1015663"/>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6000" b="0" spc="-150" dirty="0">
                  <a:solidFill>
                    <a:srgbClr val="44546A"/>
                  </a:solidFill>
                  <a:latin typeface="时尚中黑简体" panose="01010104010101010101" pitchFamily="2" charset="-122"/>
                  <a:ea typeface="时尚中黑简体" panose="01010104010101010101" pitchFamily="2" charset="-122"/>
                </a:rPr>
                <a:t>03</a:t>
              </a:r>
              <a:endParaRPr lang="zh-CN" altLang="en-US" sz="6000" b="0" spc="-150" dirty="0">
                <a:solidFill>
                  <a:srgbClr val="44546A"/>
                </a:solidFill>
                <a:latin typeface="时尚中黑简体" panose="01010104010101010101" pitchFamily="2" charset="-122"/>
                <a:ea typeface="时尚中黑简体" panose="01010104010101010101" pitchFamily="2" charset="-122"/>
              </a:endParaRPr>
            </a:p>
          </p:txBody>
        </p:sp>
      </p:grpSp>
      <p:sp>
        <p:nvSpPr>
          <p:cNvPr id="14" name="PA_文本框 11"/>
          <p:cNvSpPr txBox="1"/>
          <p:nvPr>
            <p:custDataLst>
              <p:tags r:id="rId4"/>
            </p:custDataLst>
          </p:nvPr>
        </p:nvSpPr>
        <p:spPr>
          <a:xfrm>
            <a:off x="6042038" y="3680778"/>
            <a:ext cx="2031325" cy="787523"/>
          </a:xfrm>
          <a:prstGeom prst="rect">
            <a:avLst/>
          </a:prstGeom>
          <a:noFill/>
        </p:spPr>
        <p:txBody>
          <a:bodyPr wrap="none">
            <a:spAutoFit/>
          </a:bodyPr>
          <a:lstStyle>
            <a:defPPr>
              <a:defRPr lang="zh-CN"/>
            </a:defPPr>
            <a:lvl1pPr>
              <a:lnSpc>
                <a:spcPct val="150000"/>
              </a:lnSpc>
              <a:defRPr sz="1600">
                <a:solidFill>
                  <a:srgbClr val="44546A"/>
                </a:solidFill>
                <a:latin typeface="方正宋刻本秀楷简体" panose="02000000000000000000" pitchFamily="2" charset="-122"/>
                <a:ea typeface="方正宋刻本秀楷简体" panose="02000000000000000000" pitchFamily="2" charset="-122"/>
              </a:defRPr>
            </a:lvl1pPr>
          </a:lstStyle>
          <a:p>
            <a:r>
              <a:rPr lang="zh-CN" altLang="en-US" dirty="0"/>
              <a:t>数据来源与变量说明</a:t>
            </a:r>
          </a:p>
          <a:p>
            <a:r>
              <a:rPr lang="zh-CN" altLang="en-US" dirty="0"/>
              <a:t>模型设定</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37"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par>
                                <p:cTn id="19" presetID="1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ppt_x</p:attrName>
                                        </p:attrNameLst>
                                      </p:cBhvr>
                                      <p:tavLst>
                                        <p:tav tm="0">
                                          <p:val>
                                            <p:strVal val="#ppt_x-#ppt_w*1.125000"/>
                                          </p:val>
                                        </p:tav>
                                        <p:tav tm="100000">
                                          <p:val>
                                            <p:strVal val="#ppt_x"/>
                                          </p:val>
                                        </p:tav>
                                      </p:tavLst>
                                    </p:anim>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1691493"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4155952" y="316857"/>
            <a:ext cx="38779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数据来源与变量说明</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a:off x="4295639" y="902900"/>
            <a:ext cx="358482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变量设定说明</a:t>
            </a:r>
          </a:p>
        </p:txBody>
      </p:sp>
      <p:pic>
        <p:nvPicPr>
          <p:cNvPr id="11" name="图片 10">
            <a:extLst>
              <a:ext uri="{FF2B5EF4-FFF2-40B4-BE49-F238E27FC236}">
                <a16:creationId xmlns:a16="http://schemas.microsoft.com/office/drawing/2014/main" id="{B947FA51-8DE1-482D-B9DA-9DF0D385F1A3}"/>
              </a:ext>
            </a:extLst>
          </p:cNvPr>
          <p:cNvPicPr>
            <a:picLocks noChangeAspect="1"/>
          </p:cNvPicPr>
          <p:nvPr/>
        </p:nvPicPr>
        <p:blipFill>
          <a:blip r:embed="rId7"/>
          <a:stretch>
            <a:fillRect/>
          </a:stretch>
        </p:blipFill>
        <p:spPr>
          <a:xfrm>
            <a:off x="1329486" y="1906563"/>
            <a:ext cx="9039225" cy="4543425"/>
          </a:xfrm>
          <a:prstGeom prst="rect">
            <a:avLst/>
          </a:prstGeom>
        </p:spPr>
      </p:pic>
    </p:spTree>
    <p:extLst>
      <p:ext uri="{BB962C8B-B14F-4D97-AF65-F5344CB8AC3E}">
        <p14:creationId xmlns:p14="http://schemas.microsoft.com/office/powerpoint/2010/main" val="48804540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1691493"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4155952" y="316857"/>
            <a:ext cx="38779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数据来源与变量说明</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a:off x="4295639" y="902900"/>
            <a:ext cx="358482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变量设定说明</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4987134"/>
              </a:xfrm>
              <a:prstGeom prst="rect">
                <a:avLst/>
              </a:prstGeom>
              <a:noFill/>
            </p:spPr>
            <p:txBody>
              <a:bodyPr wrap="square" rtlCol="0">
                <a:spAutoFit/>
              </a:bodyPr>
              <a:lstStyle/>
              <a:p>
                <a:pPr algn="just">
                  <a:lnSpc>
                    <a:spcPct val="150000"/>
                  </a:lnSpc>
                </a:pPr>
                <a:r>
                  <a:rPr lang="zh-CN" altLang="en-US" dirty="0"/>
                  <a:t>中介变量：文章采用经济密度、就业密度、第二产业区位熵以及市场潜力指数对经济增长、劳动市场、产业结构和市场规模进行衡量。</a:t>
                </a:r>
                <a:endParaRPr lang="en-US" altLang="zh-CN" dirty="0"/>
              </a:p>
              <a:p>
                <a:pPr marL="342900" indent="-342900" algn="just">
                  <a:spcBef>
                    <a:spcPts val="600"/>
                  </a:spcBef>
                  <a:spcAft>
                    <a:spcPts val="600"/>
                  </a:spcAft>
                  <a:buFont typeface="+mj-lt"/>
                  <a:buAutoNum type="arabicPeriod"/>
                </a:pPr>
                <a:r>
                  <a:rPr lang="zh-CN" altLang="en-US" dirty="0"/>
                  <a:t> </a:t>
                </a:r>
                <a14:m>
                  <m:oMath xmlns:m="http://schemas.openxmlformats.org/officeDocument/2006/math">
                    <m:r>
                      <a:rPr lang="en-US" altLang="zh-CN" b="0" i="1" smtClean="0">
                        <a:latin typeface="Cambria Math" panose="02040503050406030204" pitchFamily="18" charset="0"/>
                      </a:rPr>
                      <m:t>𝑀</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𝑖𝑡</m:t>
                            </m:r>
                          </m:sub>
                        </m:sSub>
                      </m:num>
                      <m:den>
                        <m:r>
                          <a:rPr lang="en-US" altLang="zh-CN" b="0" i="1" smtClean="0">
                            <a:latin typeface="Cambria Math" panose="02040503050406030204" pitchFamily="18" charset="0"/>
                          </a:rPr>
                          <m:t>𝑎𝑟𝑒</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den>
                    </m:f>
                  </m:oMath>
                </a14:m>
                <a:r>
                  <a:rPr lang="zh-CN" altLang="en-US" dirty="0"/>
                  <a:t>   其中，</a:t>
                </a:r>
                <a14:m>
                  <m:oMath xmlns:m="http://schemas.openxmlformats.org/officeDocument/2006/math">
                    <m:r>
                      <a:rPr lang="en-US" altLang="zh-CN" i="1">
                        <a:latin typeface="Cambria Math" panose="02040503050406030204" pitchFamily="18" charset="0"/>
                      </a:rPr>
                      <m:t>𝑀</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𝑖𝑡</m:t>
                        </m:r>
                      </m:sub>
                    </m:sSub>
                  </m:oMath>
                </a14:m>
                <a:r>
                  <a:rPr lang="zh-CN" altLang="en-US" dirty="0"/>
                  <a:t>为就业密度，</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𝑖𝑡</m:t>
                        </m:r>
                      </m:sub>
                    </m:sSub>
                  </m:oMath>
                </a14:m>
                <a:r>
                  <a:rPr lang="zh-CN" altLang="en-US" dirty="0"/>
                  <a:t>为 </a:t>
                </a:r>
                <a:r>
                  <a:rPr lang="en-US" altLang="zh-CN" dirty="0" err="1"/>
                  <a:t>i</a:t>
                </a:r>
                <a:r>
                  <a:rPr lang="en-US" altLang="zh-CN" dirty="0"/>
                  <a:t> </a:t>
                </a:r>
                <a:r>
                  <a:rPr lang="zh-CN" altLang="en-US" dirty="0"/>
                  <a:t>市在 </a:t>
                </a:r>
                <a:r>
                  <a:rPr lang="en-US" altLang="zh-CN" dirty="0"/>
                  <a:t>t </a:t>
                </a:r>
                <a:r>
                  <a:rPr lang="zh-CN" altLang="en-US" dirty="0"/>
                  <a:t>年的就业人数，</a:t>
                </a:r>
                <a14:m>
                  <m:oMath xmlns:m="http://schemas.openxmlformats.org/officeDocument/2006/math">
                    <m:r>
                      <a:rPr lang="en-US" altLang="zh-CN" i="1">
                        <a:latin typeface="Cambria Math" panose="02040503050406030204" pitchFamily="18" charset="0"/>
                      </a:rPr>
                      <m:t>𝑎𝑟𝑒</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r>
                  <a:rPr lang="zh-CN" altLang="en-US" dirty="0"/>
                  <a:t>为 </a:t>
                </a:r>
                <a:r>
                  <a:rPr lang="en-US" altLang="zh-CN" dirty="0" err="1"/>
                  <a:t>i</a:t>
                </a:r>
                <a:r>
                  <a:rPr lang="en-US" altLang="zh-CN" dirty="0"/>
                  <a:t> </a:t>
                </a:r>
                <a:r>
                  <a:rPr lang="zh-CN" altLang="en-US" dirty="0"/>
                  <a:t>市的土地面积。 </a:t>
                </a:r>
                <a:endParaRPr lang="en-US" altLang="zh-CN" dirty="0"/>
              </a:p>
              <a:p>
                <a:pPr marL="342900" indent="-342900" algn="just">
                  <a:spcBef>
                    <a:spcPts val="600"/>
                  </a:spcBef>
                  <a:spcAft>
                    <a:spcPts val="600"/>
                  </a:spcAft>
                  <a:buFont typeface="+mj-lt"/>
                  <a:buAutoNum type="arabicPeriod"/>
                </a:pPr>
                <a14:m>
                  <m:oMath xmlns:m="http://schemas.openxmlformats.org/officeDocument/2006/math">
                    <m:r>
                      <a:rPr lang="en-US" altLang="zh-CN" b="0" i="1" smtClean="0">
                        <a:latin typeface="Cambria Math" panose="02040503050406030204" pitchFamily="18" charset="0"/>
                      </a:rPr>
                      <m:t>𝐸</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𝑖𝑡</m:t>
                            </m:r>
                          </m:sub>
                        </m:sSub>
                      </m:num>
                      <m:den>
                        <m:r>
                          <a:rPr lang="en-US" altLang="zh-CN" b="0" i="1" smtClean="0">
                            <a:latin typeface="Cambria Math" panose="02040503050406030204" pitchFamily="18" charset="0"/>
                          </a:rPr>
                          <m:t>𝑎𝑟𝑒</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den>
                    </m:f>
                  </m:oMath>
                </a14:m>
                <a:r>
                  <a:rPr lang="en-US" altLang="zh-CN" dirty="0"/>
                  <a:t>   </a:t>
                </a:r>
                <a:r>
                  <a:rPr lang="zh-CN" altLang="en-US" dirty="0"/>
                  <a:t>其中，</a:t>
                </a:r>
                <a14:m>
                  <m:oMath xmlns:m="http://schemas.openxmlformats.org/officeDocument/2006/math">
                    <m:sSub>
                      <m:sSubPr>
                        <m:ctrlPr>
                          <a:rPr lang="en-US" altLang="zh-CN" b="0" i="1" dirty="0" smtClean="0">
                            <a:latin typeface="Cambria Math" panose="02040503050406030204" pitchFamily="18" charset="0"/>
                          </a:rPr>
                        </m:ctrlPr>
                      </m:sSubPr>
                      <m:e>
                        <m:r>
                          <m:rPr>
                            <m:sty m:val="p"/>
                          </m:rPr>
                          <a:rPr lang="en-US" altLang="zh-CN" i="0" dirty="0">
                            <a:latin typeface="Cambria Math" panose="02040503050406030204" pitchFamily="18" charset="0"/>
                          </a:rPr>
                          <m:t>ED</m:t>
                        </m:r>
                      </m:e>
                      <m:sub>
                        <m:r>
                          <m:rPr>
                            <m:sty m:val="p"/>
                          </m:rPr>
                          <a:rPr lang="en-US" altLang="zh-CN" b="0" i="0" dirty="0" smtClean="0">
                            <a:latin typeface="Cambria Math" panose="02040503050406030204" pitchFamily="18" charset="0"/>
                          </a:rPr>
                          <m:t>it</m:t>
                        </m:r>
                      </m:sub>
                    </m:sSub>
                    <m:r>
                      <a:rPr lang="zh-CN" altLang="en-US" i="1" dirty="0">
                        <a:latin typeface="Cambria Math" panose="02040503050406030204" pitchFamily="18" charset="0"/>
                      </a:rPr>
                      <m:t>为</m:t>
                    </m:r>
                  </m:oMath>
                </a14:m>
                <a:r>
                  <a:rPr lang="zh-CN" altLang="en-US" dirty="0"/>
                  <a:t>经济密度，</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𝑖𝑡</m:t>
                        </m:r>
                      </m:sub>
                    </m:sSub>
                    <m:r>
                      <a:rPr lang="zh-CN" altLang="en-US" i="1">
                        <a:latin typeface="Cambria Math" panose="02040503050406030204" pitchFamily="18" charset="0"/>
                      </a:rPr>
                      <m:t>为</m:t>
                    </m:r>
                  </m:oMath>
                </a14:m>
                <a:r>
                  <a:rPr lang="en-US" altLang="zh-CN" dirty="0"/>
                  <a:t> </a:t>
                </a:r>
                <a:r>
                  <a:rPr lang="en-US" altLang="zh-CN" dirty="0" err="1"/>
                  <a:t>i</a:t>
                </a:r>
                <a:r>
                  <a:rPr lang="en-US" altLang="zh-CN" dirty="0"/>
                  <a:t> </a:t>
                </a:r>
                <a:r>
                  <a:rPr lang="zh-CN" altLang="en-US" dirty="0"/>
                  <a:t>市在 </a:t>
                </a:r>
                <a:r>
                  <a:rPr lang="en-US" altLang="zh-CN" dirty="0"/>
                  <a:t>t </a:t>
                </a:r>
                <a:r>
                  <a:rPr lang="zh-CN" altLang="en-US" dirty="0"/>
                  <a:t>年的产值，</a:t>
                </a:r>
                <a14:m>
                  <m:oMath xmlns:m="http://schemas.openxmlformats.org/officeDocument/2006/math">
                    <m:r>
                      <a:rPr lang="en-US" altLang="zh-CN" i="1">
                        <a:latin typeface="Cambria Math" panose="02040503050406030204" pitchFamily="18" charset="0"/>
                      </a:rPr>
                      <m:t>𝑎𝑟𝑒</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r>
                  <a:rPr lang="zh-CN" altLang="en-US" dirty="0"/>
                  <a:t>为 </a:t>
                </a:r>
                <a:r>
                  <a:rPr lang="en-US" altLang="zh-CN" dirty="0" err="1"/>
                  <a:t>i</a:t>
                </a:r>
                <a:r>
                  <a:rPr lang="en-US" altLang="zh-CN" dirty="0"/>
                  <a:t> </a:t>
                </a:r>
                <a:r>
                  <a:rPr lang="zh-CN" altLang="en-US" dirty="0"/>
                  <a:t>市的土地面积 。</a:t>
                </a:r>
                <a:endParaRPr lang="en-US" altLang="zh-CN" dirty="0"/>
              </a:p>
              <a:p>
                <a:pPr marL="342900" indent="-342900" algn="just">
                  <a:spcBef>
                    <a:spcPts val="600"/>
                  </a:spcBef>
                  <a:spcAft>
                    <a:spcPts val="600"/>
                  </a:spcAft>
                  <a:buFont typeface="+mj-lt"/>
                  <a:buAutoNum type="arabicPeriod"/>
                </a:pPr>
                <a14:m>
                  <m:oMath xmlns:m="http://schemas.openxmlformats.org/officeDocument/2006/math">
                    <m:r>
                      <a:rPr lang="en-US" altLang="zh-CN" b="0" i="1" smtClean="0">
                        <a:latin typeface="Cambria Math" panose="02040503050406030204" pitchFamily="18" charset="0"/>
                      </a:rPr>
                      <m:t>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2</m:t>
                            </m:r>
                            <m:r>
                              <a:rPr lang="en-US" altLang="zh-CN" i="1">
                                <a:latin typeface="Cambria Math" panose="02040503050406030204" pitchFamily="18" charset="0"/>
                              </a:rPr>
                              <m:t>𝑖𝑡</m:t>
                            </m:r>
                          </m:sub>
                        </m:sSub>
                        <m:r>
                          <m:rPr>
                            <m:lit/>
                          </m:rP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𝑖𝑡</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2</m:t>
                            </m:r>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den>
                    </m:f>
                  </m:oMath>
                </a14:m>
                <a:r>
                  <a:rPr lang="en-US" altLang="zh-CN" dirty="0"/>
                  <a:t>  </a:t>
                </a: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𝐿𝑄</m:t>
                        </m:r>
                      </m:e>
                      <m:sub>
                        <m:r>
                          <a:rPr lang="en-US" altLang="zh-CN" b="0" i="1" smtClean="0">
                            <a:latin typeface="Cambria Math" panose="02040503050406030204" pitchFamily="18" charset="0"/>
                          </a:rPr>
                          <m:t>𝑖𝑡</m:t>
                        </m:r>
                        <m:r>
                          <a:rPr lang="en-US" altLang="zh-CN" b="0" i="1" smtClean="0">
                            <a:latin typeface="Cambria Math" panose="02040503050406030204" pitchFamily="18" charset="0"/>
                          </a:rPr>
                          <m:t> </m:t>
                        </m:r>
                      </m:sub>
                    </m:sSub>
                    <m:r>
                      <a:rPr lang="zh-CN" altLang="en-US" i="1">
                        <a:latin typeface="Cambria Math" panose="02040503050406030204" pitchFamily="18" charset="0"/>
                      </a:rPr>
                      <m:t>为</m:t>
                    </m:r>
                  </m:oMath>
                </a14:m>
                <a:r>
                  <a:rPr lang="zh-CN" altLang="en-US" dirty="0"/>
                  <a:t>第二产业区位熵，</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𝑖𝑡</m:t>
                        </m:r>
                      </m:sub>
                    </m:sSub>
                  </m:oMath>
                </a14:m>
                <a:r>
                  <a:rPr lang="zh-CN" altLang="en-US" dirty="0"/>
                  <a:t>为 </a:t>
                </a:r>
                <a:r>
                  <a:rPr lang="en-US" altLang="zh-CN" dirty="0" err="1"/>
                  <a:t>i</a:t>
                </a:r>
                <a:r>
                  <a:rPr lang="en-US" altLang="zh-CN" dirty="0"/>
                  <a:t> </a:t>
                </a:r>
                <a:r>
                  <a:rPr lang="zh-CN" altLang="en-US" dirty="0"/>
                  <a:t>市在 </a:t>
                </a:r>
                <a:r>
                  <a:rPr lang="en-US" altLang="zh-CN" dirty="0"/>
                  <a:t>t </a:t>
                </a:r>
                <a:r>
                  <a:rPr lang="zh-CN" altLang="en-US" dirty="0"/>
                  <a:t>年的第二产业值，</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𝑖𝑡</m:t>
                        </m:r>
                      </m:sub>
                    </m:sSub>
                  </m:oMath>
                </a14:m>
                <a:r>
                  <a:rPr lang="zh-CN" altLang="en-US" dirty="0"/>
                  <a:t>为 </a:t>
                </a:r>
                <a:r>
                  <a:rPr lang="en-US" altLang="zh-CN" dirty="0" err="1"/>
                  <a:t>i</a:t>
                </a:r>
                <a:r>
                  <a:rPr lang="en-US" altLang="zh-CN" dirty="0"/>
                  <a:t> </a:t>
                </a:r>
                <a:r>
                  <a:rPr lang="zh-CN" altLang="en-US" dirty="0"/>
                  <a:t>市在 </a:t>
                </a:r>
                <a:r>
                  <a:rPr lang="en-US" altLang="zh-CN" dirty="0"/>
                  <a:t>t </a:t>
                </a:r>
                <a:r>
                  <a:rPr lang="zh-CN" altLang="en-US" dirty="0"/>
                  <a:t>年的生产总值，</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2</m:t>
                        </m:r>
                        <m:r>
                          <a:rPr lang="en-US" altLang="zh-CN" i="1">
                            <a:latin typeface="Cambria Math" panose="02040503050406030204" pitchFamily="18" charset="0"/>
                          </a:rPr>
                          <m:t>𝑡</m:t>
                        </m:r>
                      </m:sub>
                    </m:sSub>
                  </m:oMath>
                </a14:m>
                <a:r>
                  <a:rPr lang="zh-CN" altLang="en-US" dirty="0"/>
                  <a:t>为全国在 </a:t>
                </a:r>
                <a:r>
                  <a:rPr lang="en-US" altLang="zh-CN" dirty="0"/>
                  <a:t>t </a:t>
                </a:r>
                <a:r>
                  <a:rPr lang="zh-CN" altLang="en-US" dirty="0"/>
                  <a:t>年的第二产业值，</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oMath>
                </a14:m>
                <a:r>
                  <a:rPr lang="zh-CN" altLang="en-US" dirty="0"/>
                  <a:t>为全国在 </a:t>
                </a:r>
                <a:r>
                  <a:rPr lang="en-US" altLang="zh-CN" dirty="0"/>
                  <a:t>t </a:t>
                </a:r>
                <a:r>
                  <a:rPr lang="zh-CN" altLang="en-US" dirty="0"/>
                  <a:t>年的生产总值。</a:t>
                </a:r>
                <a:endParaRPr lang="en-US" altLang="zh-CN" dirty="0"/>
              </a:p>
              <a:p>
                <a:pPr marL="342900" indent="-342900" algn="just">
                  <a:spcBef>
                    <a:spcPts val="600"/>
                  </a:spcBef>
                  <a:spcAft>
                    <a:spcPts val="600"/>
                  </a:spcAft>
                  <a:buFont typeface="+mj-lt"/>
                  <a:buAutoNum type="arabicPeriod"/>
                </a:pPr>
                <a14:m>
                  <m:oMath xmlns:m="http://schemas.openxmlformats.org/officeDocument/2006/math">
                    <m:r>
                      <a:rPr lang="en-US" altLang="zh-CN" b="0" i="1" smtClean="0">
                        <a:latin typeface="Cambria Math" panose="02040503050406030204" pitchFamily="18" charset="0"/>
                      </a:rPr>
                      <m:t>𝑀𝑃</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𝑖𝑡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𝑖𝑖</m:t>
                            </m:r>
                          </m:sub>
                        </m:sSub>
                      </m:den>
                    </m:f>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up/>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𝑗𝑡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𝑖𝑗</m:t>
                                </m:r>
                              </m:sub>
                            </m:sSub>
                          </m:den>
                        </m:f>
                      </m:e>
                    </m:nary>
                  </m:oMath>
                </a14:m>
                <a:r>
                  <a:rPr lang="en-US" altLang="zh-CN" dirty="0"/>
                  <a:t>  </a:t>
                </a:r>
                <a:r>
                  <a:rPr lang="zh-CN" altLang="en-US" dirty="0"/>
                  <a:t>其中</a:t>
                </a:r>
                <a14:m>
                  <m:oMath xmlns:m="http://schemas.openxmlformats.org/officeDocument/2006/math">
                    <m:r>
                      <a:rPr lang="en-US" altLang="zh-CN" i="1">
                        <a:latin typeface="Cambria Math" panose="02040503050406030204" pitchFamily="18" charset="0"/>
                      </a:rPr>
                      <m:t>𝑀𝑃</m:t>
                    </m:r>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𝑖𝑡</m:t>
                        </m:r>
                      </m:sub>
                    </m:sSub>
                  </m:oMath>
                </a14:m>
                <a:r>
                  <a:rPr lang="zh-CN" altLang="en-US" dirty="0"/>
                  <a:t>为市场潜力指数，</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𝑖𝑡</m:t>
                        </m:r>
                      </m:sub>
                    </m:sSub>
                  </m:oMath>
                </a14:m>
                <a:r>
                  <a:rPr lang="zh-CN" altLang="en-US" dirty="0"/>
                  <a:t>为 </a:t>
                </a:r>
                <a:r>
                  <a:rPr lang="en-US" altLang="zh-CN" dirty="0" err="1"/>
                  <a:t>i</a:t>
                </a:r>
                <a:r>
                  <a:rPr lang="en-US" altLang="zh-CN" dirty="0"/>
                  <a:t> </a:t>
                </a:r>
                <a:r>
                  <a:rPr lang="zh-CN" altLang="en-US" dirty="0"/>
                  <a:t>市在 </a:t>
                </a:r>
                <a:r>
                  <a:rPr lang="en-US" altLang="zh-CN" dirty="0"/>
                  <a:t>t </a:t>
                </a:r>
                <a:r>
                  <a:rPr lang="zh-CN" altLang="en-US" dirty="0"/>
                  <a:t>年的生产总值，</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𝑖𝑖</m:t>
                        </m:r>
                      </m:sub>
                    </m:sSub>
                  </m:oMath>
                </a14:m>
                <a:r>
                  <a:rPr lang="zh-CN" altLang="en-US" dirty="0"/>
                  <a:t>为 </a:t>
                </a:r>
                <a:r>
                  <a:rPr lang="en-US" altLang="zh-CN" dirty="0" err="1"/>
                  <a:t>i</a:t>
                </a:r>
                <a:r>
                  <a:rPr lang="en-US" altLang="zh-CN" dirty="0"/>
                  <a:t> </a:t>
                </a:r>
                <a:r>
                  <a:rPr lang="zh-CN" altLang="en-US" dirty="0"/>
                  <a:t>市内部距离，</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𝑖𝑗</m:t>
                        </m:r>
                      </m:sub>
                    </m:sSub>
                  </m:oMath>
                </a14:m>
                <a:r>
                  <a:rPr lang="zh-CN" altLang="en-US" dirty="0"/>
                  <a:t>为 </a:t>
                </a:r>
                <a:r>
                  <a:rPr lang="en-US" altLang="zh-CN" dirty="0" err="1"/>
                  <a:t>i</a:t>
                </a:r>
                <a:r>
                  <a:rPr lang="en-US" altLang="zh-CN" dirty="0"/>
                  <a:t> </a:t>
                </a:r>
                <a:r>
                  <a:rPr lang="zh-CN" altLang="en-US" dirty="0"/>
                  <a:t>市和 </a:t>
                </a:r>
                <a:r>
                  <a:rPr lang="en-US" altLang="zh-CN" dirty="0"/>
                  <a:t>j </a:t>
                </a:r>
                <a:r>
                  <a:rPr lang="zh-CN" altLang="en-US" dirty="0"/>
                  <a:t>市之间的距离。内部距离采用的是</a:t>
                </a:r>
                <a:r>
                  <a:rPr lang="en-US" altLang="zh-CN" dirty="0"/>
                  <a:t>Head</a:t>
                </a:r>
                <a:r>
                  <a:rPr lang="zh-CN" altLang="en-US" dirty="0"/>
                  <a:t>和</a:t>
                </a:r>
                <a:r>
                  <a:rPr lang="en-US" altLang="zh-CN" dirty="0"/>
                  <a:t>Mayer</a:t>
                </a:r>
                <a:r>
                  <a:rPr lang="zh-CN" altLang="en-US" dirty="0"/>
                  <a:t>（</a:t>
                </a:r>
                <a:r>
                  <a:rPr lang="en-US" altLang="zh-CN" dirty="0"/>
                  <a:t>2010</a:t>
                </a:r>
                <a:r>
                  <a:rPr lang="zh-CN" altLang="en-US" dirty="0"/>
                  <a:t>）的方法，计算公式为</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𝑖𝑖</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num>
                      <m:den>
                        <m:r>
                          <a:rPr lang="en-US" altLang="zh-CN" b="0" i="1" smtClean="0">
                            <a:latin typeface="Cambria Math" panose="02040503050406030204" pitchFamily="18" charset="0"/>
                          </a:rPr>
                          <m:t>3</m:t>
                        </m:r>
                      </m:den>
                    </m:f>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𝑎𝑟𝑒</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num>
                              <m:den>
                                <m:r>
                                  <a:rPr lang="en-US" altLang="zh-CN" b="0" i="1" smtClean="0">
                                    <a:latin typeface="Cambria Math" panose="02040503050406030204" pitchFamily="18" charset="0"/>
                                  </a:rPr>
                                  <m:t>𝜋</m:t>
                                </m:r>
                              </m:den>
                            </m:f>
                          </m:e>
                        </m:d>
                      </m:e>
                      <m: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sup>
                    </m:sSup>
                  </m:oMath>
                </a14:m>
                <a:r>
                  <a:rPr lang="zh-CN" altLang="en-US" dirty="0"/>
                  <a:t>，其中 </a:t>
                </a:r>
                <a14:m>
                  <m:oMath xmlns:m="http://schemas.openxmlformats.org/officeDocument/2006/math">
                    <m:r>
                      <a:rPr lang="en-US" altLang="zh-CN" b="0" i="1" smtClean="0">
                        <a:latin typeface="Cambria Math" panose="02040503050406030204" pitchFamily="18" charset="0"/>
                      </a:rPr>
                      <m:t>𝑎𝑟𝑒</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为 </a:t>
                </a:r>
                <a:r>
                  <a:rPr lang="en-US" altLang="zh-CN" dirty="0"/>
                  <a:t>i</a:t>
                </a:r>
                <a:r>
                  <a:rPr lang="zh-CN" altLang="en-US" dirty="0"/>
                  <a:t> 市的土地面积。 </a:t>
                </a:r>
                <a:endParaRPr lang="en-US" altLang="zh-CN" dirty="0"/>
              </a:p>
              <a:p>
                <a:pPr marL="342900" indent="-342900">
                  <a:buFont typeface="+mj-lt"/>
                  <a:buAutoNum type="arabicPeriod"/>
                </a:pPr>
                <a:endParaRPr lang="en-US" altLang="zh-CN" dirty="0"/>
              </a:p>
              <a:p>
                <a:r>
                  <a:rPr lang="zh-CN" altLang="en-US" dirty="0"/>
                  <a:t>   </a:t>
                </a:r>
              </a:p>
            </p:txBody>
          </p:sp>
        </mc:Choice>
        <mc:Fallback xmlns="">
          <p:sp>
            <p:nvSpPr>
              <p:cNvPr id="2" name="文本框 1">
                <a:extLst>
                  <a:ext uri="{FF2B5EF4-FFF2-40B4-BE49-F238E27FC236}">
                    <a16:creationId xmlns:a16="http://schemas.microsoft.com/office/drawing/2014/main" id="{0CF467EB-44F9-4DEB-9ECA-EC1606686A2E}"/>
                  </a:ext>
                </a:extLst>
              </p:cNvPr>
              <p:cNvSpPr txBox="1">
                <a:spLocks noRot="1" noChangeAspect="1" noMove="1" noResize="1" noEditPoints="1" noAdjustHandles="1" noChangeArrowheads="1" noChangeShapeType="1" noTextEdit="1"/>
              </p:cNvSpPr>
              <p:nvPr/>
            </p:nvSpPr>
            <p:spPr>
              <a:xfrm>
                <a:off x="1234587" y="2041864"/>
                <a:ext cx="9986788" cy="4987134"/>
              </a:xfrm>
              <a:prstGeom prst="rect">
                <a:avLst/>
              </a:prstGeom>
              <a:blipFill>
                <a:blip r:embed="rId7"/>
                <a:stretch>
                  <a:fillRect l="-549" r="-28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2794959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1304427"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4155952" y="316857"/>
            <a:ext cx="38779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数据来源与变量说明</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a:off x="4295639" y="902900"/>
            <a:ext cx="358482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数据来源</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1296637"/>
          </a:xfrm>
          <a:prstGeom prst="rect">
            <a:avLst/>
          </a:prstGeom>
          <a:noFill/>
        </p:spPr>
        <p:txBody>
          <a:bodyPr wrap="square" rtlCol="0">
            <a:spAutoFit/>
          </a:bodyPr>
          <a:lstStyle/>
          <a:p>
            <a:pPr algn="just">
              <a:lnSpc>
                <a:spcPct val="150000"/>
              </a:lnSpc>
            </a:pPr>
            <a:r>
              <a:rPr lang="zh-CN" altLang="en-US" dirty="0"/>
              <a:t>论文使用</a:t>
            </a:r>
            <a:r>
              <a:rPr lang="en-US" altLang="zh-CN" dirty="0"/>
              <a:t>284</a:t>
            </a:r>
            <a:r>
              <a:rPr lang="zh-CN" altLang="en-US" dirty="0"/>
              <a:t>个地级市</a:t>
            </a:r>
            <a:r>
              <a:rPr lang="en-US" altLang="zh-CN" dirty="0"/>
              <a:t>2005-2015</a:t>
            </a:r>
            <a:r>
              <a:rPr lang="zh-CN" altLang="en-US" dirty="0"/>
              <a:t>年面板数据进行研究。 数据来源主要有</a:t>
            </a:r>
            <a:r>
              <a:rPr lang="en-US" altLang="zh-CN" dirty="0"/>
              <a:t>CSMAR</a:t>
            </a:r>
            <a:r>
              <a:rPr lang="zh-CN" altLang="en-US" dirty="0"/>
              <a:t>数据库、</a:t>
            </a:r>
            <a:r>
              <a:rPr lang="en-US" altLang="zh-CN" dirty="0"/>
              <a:t>《</a:t>
            </a:r>
            <a:r>
              <a:rPr lang="zh-CN" altLang="en-US" dirty="0"/>
              <a:t>中国城市和产业创新力报告</a:t>
            </a:r>
            <a:r>
              <a:rPr lang="en-US" altLang="zh-CN" dirty="0"/>
              <a:t>2017》</a:t>
            </a:r>
            <a:r>
              <a:rPr lang="zh-CN" altLang="en-US" dirty="0"/>
              <a:t>、中国铁路总公司网站、高铁网、</a:t>
            </a:r>
            <a:r>
              <a:rPr lang="en-US" altLang="zh-CN" dirty="0"/>
              <a:t>《</a:t>
            </a:r>
            <a:r>
              <a:rPr lang="zh-CN" altLang="en-US" dirty="0"/>
              <a:t>中国城市统计年鉴</a:t>
            </a:r>
            <a:r>
              <a:rPr lang="en-US" altLang="zh-CN" dirty="0"/>
              <a:t>》</a:t>
            </a:r>
            <a:r>
              <a:rPr lang="zh-CN" altLang="en-US" dirty="0"/>
              <a:t>、百度地图、国家专利局以及专利云网站。</a:t>
            </a:r>
          </a:p>
        </p:txBody>
      </p:sp>
    </p:spTree>
    <p:extLst>
      <p:ext uri="{BB962C8B-B14F-4D97-AF65-F5344CB8AC3E}">
        <p14:creationId xmlns:p14="http://schemas.microsoft.com/office/powerpoint/2010/main" val="11097578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2165561"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5"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模型设定</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平行趋势假设检验</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DA41258-1A2A-448E-B55E-AE7AE271FE6E}"/>
                  </a:ext>
                </a:extLst>
              </p:cNvPr>
              <p:cNvSpPr txBox="1"/>
              <p:nvPr/>
            </p:nvSpPr>
            <p:spPr>
              <a:xfrm>
                <a:off x="1233532" y="1848167"/>
                <a:ext cx="9722826" cy="5009833"/>
              </a:xfrm>
              <a:prstGeom prst="rect">
                <a:avLst/>
              </a:prstGeom>
              <a:noFill/>
            </p:spPr>
            <p:txBody>
              <a:bodyPr wrap="square" rtlCol="0">
                <a:spAutoFit/>
              </a:bodyPr>
              <a:lstStyle/>
              <a:p>
                <a:pPr algn="just">
                  <a:lnSpc>
                    <a:spcPct val="150000"/>
                  </a:lnSpc>
                </a:pPr>
                <a:r>
                  <a:rPr lang="zh-CN" altLang="en-US" dirty="0"/>
                  <a:t>论文的实证思路大致如下：首先使用</a:t>
                </a:r>
                <a:r>
                  <a:rPr lang="en-US" altLang="zh-CN" dirty="0"/>
                  <a:t>PSM-DID</a:t>
                </a:r>
                <a:r>
                  <a:rPr lang="zh-CN" altLang="en-US" dirty="0"/>
                  <a:t>方法验证高铁开通是否对城市创新具有促进作用，其次在更详细的层面探讨样本区域异质性以及空间结构问题，讨论不同地理距离地区及发展程度地区的高铁开通效应。</a:t>
                </a:r>
                <a:endParaRPr lang="en-US" altLang="zh-CN" dirty="0"/>
              </a:p>
              <a:p>
                <a:pPr algn="just"/>
                <a:endParaRPr lang="en-US" altLang="zh-CN" dirty="0"/>
              </a:p>
              <a:p>
                <a:pPr algn="just">
                  <a:lnSpc>
                    <a:spcPct val="150000"/>
                  </a:lnSpc>
                </a:pPr>
                <a:r>
                  <a:rPr lang="zh-CN" altLang="en-US" dirty="0"/>
                  <a:t>使用</a:t>
                </a:r>
                <a:r>
                  <a:rPr lang="en-US" altLang="zh-CN" dirty="0"/>
                  <a:t>DID</a:t>
                </a:r>
                <a:r>
                  <a:rPr lang="zh-CN" altLang="en-US" dirty="0"/>
                  <a:t>方法需要满足平行趋势假设。但是由于各个城市开通高铁的时间不一致，无法按照普通</a:t>
                </a:r>
                <a:r>
                  <a:rPr lang="en-US" altLang="zh-CN" dirty="0"/>
                  <a:t>DID</a:t>
                </a:r>
                <a:r>
                  <a:rPr lang="zh-CN" altLang="en-US" dirty="0"/>
                  <a:t>方法对平行趋势进行验证，论文借鉴</a:t>
                </a:r>
                <a:r>
                  <a:rPr lang="en-US" altLang="zh-CN" dirty="0" err="1"/>
                  <a:t>Carmignani</a:t>
                </a:r>
                <a:r>
                  <a:rPr lang="zh-CN" altLang="en-US" dirty="0"/>
                  <a:t>等（</a:t>
                </a:r>
                <a:r>
                  <a:rPr lang="en-US" altLang="zh-CN" dirty="0"/>
                  <a:t>2003</a:t>
                </a:r>
                <a:r>
                  <a:rPr lang="zh-CN" altLang="en-US" dirty="0"/>
                  <a:t>）的方法进行平行趋势检验</a:t>
                </a:r>
                <a:r>
                  <a:rPr lang="en-US" altLang="zh-CN" dirty="0"/>
                  <a:t>:</a:t>
                </a:r>
              </a:p>
              <a:p>
                <a:pPr algn="ctr">
                  <a:lnSpc>
                    <a:spcPct val="150000"/>
                  </a:lnSpc>
                </a:pPr>
                <a:r>
                  <a:rPr lang="zh-CN" altLang="en-US" dirty="0"/>
                  <a:t> </a:t>
                </a:r>
                <a14:m>
                  <m:oMath xmlns:m="http://schemas.openxmlformats.org/officeDocument/2006/math">
                    <m:r>
                      <a:rPr lang="en-US" altLang="zh-CN" b="0" i="1" smtClean="0">
                        <a:latin typeface="Cambria Math" panose="02040503050406030204" pitchFamily="18" charset="0"/>
                      </a:rPr>
                      <m:t>𝑖𝑛𝑛𝑜𝑣𝑎𝑡𝑖𝑜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h</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𝑖𝑡</m:t>
                        </m:r>
                      </m:sub>
                      <m:sup>
                        <m:r>
                          <a:rPr lang="en-US" altLang="zh-CN" b="0" i="1" smtClean="0">
                            <a:latin typeface="Cambria Math" panose="02040503050406030204" pitchFamily="18" charset="0"/>
                          </a:rPr>
                          <m:t>−6</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h</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𝑖𝑡</m:t>
                        </m:r>
                      </m:sub>
                      <m:sup>
                        <m:r>
                          <a:rPr lang="en-US" altLang="zh-CN" b="0" i="1" smtClean="0">
                            <a:latin typeface="Cambria Math" panose="02040503050406030204" pitchFamily="18" charset="0"/>
                          </a:rPr>
                          <m:t>−5</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13</m:t>
                        </m:r>
                      </m:sub>
                    </m:sSub>
                    <m:r>
                      <a:rPr lang="en-US" altLang="zh-CN" b="0" i="1" smtClean="0">
                        <a:latin typeface="Cambria Math" panose="02040503050406030204" pitchFamily="18" charset="0"/>
                      </a:rPr>
                      <m:t>h</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𝑖𝑡</m:t>
                        </m:r>
                      </m:sub>
                      <m:sup>
                        <m:r>
                          <a:rPr lang="en-US" altLang="zh-CN" b="0" i="1" smtClean="0">
                            <a:latin typeface="Cambria Math" panose="02040503050406030204" pitchFamily="18" charset="0"/>
                          </a:rPr>
                          <m:t>6</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𝜖</m:t>
                        </m:r>
                      </m:e>
                      <m:sub>
                        <m:r>
                          <a:rPr lang="en-US" altLang="zh-CN" b="0" i="1" smtClean="0">
                            <a:latin typeface="Cambria Math" panose="02040503050406030204" pitchFamily="18" charset="0"/>
                          </a:rPr>
                          <m:t>𝑖𝑡</m:t>
                        </m:r>
                      </m:sub>
                    </m:sSub>
                  </m:oMath>
                </a14:m>
                <a:endParaRPr lang="en-US" altLang="zh-CN" dirty="0"/>
              </a:p>
              <a:p>
                <a:pPr algn="just">
                  <a:lnSpc>
                    <a:spcPct val="150000"/>
                  </a:lnSpc>
                </a:pPr>
                <a:r>
                  <a:rPr lang="zh-CN" altLang="en-US" dirty="0"/>
                  <a:t>其中，</a:t>
                </a:r>
                <a14:m>
                  <m:oMath xmlns:m="http://schemas.openxmlformats.org/officeDocument/2006/math">
                    <m:r>
                      <a:rPr lang="en-US" altLang="zh-CN" b="0" i="1" smtClean="0">
                        <a:latin typeface="Cambria Math" panose="02040503050406030204" pitchFamily="18" charset="0"/>
                      </a:rPr>
                      <m:t>h</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𝑖𝑡</m:t>
                        </m:r>
                      </m:sub>
                    </m:sSub>
                  </m:oMath>
                </a14:m>
                <a:r>
                  <a:rPr lang="zh-CN" altLang="en-US" dirty="0"/>
                  <a:t>为高铁开通的变量，是 </a:t>
                </a:r>
                <a:r>
                  <a:rPr lang="en-US" altLang="zh-CN" dirty="0"/>
                  <a:t>times</a:t>
                </a:r>
                <a:r>
                  <a:rPr lang="zh-CN" altLang="en-US" dirty="0"/>
                  <a:t> 和 </a:t>
                </a:r>
                <a:r>
                  <a:rPr lang="en-US" altLang="zh-CN" dirty="0"/>
                  <a:t>treated</a:t>
                </a:r>
                <a:r>
                  <a:rPr lang="zh-CN" altLang="en-US" dirty="0"/>
                  <a:t> 的交乘项。 </a:t>
                </a:r>
                <a14:m>
                  <m:oMath xmlns:m="http://schemas.openxmlformats.org/officeDocument/2006/math">
                    <m:r>
                      <a:rPr lang="en-US" altLang="zh-CN" i="1">
                        <a:latin typeface="Cambria Math" panose="02040503050406030204" pitchFamily="18" charset="0"/>
                      </a:rPr>
                      <m:t>h</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𝑖𝑡</m:t>
                        </m:r>
                      </m:sub>
                    </m:sSub>
                  </m:oMath>
                </a14:m>
                <a:r>
                  <a:rPr lang="zh-CN" altLang="en-US" dirty="0"/>
                  <a:t>的上标表示高铁开通的提前项与滞后项，如 </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a:latin typeface="Cambria Math" panose="02040503050406030204" pitchFamily="18" charset="0"/>
                          </a:rPr>
                          <m:t>−6</m:t>
                        </m:r>
                      </m:sup>
                    </m:sSubSup>
                  </m:oMath>
                </a14:m>
                <a:r>
                  <a:rPr lang="zh-CN" altLang="en-US" dirty="0"/>
                  <a:t>表示在 </a:t>
                </a:r>
                <a:r>
                  <a:rPr lang="en-US" altLang="zh-CN" dirty="0" err="1"/>
                  <a:t>i</a:t>
                </a:r>
                <a:r>
                  <a:rPr lang="zh-CN" altLang="en-US" dirty="0"/>
                  <a:t> 城市高铁开通前</a:t>
                </a:r>
                <a:r>
                  <a:rPr lang="en-US" altLang="zh-CN" dirty="0"/>
                  <a:t>6</a:t>
                </a:r>
                <a:r>
                  <a:rPr lang="zh-CN" altLang="en-US" dirty="0"/>
                  <a:t>年取</a:t>
                </a:r>
                <a:r>
                  <a:rPr lang="en-US" altLang="zh-CN" dirty="0"/>
                  <a:t>1</a:t>
                </a:r>
                <a:r>
                  <a:rPr lang="zh-CN" altLang="en-US" dirty="0"/>
                  <a:t>，其他年份取</a:t>
                </a:r>
                <a:r>
                  <a:rPr lang="en-US" altLang="zh-CN" dirty="0"/>
                  <a:t>0</a:t>
                </a:r>
                <a:r>
                  <a:rPr lang="zh-CN" altLang="en-US" dirty="0"/>
                  <a:t>；</a:t>
                </a:r>
                <a:r>
                  <a:rPr lang="en-US" altLang="zh-CN" dirty="0"/>
                  <a:t> </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smtClean="0">
                            <a:latin typeface="Cambria Math" panose="02040503050406030204" pitchFamily="18" charset="0"/>
                          </a:rPr>
                          <m:t>1</m:t>
                        </m:r>
                      </m:sup>
                    </m:sSubSup>
                  </m:oMath>
                </a14:m>
                <a:r>
                  <a:rPr lang="zh-CN" altLang="en-US" dirty="0"/>
                  <a:t>表示在</a:t>
                </a:r>
                <a:r>
                  <a:rPr lang="en-US" altLang="zh-CN" dirty="0"/>
                  <a:t> </a:t>
                </a:r>
                <a:r>
                  <a:rPr lang="en-US" altLang="zh-CN" dirty="0" err="1"/>
                  <a:t>i</a:t>
                </a:r>
                <a:r>
                  <a:rPr lang="en-US" altLang="zh-CN" dirty="0"/>
                  <a:t> </a:t>
                </a:r>
                <a:r>
                  <a:rPr lang="zh-CN" altLang="en-US" dirty="0"/>
                  <a:t>城市高铁开通后</a:t>
                </a:r>
                <a:r>
                  <a:rPr lang="en-US" altLang="zh-CN" dirty="0"/>
                  <a:t>1</a:t>
                </a:r>
                <a:r>
                  <a:rPr lang="zh-CN" altLang="en-US" dirty="0"/>
                  <a:t>年取</a:t>
                </a:r>
                <a:r>
                  <a:rPr lang="en-US" altLang="zh-CN" dirty="0"/>
                  <a:t>1</a:t>
                </a:r>
                <a:r>
                  <a:rPr lang="zh-CN" altLang="en-US" dirty="0"/>
                  <a:t>，其他年份取</a:t>
                </a:r>
                <a:r>
                  <a:rPr lang="en-US" altLang="zh-CN" dirty="0"/>
                  <a:t>0</a:t>
                </a:r>
                <a:r>
                  <a:rPr lang="zh-CN" altLang="en-US" dirty="0"/>
                  <a:t>。 </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a:latin typeface="Cambria Math" panose="02040503050406030204" pitchFamily="18" charset="0"/>
                          </a:rPr>
                          <m:t>−6</m:t>
                        </m:r>
                      </m:sup>
                    </m:sSubSup>
                  </m:oMath>
                </a14:m>
                <a:r>
                  <a:rPr lang="zh-CN" altLang="en-US" dirty="0"/>
                  <a:t>到</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a:latin typeface="Cambria Math" panose="02040503050406030204" pitchFamily="18" charset="0"/>
                          </a:rPr>
                          <m:t>−</m:t>
                        </m:r>
                        <m:r>
                          <a:rPr lang="en-US" altLang="zh-CN" i="1" smtClean="0">
                            <a:latin typeface="Cambria Math" panose="02040503050406030204" pitchFamily="18" charset="0"/>
                          </a:rPr>
                          <m:t>1</m:t>
                        </m:r>
                      </m:sup>
                    </m:sSubSup>
                  </m:oMath>
                </a14:m>
                <a:r>
                  <a:rPr lang="zh-CN" altLang="en-US" dirty="0"/>
                  <a:t>是高铁开通的提前项，刻画高铁开通前每年的政策效果，如果</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a:latin typeface="Cambria Math" panose="02040503050406030204" pitchFamily="18" charset="0"/>
                          </a:rPr>
                          <m:t>−6</m:t>
                        </m:r>
                      </m:sup>
                    </m:sSubSup>
                  </m:oMath>
                </a14:m>
                <a:r>
                  <a:rPr lang="zh-CN" altLang="en-US" dirty="0"/>
                  <a:t>＝</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a:latin typeface="Cambria Math" panose="02040503050406030204" pitchFamily="18" charset="0"/>
                          </a:rPr>
                          <m:t>−</m:t>
                        </m:r>
                        <m:r>
                          <a:rPr lang="en-US" altLang="zh-CN" i="1" smtClean="0">
                            <a:latin typeface="Cambria Math" panose="02040503050406030204" pitchFamily="18" charset="0"/>
                          </a:rPr>
                          <m:t>5</m:t>
                        </m:r>
                      </m:sup>
                    </m:sSubSup>
                  </m:oMath>
                </a14:m>
                <a:r>
                  <a:rPr lang="zh-CN" altLang="en-US" dirty="0"/>
                  <a:t>＝</a:t>
                </a:r>
                <a:r>
                  <a:rPr lang="en-US" altLang="zh-CN" dirty="0"/>
                  <a:t>…</a:t>
                </a:r>
                <a:r>
                  <a:rPr lang="zh-CN" altLang="en-US" dirty="0"/>
                  <a:t>＝</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a:latin typeface="Cambria Math" panose="02040503050406030204" pitchFamily="18" charset="0"/>
                          </a:rPr>
                          <m:t>−</m:t>
                        </m:r>
                        <m:r>
                          <a:rPr lang="en-US" altLang="zh-CN" i="1" smtClean="0">
                            <a:latin typeface="Cambria Math" panose="02040503050406030204" pitchFamily="18" charset="0"/>
                          </a:rPr>
                          <m:t>2</m:t>
                        </m:r>
                      </m:sup>
                    </m:sSubSup>
                  </m:oMath>
                </a14:m>
                <a:r>
                  <a:rPr lang="zh-CN" altLang="en-US" dirty="0"/>
                  <a:t>＝</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a:latin typeface="Cambria Math" panose="02040503050406030204" pitchFamily="18" charset="0"/>
                          </a:rPr>
                          <m:t>−</m:t>
                        </m:r>
                        <m:r>
                          <a:rPr lang="en-US" altLang="zh-CN" i="1" smtClean="0">
                            <a:latin typeface="Cambria Math" panose="02040503050406030204" pitchFamily="18" charset="0"/>
                          </a:rPr>
                          <m:t>1</m:t>
                        </m:r>
                      </m:sup>
                    </m:sSubSup>
                  </m:oMath>
                </a14:m>
                <a:r>
                  <a:rPr lang="zh-CN" altLang="en-US" dirty="0"/>
                  <a:t>＝</a:t>
                </a:r>
                <a:r>
                  <a:rPr lang="en-US" altLang="zh-CN" dirty="0"/>
                  <a:t>0</a:t>
                </a:r>
                <a:r>
                  <a:rPr lang="zh-CN" altLang="en-US" dirty="0"/>
                  <a:t>，就说明高铁开通前各年处理组与控制组的创新水平没有显著差异，平行趋势得到满足。</a:t>
                </a:r>
              </a:p>
            </p:txBody>
          </p:sp>
        </mc:Choice>
        <mc:Fallback xmlns="">
          <p:sp>
            <p:nvSpPr>
              <p:cNvPr id="6" name="文本框 5">
                <a:extLst>
                  <a:ext uri="{FF2B5EF4-FFF2-40B4-BE49-F238E27FC236}">
                    <a16:creationId xmlns:a16="http://schemas.microsoft.com/office/drawing/2014/main" id="{6DA41258-1A2A-448E-B55E-AE7AE271FE6E}"/>
                  </a:ext>
                </a:extLst>
              </p:cNvPr>
              <p:cNvSpPr txBox="1">
                <a:spLocks noRot="1" noChangeAspect="1" noMove="1" noResize="1" noEditPoints="1" noAdjustHandles="1" noChangeArrowheads="1" noChangeShapeType="1" noTextEdit="1"/>
              </p:cNvSpPr>
              <p:nvPr/>
            </p:nvSpPr>
            <p:spPr>
              <a:xfrm>
                <a:off x="1233532" y="1848167"/>
                <a:ext cx="9722826" cy="5009833"/>
              </a:xfrm>
              <a:prstGeom prst="rect">
                <a:avLst/>
              </a:prstGeom>
              <a:blipFill>
                <a:blip r:embed="rId7"/>
                <a:stretch>
                  <a:fillRect l="-502" r="-2884" b="-9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2855051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1286671"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5"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模型设定</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基准模型</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DA41258-1A2A-448E-B55E-AE7AE271FE6E}"/>
                  </a:ext>
                </a:extLst>
              </p:cNvPr>
              <p:cNvSpPr txBox="1"/>
              <p:nvPr/>
            </p:nvSpPr>
            <p:spPr>
              <a:xfrm>
                <a:off x="1233532" y="1848167"/>
                <a:ext cx="9722826" cy="3939155"/>
              </a:xfrm>
              <a:prstGeom prst="rect">
                <a:avLst/>
              </a:prstGeom>
              <a:noFill/>
            </p:spPr>
            <p:txBody>
              <a:bodyPr wrap="square" rtlCol="0">
                <a:spAutoFit/>
              </a:bodyPr>
              <a:lstStyle/>
              <a:p>
                <a:pPr algn="just">
                  <a:lnSpc>
                    <a:spcPct val="150000"/>
                  </a:lnSpc>
                </a:pPr>
                <a:r>
                  <a:rPr lang="zh-CN" altLang="en-US" dirty="0"/>
                  <a:t>论文的实证思路大致如下：首先使用</a:t>
                </a:r>
                <a:r>
                  <a:rPr lang="en-US" altLang="zh-CN" dirty="0"/>
                  <a:t>PSM-DID</a:t>
                </a:r>
                <a:r>
                  <a:rPr lang="zh-CN" altLang="en-US" dirty="0"/>
                  <a:t>方法验证高铁开通是否对城市创新具有促进作用，其次在更详细的层面探讨样本区域异质性以及空间结构问题，讨论不同地理距离地区及发展程度地区的高铁开通效应。</a:t>
                </a:r>
                <a:endParaRPr lang="en-US" altLang="zh-CN" dirty="0"/>
              </a:p>
              <a:p>
                <a:pPr algn="just"/>
                <a:endParaRPr lang="en-US" altLang="zh-CN" dirty="0"/>
              </a:p>
              <a:p>
                <a:pPr algn="just"/>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𝑖𝑛𝑛𝑜𝑣𝑎𝑡𝑖𝑜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h</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𝑗</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𝑐𝑜𝑛𝑡𝑟𝑜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𝑖𝑡</m:t>
                              </m:r>
                            </m:sub>
                          </m:sSub>
                        </m:e>
                      </m:nary>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𝜖</m:t>
                          </m:r>
                        </m:e>
                        <m:sub>
                          <m:r>
                            <a:rPr lang="en-US" altLang="zh-CN" b="0" i="1" smtClean="0">
                              <a:latin typeface="Cambria Math" panose="02040503050406030204" pitchFamily="18" charset="0"/>
                            </a:rPr>
                            <m:t>𝑖𝑡</m:t>
                          </m:r>
                        </m:sub>
                      </m:sSub>
                    </m:oMath>
                  </m:oMathPara>
                </a14:m>
                <a:endParaRPr lang="en-US" altLang="zh-CN" dirty="0"/>
              </a:p>
              <a:p>
                <a:pPr algn="just">
                  <a:lnSpc>
                    <a:spcPct val="150000"/>
                  </a:lnSpc>
                </a:pPr>
                <a:r>
                  <a:rPr lang="en-US" altLang="zh-CN" dirty="0"/>
                  <a:t>PSM-DID</a:t>
                </a:r>
                <a:r>
                  <a:rPr lang="zh-CN" altLang="en-US" dirty="0"/>
                  <a:t>方法首先利用论文选取的控制变量作为城市特征进行倾向得分匹配，经过匹配后的样本满足共同趋势假设会减少模型中存在样本选择偏误的内生性问题。其次利用匹配好的样本进行双重差分。在模型构建中，各个城市的开通时点不一致会导致</a:t>
                </a:r>
                <a14:m>
                  <m:oMath xmlns:m="http://schemas.openxmlformats.org/officeDocument/2006/math">
                    <m:r>
                      <a:rPr lang="en-US" altLang="zh-CN" b="0" i="0" smtClean="0">
                        <a:latin typeface="Cambria Math" panose="02040503050406030204" pitchFamily="18" charset="0"/>
                      </a:rPr>
                      <m:t> </m:t>
                    </m:r>
                    <m:r>
                      <a:rPr lang="en-US" altLang="zh-CN">
                        <a:latin typeface="Cambria Math" panose="02040503050406030204" pitchFamily="18" charset="0"/>
                      </a:rPr>
                      <m:t>h</m:t>
                    </m:r>
                    <m:sSub>
                      <m:sSubPr>
                        <m:ctrlPr>
                          <a:rPr lang="en-US" altLang="zh-CN" i="1">
                            <a:latin typeface="Cambria Math" panose="02040503050406030204" pitchFamily="18" charset="0"/>
                          </a:rPr>
                        </m:ctrlPr>
                      </m:sSubPr>
                      <m:e>
                        <m:r>
                          <a:rPr lang="en-US" altLang="zh-CN">
                            <a:latin typeface="Cambria Math" panose="02040503050406030204" pitchFamily="18" charset="0"/>
                          </a:rPr>
                          <m:t>𝑤</m:t>
                        </m:r>
                      </m:e>
                      <m:sub>
                        <m:r>
                          <a:rPr lang="en-US" altLang="zh-CN">
                            <a:latin typeface="Cambria Math" panose="02040503050406030204" pitchFamily="18" charset="0"/>
                          </a:rPr>
                          <m:t>𝑖𝑡</m:t>
                        </m:r>
                      </m:sub>
                    </m:sSub>
                    <m:r>
                      <a:rPr lang="en-US" altLang="zh-CN" b="0" i="0" smtClean="0">
                        <a:latin typeface="Cambria Math" panose="02040503050406030204" pitchFamily="18" charset="0"/>
                      </a:rPr>
                      <m:t> </m:t>
                    </m:r>
                  </m:oMath>
                </a14:m>
                <a:r>
                  <a:rPr lang="zh-CN" altLang="en-US" dirty="0"/>
                  <a:t>和 </a:t>
                </a:r>
                <a:r>
                  <a:rPr lang="en-US" altLang="zh-CN" dirty="0"/>
                  <a:t>times </a:t>
                </a:r>
                <a:r>
                  <a:rPr lang="zh-CN" altLang="en-US" dirty="0"/>
                  <a:t>存在共线性的问题，参考多期</a:t>
                </a:r>
                <a:r>
                  <a:rPr lang="en-US" altLang="zh-CN" dirty="0"/>
                  <a:t>DID</a:t>
                </a:r>
                <a:r>
                  <a:rPr lang="zh-CN" altLang="en-US" dirty="0"/>
                  <a:t>的做法（</a:t>
                </a:r>
                <a:r>
                  <a:rPr lang="en-US" altLang="zh-CN" dirty="0"/>
                  <a:t>Beck</a:t>
                </a:r>
                <a:r>
                  <a:rPr lang="zh-CN" altLang="en-US" dirty="0"/>
                  <a:t>等，</a:t>
                </a:r>
                <a:r>
                  <a:rPr lang="en-US" altLang="zh-CN" dirty="0"/>
                  <a:t>2010</a:t>
                </a:r>
                <a:r>
                  <a:rPr lang="zh-CN" altLang="en-US" dirty="0"/>
                  <a:t>），因此模型中未加入 </a:t>
                </a:r>
                <a:r>
                  <a:rPr lang="en-US" altLang="zh-CN" dirty="0"/>
                  <a:t>times </a:t>
                </a:r>
                <a:r>
                  <a:rPr lang="zh-CN" altLang="en-US" dirty="0"/>
                  <a:t>和 </a:t>
                </a:r>
                <a:r>
                  <a:rPr lang="en-US" altLang="zh-CN" dirty="0"/>
                  <a:t>treated </a:t>
                </a:r>
                <a:r>
                  <a:rPr lang="zh-CN" altLang="en-US" dirty="0"/>
                  <a:t>两个变量。 </a:t>
                </a:r>
                <a:endParaRPr lang="en-US" altLang="zh-CN" dirty="0"/>
              </a:p>
            </p:txBody>
          </p:sp>
        </mc:Choice>
        <mc:Fallback xmlns="">
          <p:sp>
            <p:nvSpPr>
              <p:cNvPr id="6" name="文本框 5">
                <a:extLst>
                  <a:ext uri="{FF2B5EF4-FFF2-40B4-BE49-F238E27FC236}">
                    <a16:creationId xmlns:a16="http://schemas.microsoft.com/office/drawing/2014/main" id="{6DA41258-1A2A-448E-B55E-AE7AE271FE6E}"/>
                  </a:ext>
                </a:extLst>
              </p:cNvPr>
              <p:cNvSpPr txBox="1">
                <a:spLocks noRot="1" noChangeAspect="1" noMove="1" noResize="1" noEditPoints="1" noAdjustHandles="1" noChangeArrowheads="1" noChangeShapeType="1" noTextEdit="1"/>
              </p:cNvSpPr>
              <p:nvPr/>
            </p:nvSpPr>
            <p:spPr>
              <a:xfrm>
                <a:off x="1233532" y="1848167"/>
                <a:ext cx="9722826" cy="3939155"/>
              </a:xfrm>
              <a:prstGeom prst="rect">
                <a:avLst/>
              </a:prstGeom>
              <a:blipFill>
                <a:blip r:embed="rId9"/>
                <a:stretch>
                  <a:fillRect l="-502" r="-2884" b="-15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5415896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1829455"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5"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模型设定</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调节效应模型</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DA41258-1A2A-448E-B55E-AE7AE271FE6E}"/>
                  </a:ext>
                </a:extLst>
              </p:cNvPr>
              <p:cNvSpPr txBox="1"/>
              <p:nvPr/>
            </p:nvSpPr>
            <p:spPr>
              <a:xfrm>
                <a:off x="1233532" y="1848167"/>
                <a:ext cx="9722826" cy="3150350"/>
              </a:xfrm>
              <a:prstGeom prst="rect">
                <a:avLst/>
              </a:prstGeom>
              <a:noFill/>
            </p:spPr>
            <p:txBody>
              <a:bodyPr wrap="square" rtlCol="0">
                <a:spAutoFit/>
              </a:bodyPr>
              <a:lstStyle/>
              <a:p>
                <a:pPr algn="just">
                  <a:lnSpc>
                    <a:spcPct val="150000"/>
                  </a:lnSpc>
                </a:pPr>
                <a:r>
                  <a:rPr lang="zh-CN" altLang="en-US" dirty="0"/>
                  <a:t>论文的实证思路大致如下：首先使用</a:t>
                </a:r>
                <a:r>
                  <a:rPr lang="en-US" altLang="zh-CN" dirty="0"/>
                  <a:t>PSM-DID</a:t>
                </a:r>
                <a:r>
                  <a:rPr lang="zh-CN" altLang="en-US" dirty="0"/>
                  <a:t>方法验证高铁开通是否对城市创新具有促进作用，其次在更详细的层面探讨样本区域异质性以及空间结构问题，讨论不同地理距离地区及发展程度地区的高铁开通效应。</a:t>
                </a:r>
                <a:endParaRPr lang="en-US" altLang="zh-CN" dirty="0"/>
              </a:p>
              <a:p>
                <a:pPr algn="just"/>
                <a:endParaRPr lang="en-US" altLang="zh-CN" dirty="0"/>
              </a:p>
              <a:p>
                <a:pPr algn="just"/>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𝑖𝑛𝑛𝑜𝑣𝑎𝑡𝑖𝑜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h</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h</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 × </m:t>
                      </m:r>
                      <m:r>
                        <a:rPr lang="en-US" altLang="zh-CN" b="0" i="1" smtClean="0">
                          <a:latin typeface="Cambria Math" panose="02040503050406030204" pitchFamily="18" charset="0"/>
                        </a:rPr>
                        <m:t>𝑑𝑖𝑠𝑡𝑎𝑛𝑐𝑒</m:t>
                      </m:r>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𝑗</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𝑐𝑜𝑛𝑡𝑟𝑜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𝑖𝑡</m:t>
                              </m:r>
                            </m:sub>
                          </m:sSub>
                        </m:e>
                      </m:nary>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𝜖</m:t>
                          </m:r>
                        </m:e>
                        <m:sub>
                          <m:r>
                            <a:rPr lang="en-US" altLang="zh-CN" b="0" i="1" smtClean="0">
                              <a:latin typeface="Cambria Math" panose="02040503050406030204" pitchFamily="18" charset="0"/>
                            </a:rPr>
                            <m:t>𝑖𝑡</m:t>
                          </m:r>
                        </m:sub>
                      </m:sSub>
                    </m:oMath>
                  </m:oMathPara>
                </a14:m>
                <a:endParaRPr lang="en-US" altLang="zh-CN" b="0" dirty="0"/>
              </a:p>
              <a:p>
                <a:pPr algn="just"/>
                <a:r>
                  <a:rPr lang="zh-CN" altLang="en-US" dirty="0"/>
                  <a:t>考察与中心城市的距离对高铁开通的影响，其中 </a:t>
                </a:r>
                <a14:m>
                  <m:oMath xmlns:m="http://schemas.openxmlformats.org/officeDocument/2006/math">
                    <m:r>
                      <a:rPr lang="en-US" altLang="zh-CN" i="1">
                        <a:latin typeface="Cambria Math" panose="02040503050406030204" pitchFamily="18" charset="0"/>
                      </a:rPr>
                      <m:t>h</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𝑖𝑡</m:t>
                        </m:r>
                      </m:sub>
                    </m:sSub>
                    <m:r>
                      <a:rPr lang="en-US" altLang="zh-CN" i="1">
                        <a:latin typeface="Cambria Math" panose="02040503050406030204" pitchFamily="18" charset="0"/>
                      </a:rPr>
                      <m:t> × </m:t>
                    </m:r>
                    <m:r>
                      <a:rPr lang="en-US" altLang="zh-CN" i="1">
                        <a:latin typeface="Cambria Math" panose="02040503050406030204" pitchFamily="18" charset="0"/>
                      </a:rPr>
                      <m:t>𝑑𝑖𝑠𝑡𝑎𝑛𝑐𝑒</m:t>
                    </m:r>
                  </m:oMath>
                </a14:m>
                <a:r>
                  <a:rPr lang="zh-CN" altLang="en-US" dirty="0"/>
                  <a:t>是 </a:t>
                </a:r>
                <a14:m>
                  <m:oMath xmlns:m="http://schemas.openxmlformats.org/officeDocument/2006/math">
                    <m:r>
                      <a:rPr lang="en-US" altLang="zh-CN" i="1">
                        <a:latin typeface="Cambria Math" panose="02040503050406030204" pitchFamily="18" charset="0"/>
                      </a:rPr>
                      <m:t>h</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𝑖𝑡</m:t>
                        </m:r>
                      </m:sub>
                    </m:sSub>
                  </m:oMath>
                </a14:m>
                <a:r>
                  <a:rPr lang="zh-CN" altLang="en-US" dirty="0"/>
                  <a:t> 和 </a:t>
                </a:r>
                <a14:m>
                  <m:oMath xmlns:m="http://schemas.openxmlformats.org/officeDocument/2006/math">
                    <m:r>
                      <a:rPr lang="en-US" altLang="zh-CN" i="1">
                        <a:latin typeface="Cambria Math" panose="02040503050406030204" pitchFamily="18" charset="0"/>
                      </a:rPr>
                      <m:t>𝑑𝑖𝑠𝑡𝑎𝑛𝑐𝑒</m:t>
                    </m:r>
                  </m:oMath>
                </a14:m>
                <a:r>
                  <a:rPr lang="zh-CN" altLang="en-US" dirty="0"/>
                  <a:t> 的交乘项，由于控制了城市固定效应，而 </a:t>
                </a:r>
                <a14:m>
                  <m:oMath xmlns:m="http://schemas.openxmlformats.org/officeDocument/2006/math">
                    <m:r>
                      <a:rPr lang="en-US" altLang="zh-CN" i="1">
                        <a:latin typeface="Cambria Math" panose="02040503050406030204" pitchFamily="18" charset="0"/>
                      </a:rPr>
                      <m:t>𝑑𝑖𝑠𝑡𝑎𝑛𝑐𝑒</m:t>
                    </m:r>
                  </m:oMath>
                </a14:m>
                <a:r>
                  <a:rPr lang="zh-CN" altLang="en-US" dirty="0"/>
                  <a:t> 是不随时间变化的变量，会被城市固定效应吸收，因此 未放入模型中。</a:t>
                </a:r>
                <a:endParaRPr lang="en-US" altLang="zh-CN" dirty="0"/>
              </a:p>
            </p:txBody>
          </p:sp>
        </mc:Choice>
        <mc:Fallback xmlns="">
          <p:sp>
            <p:nvSpPr>
              <p:cNvPr id="6" name="文本框 5">
                <a:extLst>
                  <a:ext uri="{FF2B5EF4-FFF2-40B4-BE49-F238E27FC236}">
                    <a16:creationId xmlns:a16="http://schemas.microsoft.com/office/drawing/2014/main" id="{6DA41258-1A2A-448E-B55E-AE7AE271FE6E}"/>
                  </a:ext>
                </a:extLst>
              </p:cNvPr>
              <p:cNvSpPr txBox="1">
                <a:spLocks noRot="1" noChangeAspect="1" noMove="1" noResize="1" noEditPoints="1" noAdjustHandles="1" noChangeArrowheads="1" noChangeShapeType="1" noTextEdit="1"/>
              </p:cNvSpPr>
              <p:nvPr/>
            </p:nvSpPr>
            <p:spPr>
              <a:xfrm>
                <a:off x="1233532" y="1848167"/>
                <a:ext cx="9722826" cy="3150350"/>
              </a:xfrm>
              <a:prstGeom prst="rect">
                <a:avLst/>
              </a:prstGeom>
              <a:blipFill>
                <a:blip r:embed="rId9"/>
                <a:stretch>
                  <a:fillRect l="-502" r="-2884" b="-21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17810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1824497"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5"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模型设定</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中介效应检验</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DA41258-1A2A-448E-B55E-AE7AE271FE6E}"/>
                  </a:ext>
                </a:extLst>
              </p:cNvPr>
              <p:cNvSpPr txBox="1"/>
              <p:nvPr/>
            </p:nvSpPr>
            <p:spPr>
              <a:xfrm>
                <a:off x="1233532" y="1848167"/>
                <a:ext cx="9722826" cy="3449406"/>
              </a:xfrm>
              <a:prstGeom prst="rect">
                <a:avLst/>
              </a:prstGeom>
              <a:noFill/>
            </p:spPr>
            <p:txBody>
              <a:bodyPr wrap="square" rtlCol="0">
                <a:spAutoFit/>
              </a:bodyPr>
              <a:lstStyle/>
              <a:p>
                <a:pPr algn="just">
                  <a:lnSpc>
                    <a:spcPct val="150000"/>
                  </a:lnSpc>
                </a:pPr>
                <a:r>
                  <a:rPr lang="zh-CN" altLang="en-US" dirty="0"/>
                  <a:t>论文参照李红昌等（</a:t>
                </a:r>
                <a:r>
                  <a:rPr lang="en-US" altLang="zh-CN" dirty="0"/>
                  <a:t>2016</a:t>
                </a:r>
                <a:r>
                  <a:rPr lang="zh-CN" altLang="en-US" dirty="0"/>
                  <a:t>）的研究，使用经济密度、就业密度、第二产业区位熵和市场潜力指数衡量经济集聚程度。文章同时采用四种经济集聚指标进行中介效应分析，具体回归模型设定如下：</a:t>
                </a:r>
                <a:endParaRPr lang="en-US" altLang="zh-CN" dirty="0"/>
              </a:p>
              <a:p>
                <a:pPr algn="just"/>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i="1">
                              <a:latin typeface="Cambria Math" panose="02040503050406030204" pitchFamily="18" charset="0"/>
                            </a:rPr>
                            <m:t>Ec</m:t>
                          </m:r>
                          <m:r>
                            <a:rPr lang="en-US" altLang="zh-CN" b="0" i="1" smtClean="0">
                              <a:latin typeface="Cambria Math" panose="02040503050406030204" pitchFamily="18" charset="0"/>
                            </a:rPr>
                            <m:t>𝑜𝑎𝑔</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h</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𝑖𝑡</m:t>
                          </m:r>
                        </m:sub>
                      </m:sSub>
                      <m:r>
                        <a:rPr lang="en-US" altLang="zh-CN" b="0" i="1" smtClean="0">
                          <a:latin typeface="Cambria Math" panose="02040503050406030204" pitchFamily="18" charset="0"/>
                        </a:rPr>
                        <m:t> +</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𝑗</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𝑐𝑜𝑛𝑡𝑟𝑜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𝑖𝑡</m:t>
                              </m:r>
                            </m:sub>
                          </m:sSub>
                        </m:e>
                      </m:nary>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𝜖</m:t>
                          </m:r>
                        </m:e>
                        <m:sub>
                          <m:r>
                            <a:rPr lang="en-US" altLang="zh-CN" b="0" i="1" smtClean="0">
                              <a:latin typeface="Cambria Math" panose="02040503050406030204" pitchFamily="18" charset="0"/>
                            </a:rPr>
                            <m:t>𝑖𝑡</m:t>
                          </m:r>
                        </m:sub>
                      </m:sSub>
                    </m:oMath>
                  </m:oMathPara>
                </a14:m>
                <a:endParaRPr lang="en-US" altLang="zh-CN" b="0" dirty="0"/>
              </a:p>
              <a:p>
                <a:pPr algn="just"/>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𝑖𝑛𝑛𝑜𝑣𝑎𝑡𝑖𝑜</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𝑖𝑡</m:t>
                          </m:r>
                        </m:sub>
                      </m:sSub>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Ec</m:t>
                          </m:r>
                          <m:r>
                            <a:rPr lang="en-US" altLang="zh-CN" i="1">
                              <a:latin typeface="Cambria Math" panose="02040503050406030204" pitchFamily="18" charset="0"/>
                            </a:rPr>
                            <m:t>𝑜𝑎𝑔</m:t>
                          </m:r>
                        </m:e>
                        <m:sub>
                          <m:r>
                            <a:rPr lang="en-US" altLang="zh-CN" i="1">
                              <a:latin typeface="Cambria Math" panose="02040503050406030204" pitchFamily="18" charset="0"/>
                            </a:rPr>
                            <m:t>𝑖𝑡</m:t>
                          </m:r>
                        </m:sub>
                      </m:sSub>
                      <m:r>
                        <a:rPr lang="en-US" altLang="zh-CN" i="1">
                          <a:latin typeface="Cambria Math" panose="02040503050406030204" pitchFamily="18" charset="0"/>
                        </a:rPr>
                        <m:t>+</m:t>
                      </m:r>
                      <m:nary>
                        <m:naryPr>
                          <m:chr m:val="∑"/>
                          <m:supHide m:val="on"/>
                          <m:ctrlPr>
                            <a:rPr lang="en-US" altLang="zh-CN" i="1">
                              <a:latin typeface="Cambria Math" panose="02040503050406030204" pitchFamily="18" charset="0"/>
                            </a:rPr>
                          </m:ctrlPr>
                        </m:naryPr>
                        <m:sub>
                          <m:r>
                            <m:rPr>
                              <m:brk m:alnAt="7"/>
                            </m:rPr>
                            <a:rPr lang="en-US" altLang="zh-CN" i="1">
                              <a:latin typeface="Cambria Math" panose="02040503050406030204" pitchFamily="18" charset="0"/>
                            </a:rPr>
                            <m:t>𝑗</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𝑗</m:t>
                              </m:r>
                            </m:sub>
                          </m:sSub>
                          <m:r>
                            <a:rPr lang="en-US" altLang="zh-CN" i="1">
                              <a:latin typeface="Cambria Math" panose="02040503050406030204" pitchFamily="18" charset="0"/>
                            </a:rPr>
                            <m:t>𝑐𝑜𝑛𝑡𝑟𝑜</m:t>
                          </m:r>
                          <m:sSub>
                            <m:sSubPr>
                              <m:ctrlPr>
                                <a:rPr lang="en-US" altLang="zh-CN" i="1">
                                  <a:latin typeface="Cambria Math" panose="02040503050406030204" pitchFamily="18" charset="0"/>
                                </a:rPr>
                              </m:ctrlPr>
                            </m:sSubPr>
                            <m:e>
                              <m:r>
                                <a:rPr lang="en-US" altLang="zh-CN" i="1">
                                  <a:latin typeface="Cambria Math" panose="02040503050406030204" pitchFamily="18" charset="0"/>
                                </a:rPr>
                                <m:t>𝑙</m:t>
                              </m:r>
                            </m:e>
                            <m:sub>
                              <m:r>
                                <a:rPr lang="en-US" altLang="zh-CN" i="1">
                                  <a:latin typeface="Cambria Math" panose="02040503050406030204" pitchFamily="18" charset="0"/>
                                </a:rPr>
                                <m:t>𝑖𝑡</m:t>
                              </m:r>
                            </m:sub>
                          </m:sSub>
                        </m:e>
                      </m:nary>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𝑖𝑡</m:t>
                          </m:r>
                        </m:sub>
                      </m:sSub>
                    </m:oMath>
                  </m:oMathPara>
                </a14:m>
                <a:endParaRPr lang="en-US" altLang="zh-CN" b="0" dirty="0"/>
              </a:p>
              <a:p>
                <a:pPr algn="just"/>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𝑖𝑛𝑛𝑜𝑣𝑎𝑡𝑖𝑜</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𝑖𝑡</m:t>
                          </m:r>
                        </m:sub>
                      </m:sSub>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Ec</m:t>
                          </m:r>
                          <m:r>
                            <a:rPr lang="en-US" altLang="zh-CN" i="1">
                              <a:latin typeface="Cambria Math" panose="02040503050406030204" pitchFamily="18" charset="0"/>
                            </a:rPr>
                            <m:t>𝑜𝑎𝑔</m:t>
                          </m:r>
                        </m:e>
                        <m:sub>
                          <m:r>
                            <a:rPr lang="en-US" altLang="zh-CN" i="1">
                              <a:latin typeface="Cambria Math" panose="02040503050406030204" pitchFamily="18" charset="0"/>
                            </a:rPr>
                            <m:t>𝑖𝑡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2</m:t>
                          </m:r>
                        </m:sub>
                      </m:sSub>
                      <m:r>
                        <a:rPr lang="en-US" altLang="zh-CN" i="1">
                          <a:latin typeface="Cambria Math" panose="02040503050406030204" pitchFamily="18" charset="0"/>
                        </a:rPr>
                        <m:t>h</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𝑖𝑡</m:t>
                          </m:r>
                        </m:sub>
                      </m:sSub>
                      <m:r>
                        <a:rPr lang="en-US" altLang="zh-CN" b="0" i="1" smtClean="0">
                          <a:latin typeface="Cambria Math" panose="02040503050406030204" pitchFamily="18" charset="0"/>
                        </a:rPr>
                        <m:t>+</m:t>
                      </m:r>
                      <m:nary>
                        <m:naryPr>
                          <m:chr m:val="∑"/>
                          <m:supHide m:val="on"/>
                          <m:ctrlPr>
                            <a:rPr lang="en-US" altLang="zh-CN" i="1">
                              <a:latin typeface="Cambria Math" panose="02040503050406030204" pitchFamily="18" charset="0"/>
                            </a:rPr>
                          </m:ctrlPr>
                        </m:naryPr>
                        <m:sub>
                          <m:r>
                            <m:rPr>
                              <m:brk m:alnAt="7"/>
                            </m:rPr>
                            <a:rPr lang="en-US" altLang="zh-CN" i="1">
                              <a:latin typeface="Cambria Math" panose="02040503050406030204" pitchFamily="18" charset="0"/>
                            </a:rPr>
                            <m:t>𝑗</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𝑗</m:t>
                              </m:r>
                            </m:sub>
                          </m:sSub>
                          <m:r>
                            <a:rPr lang="en-US" altLang="zh-CN" i="1">
                              <a:latin typeface="Cambria Math" panose="02040503050406030204" pitchFamily="18" charset="0"/>
                            </a:rPr>
                            <m:t>𝑐𝑜𝑛𝑡𝑟𝑜</m:t>
                          </m:r>
                          <m:sSub>
                            <m:sSubPr>
                              <m:ctrlPr>
                                <a:rPr lang="en-US" altLang="zh-CN" i="1">
                                  <a:latin typeface="Cambria Math" panose="02040503050406030204" pitchFamily="18" charset="0"/>
                                </a:rPr>
                              </m:ctrlPr>
                            </m:sSubPr>
                            <m:e>
                              <m:r>
                                <a:rPr lang="en-US" altLang="zh-CN" i="1">
                                  <a:latin typeface="Cambria Math" panose="02040503050406030204" pitchFamily="18" charset="0"/>
                                </a:rPr>
                                <m:t>𝑙</m:t>
                              </m:r>
                            </m:e>
                            <m:sub>
                              <m:r>
                                <a:rPr lang="en-US" altLang="zh-CN" i="1">
                                  <a:latin typeface="Cambria Math" panose="02040503050406030204" pitchFamily="18" charset="0"/>
                                </a:rPr>
                                <m:t>𝑖𝑡</m:t>
                              </m:r>
                            </m:sub>
                          </m:sSub>
                        </m:e>
                      </m:nary>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𝑖𝑡</m:t>
                          </m:r>
                        </m:sub>
                      </m:sSub>
                    </m:oMath>
                  </m:oMathPara>
                </a14:m>
                <a:endParaRPr lang="en-US" altLang="zh-CN" b="0" dirty="0"/>
              </a:p>
            </p:txBody>
          </p:sp>
        </mc:Choice>
        <mc:Fallback xmlns="">
          <p:sp>
            <p:nvSpPr>
              <p:cNvPr id="6" name="文本框 5">
                <a:extLst>
                  <a:ext uri="{FF2B5EF4-FFF2-40B4-BE49-F238E27FC236}">
                    <a16:creationId xmlns:a16="http://schemas.microsoft.com/office/drawing/2014/main" id="{6DA41258-1A2A-448E-B55E-AE7AE271FE6E}"/>
                  </a:ext>
                </a:extLst>
              </p:cNvPr>
              <p:cNvSpPr txBox="1">
                <a:spLocks noRot="1" noChangeAspect="1" noMove="1" noResize="1" noEditPoints="1" noAdjustHandles="1" noChangeArrowheads="1" noChangeShapeType="1" noTextEdit="1"/>
              </p:cNvSpPr>
              <p:nvPr/>
            </p:nvSpPr>
            <p:spPr>
              <a:xfrm>
                <a:off x="1233532" y="1848167"/>
                <a:ext cx="9722826" cy="3449406"/>
              </a:xfrm>
              <a:prstGeom prst="rect">
                <a:avLst/>
              </a:prstGeom>
              <a:blipFill>
                <a:blip r:embed="rId7"/>
                <a:stretch>
                  <a:fillRect l="-502" r="-5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314426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a:spLocks noChangeArrowheads="1"/>
          </p:cNvSpPr>
          <p:nvPr>
            <p:custDataLst>
              <p:tags r:id="rId1"/>
            </p:custDataLst>
          </p:nvPr>
        </p:nvSpPr>
        <p:spPr bwMode="auto">
          <a:xfrm>
            <a:off x="-6351" y="1543053"/>
            <a:ext cx="12204701" cy="347601"/>
          </a:xfrm>
          <a:custGeom>
            <a:avLst/>
            <a:gdLst>
              <a:gd name="connsiteX0" fmla="*/ 0 w 9153526"/>
              <a:gd name="connsiteY0" fmla="*/ 0 h 260701"/>
              <a:gd name="connsiteX1" fmla="*/ 9153526 w 9153526"/>
              <a:gd name="connsiteY1" fmla="*/ 0 h 260701"/>
              <a:gd name="connsiteX2" fmla="*/ 9153526 w 9153526"/>
              <a:gd name="connsiteY2" fmla="*/ 60325 h 260701"/>
              <a:gd name="connsiteX3" fmla="*/ 5009013 w 9153526"/>
              <a:gd name="connsiteY3" fmla="*/ 60325 h 260701"/>
              <a:gd name="connsiteX4" fmla="*/ 4576763 w 9153526"/>
              <a:gd name="connsiteY4" fmla="*/ 260701 h 260701"/>
              <a:gd name="connsiteX5" fmla="*/ 4144513 w 9153526"/>
              <a:gd name="connsiteY5" fmla="*/ 60325 h 260701"/>
              <a:gd name="connsiteX6" fmla="*/ 0 w 9153526"/>
              <a:gd name="connsiteY6" fmla="*/ 60325 h 26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3526" h="260701">
                <a:moveTo>
                  <a:pt x="0" y="0"/>
                </a:moveTo>
                <a:lnTo>
                  <a:pt x="9153526" y="0"/>
                </a:lnTo>
                <a:lnTo>
                  <a:pt x="9153526" y="60325"/>
                </a:lnTo>
                <a:lnTo>
                  <a:pt x="5009013" y="60325"/>
                </a:lnTo>
                <a:cubicBezTo>
                  <a:pt x="4904129" y="181187"/>
                  <a:pt x="4748392" y="260701"/>
                  <a:pt x="4576763" y="260701"/>
                </a:cubicBezTo>
                <a:cubicBezTo>
                  <a:pt x="4405135" y="260701"/>
                  <a:pt x="4249398" y="181187"/>
                  <a:pt x="4144513" y="60325"/>
                </a:cubicBezTo>
                <a:cubicBezTo>
                  <a:pt x="0" y="60325"/>
                  <a:pt x="0" y="60325"/>
                  <a:pt x="0" y="6032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32" name="PA_椭圆 8"/>
          <p:cNvSpPr>
            <a:spLocks noChangeArrowheads="1"/>
          </p:cNvSpPr>
          <p:nvPr>
            <p:custDataLst>
              <p:tags r:id="rId2"/>
            </p:custDataLst>
          </p:nvPr>
        </p:nvSpPr>
        <p:spPr bwMode="auto">
          <a:xfrm>
            <a:off x="1207754" y="3525579"/>
            <a:ext cx="962125" cy="963629"/>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44546A"/>
              </a:solidFill>
            </a:endParaRPr>
          </a:p>
        </p:txBody>
      </p:sp>
      <p:sp>
        <p:nvSpPr>
          <p:cNvPr id="4" name="PA_椭圆 8"/>
          <p:cNvSpPr>
            <a:spLocks noChangeArrowheads="1"/>
          </p:cNvSpPr>
          <p:nvPr>
            <p:custDataLst>
              <p:tags r:id="rId3"/>
            </p:custDataLst>
          </p:nvPr>
        </p:nvSpPr>
        <p:spPr bwMode="auto">
          <a:xfrm>
            <a:off x="5418667" y="452669"/>
            <a:ext cx="1354667" cy="1356784"/>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4546A"/>
              </a:solidFill>
            </a:endParaRPr>
          </a:p>
        </p:txBody>
      </p:sp>
      <p:sp>
        <p:nvSpPr>
          <p:cNvPr id="7" name="PA_文本框 6"/>
          <p:cNvSpPr txBox="1"/>
          <p:nvPr>
            <p:custDataLst>
              <p:tags r:id="rId4"/>
            </p:custDataLst>
          </p:nvPr>
        </p:nvSpPr>
        <p:spPr>
          <a:xfrm>
            <a:off x="5312824" y="747624"/>
            <a:ext cx="1503256" cy="769441"/>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zh-CN" altLang="en-US" sz="4400" spc="-150" dirty="0">
                <a:solidFill>
                  <a:srgbClr val="44546A"/>
                </a:solidFill>
              </a:rPr>
              <a:t>目录</a:t>
            </a:r>
          </a:p>
        </p:txBody>
      </p:sp>
      <p:sp>
        <p:nvSpPr>
          <p:cNvPr id="27" name="PA_矩形 26"/>
          <p:cNvSpPr/>
          <p:nvPr>
            <p:custDataLst>
              <p:tags r:id="rId5"/>
            </p:custDataLst>
          </p:nvPr>
        </p:nvSpPr>
        <p:spPr>
          <a:xfrm>
            <a:off x="4618677" y="4786775"/>
            <a:ext cx="2954655" cy="461665"/>
          </a:xfrm>
          <a:prstGeom prst="rect">
            <a:avLst/>
          </a:prstGeom>
        </p:spPr>
        <p:txBody>
          <a:bodyPr wrap="square">
            <a:spAutoFit/>
          </a:bodyPr>
          <a:lstStyle/>
          <a:p>
            <a:pPr algn="ctr" eaLnBrk="1" fontAlgn="auto" hangingPunct="1">
              <a:spcBef>
                <a:spcPts val="0"/>
              </a:spcBef>
              <a:spcAft>
                <a:spcPts val="0"/>
              </a:spcAft>
              <a:defRPr/>
            </a:pPr>
            <a:r>
              <a:rPr lang="zh-CN" altLang="en-US" sz="2400" b="1" dirty="0">
                <a:ln w="6350">
                  <a:noFill/>
                </a:ln>
                <a:solidFill>
                  <a:srgbClr val="44546A"/>
                </a:solidFill>
                <a:latin typeface="方正宋刻本秀楷简体" panose="02000000000000000000" pitchFamily="2" charset="-122"/>
                <a:ea typeface="方正宋刻本秀楷简体" panose="02000000000000000000" pitchFamily="2" charset="-122"/>
              </a:rPr>
              <a:t>数据与研究方法</a:t>
            </a:r>
          </a:p>
        </p:txBody>
      </p:sp>
      <p:sp>
        <p:nvSpPr>
          <p:cNvPr id="28" name="PA_矩形 27"/>
          <p:cNvSpPr/>
          <p:nvPr>
            <p:custDataLst>
              <p:tags r:id="rId6"/>
            </p:custDataLst>
          </p:nvPr>
        </p:nvSpPr>
        <p:spPr>
          <a:xfrm>
            <a:off x="2505092" y="4777154"/>
            <a:ext cx="2517482" cy="461665"/>
          </a:xfrm>
          <a:prstGeom prst="rect">
            <a:avLst/>
          </a:prstGeom>
        </p:spPr>
        <p:txBody>
          <a:bodyPr wrap="square">
            <a:spAutoFit/>
          </a:bodyPr>
          <a:lstStyle/>
          <a:p>
            <a:pPr algn="ctr" eaLnBrk="1" fontAlgn="auto" hangingPunct="1">
              <a:spcBef>
                <a:spcPts val="0"/>
              </a:spcBef>
              <a:spcAft>
                <a:spcPts val="0"/>
              </a:spcAft>
              <a:defRPr/>
            </a:pPr>
            <a:r>
              <a:rPr lang="zh-CN" altLang="en-US" sz="2400" b="1" dirty="0">
                <a:ln w="6350">
                  <a:noFill/>
                </a:ln>
                <a:solidFill>
                  <a:srgbClr val="44546A"/>
                </a:solidFill>
                <a:latin typeface="方正宋刻本秀楷简体" panose="02000000000000000000" pitchFamily="2" charset="-122"/>
                <a:ea typeface="方正宋刻本秀楷简体" panose="02000000000000000000" pitchFamily="2" charset="-122"/>
              </a:rPr>
              <a:t>理论机制</a:t>
            </a:r>
          </a:p>
        </p:txBody>
      </p:sp>
      <p:sp>
        <p:nvSpPr>
          <p:cNvPr id="29" name="PA_矩形 28"/>
          <p:cNvSpPr/>
          <p:nvPr>
            <p:custDataLst>
              <p:tags r:id="rId7"/>
            </p:custDataLst>
          </p:nvPr>
        </p:nvSpPr>
        <p:spPr>
          <a:xfrm>
            <a:off x="929218" y="4786775"/>
            <a:ext cx="1517649" cy="461665"/>
          </a:xfrm>
          <a:prstGeom prst="rect">
            <a:avLst/>
          </a:prstGeom>
        </p:spPr>
        <p:txBody>
          <a:bodyPr>
            <a:spAutoFit/>
          </a:bodyPr>
          <a:lstStyle/>
          <a:p>
            <a:pPr algn="ctr" eaLnBrk="1" fontAlgn="auto" hangingPunct="1">
              <a:spcBef>
                <a:spcPts val="0"/>
              </a:spcBef>
              <a:spcAft>
                <a:spcPts val="0"/>
              </a:spcAft>
              <a:defRPr/>
            </a:pPr>
            <a:r>
              <a:rPr lang="zh-CN" altLang="en-US" sz="2400" b="1" dirty="0">
                <a:ln w="6350">
                  <a:noFill/>
                </a:ln>
                <a:solidFill>
                  <a:srgbClr val="44546A"/>
                </a:solidFill>
                <a:latin typeface="方正宋刻本秀楷简体" panose="02000000000000000000" pitchFamily="2" charset="-122"/>
                <a:ea typeface="方正宋刻本秀楷简体" panose="02000000000000000000" pitchFamily="2" charset="-122"/>
              </a:rPr>
              <a:t>引言</a:t>
            </a:r>
          </a:p>
        </p:txBody>
      </p:sp>
      <p:sp>
        <p:nvSpPr>
          <p:cNvPr id="30" name="PA_矩形 29"/>
          <p:cNvSpPr/>
          <p:nvPr>
            <p:custDataLst>
              <p:tags r:id="rId8"/>
            </p:custDataLst>
          </p:nvPr>
        </p:nvSpPr>
        <p:spPr>
          <a:xfrm>
            <a:off x="9650651" y="4786775"/>
            <a:ext cx="1723549" cy="461665"/>
          </a:xfrm>
          <a:prstGeom prst="rect">
            <a:avLst/>
          </a:prstGeom>
        </p:spPr>
        <p:txBody>
          <a:bodyPr wrap="none">
            <a:spAutoFit/>
          </a:bodyPr>
          <a:lstStyle/>
          <a:p>
            <a:pPr algn="ctr" eaLnBrk="1" fontAlgn="auto" hangingPunct="1">
              <a:spcBef>
                <a:spcPts val="0"/>
              </a:spcBef>
              <a:spcAft>
                <a:spcPts val="0"/>
              </a:spcAft>
              <a:defRPr/>
            </a:pPr>
            <a:r>
              <a:rPr lang="zh-CN" altLang="en-US" sz="2400" b="1" dirty="0">
                <a:ln w="6350">
                  <a:noFill/>
                </a:ln>
                <a:solidFill>
                  <a:srgbClr val="44546A"/>
                </a:solidFill>
                <a:latin typeface="方正宋刻本秀楷简体" panose="02000000000000000000" pitchFamily="2" charset="-122"/>
                <a:ea typeface="方正宋刻本秀楷简体" panose="02000000000000000000" pitchFamily="2" charset="-122"/>
              </a:rPr>
              <a:t>结论与建议</a:t>
            </a:r>
          </a:p>
        </p:txBody>
      </p:sp>
      <p:sp>
        <p:nvSpPr>
          <p:cNvPr id="31" name="PA_矩形 30"/>
          <p:cNvSpPr/>
          <p:nvPr>
            <p:custDataLst>
              <p:tags r:id="rId9"/>
            </p:custDataLst>
          </p:nvPr>
        </p:nvSpPr>
        <p:spPr>
          <a:xfrm>
            <a:off x="7640491" y="4777154"/>
            <a:ext cx="1415772" cy="461665"/>
          </a:xfrm>
          <a:prstGeom prst="rect">
            <a:avLst/>
          </a:prstGeom>
        </p:spPr>
        <p:txBody>
          <a:bodyPr wrap="none">
            <a:spAutoFit/>
          </a:bodyPr>
          <a:lstStyle/>
          <a:p>
            <a:pPr algn="ctr" eaLnBrk="1" fontAlgn="auto" hangingPunct="1">
              <a:spcBef>
                <a:spcPts val="0"/>
              </a:spcBef>
              <a:spcAft>
                <a:spcPts val="0"/>
              </a:spcAft>
              <a:defRPr/>
            </a:pPr>
            <a:r>
              <a:rPr lang="zh-CN" altLang="en-US" sz="2400" b="1" dirty="0">
                <a:ln w="6350">
                  <a:noFill/>
                </a:ln>
                <a:solidFill>
                  <a:srgbClr val="44546A"/>
                </a:solidFill>
                <a:latin typeface="方正宋刻本秀楷简体" panose="02000000000000000000" pitchFamily="2" charset="-122"/>
                <a:ea typeface="方正宋刻本秀楷简体" panose="02000000000000000000" pitchFamily="2" charset="-122"/>
              </a:rPr>
              <a:t>实证分析</a:t>
            </a:r>
          </a:p>
        </p:txBody>
      </p:sp>
      <p:sp>
        <p:nvSpPr>
          <p:cNvPr id="33" name="PA_椭圆 8"/>
          <p:cNvSpPr>
            <a:spLocks noChangeArrowheads="1"/>
          </p:cNvSpPr>
          <p:nvPr>
            <p:custDataLst>
              <p:tags r:id="rId10"/>
            </p:custDataLst>
          </p:nvPr>
        </p:nvSpPr>
        <p:spPr bwMode="auto">
          <a:xfrm>
            <a:off x="3411344" y="3525579"/>
            <a:ext cx="962125" cy="963629"/>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4546A"/>
              </a:solidFill>
            </a:endParaRPr>
          </a:p>
        </p:txBody>
      </p:sp>
      <p:sp>
        <p:nvSpPr>
          <p:cNvPr id="34" name="PA_椭圆 8"/>
          <p:cNvSpPr>
            <a:spLocks noChangeArrowheads="1"/>
          </p:cNvSpPr>
          <p:nvPr>
            <p:custDataLst>
              <p:tags r:id="rId11"/>
            </p:custDataLst>
          </p:nvPr>
        </p:nvSpPr>
        <p:spPr bwMode="auto">
          <a:xfrm>
            <a:off x="5614936" y="3525579"/>
            <a:ext cx="962125" cy="963629"/>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44546A"/>
                </a:solidFill>
              </a:rPr>
              <a:t>   </a:t>
            </a:r>
            <a:endParaRPr lang="zh-CN" altLang="en-US" dirty="0">
              <a:solidFill>
                <a:srgbClr val="44546A"/>
              </a:solidFill>
            </a:endParaRPr>
          </a:p>
        </p:txBody>
      </p:sp>
      <p:sp>
        <p:nvSpPr>
          <p:cNvPr id="35" name="PA_椭圆 8"/>
          <p:cNvSpPr>
            <a:spLocks noChangeArrowheads="1"/>
          </p:cNvSpPr>
          <p:nvPr>
            <p:custDataLst>
              <p:tags r:id="rId12"/>
            </p:custDataLst>
          </p:nvPr>
        </p:nvSpPr>
        <p:spPr bwMode="auto">
          <a:xfrm>
            <a:off x="7827556" y="3525579"/>
            <a:ext cx="962125" cy="963629"/>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4546A"/>
              </a:solidFill>
            </a:endParaRPr>
          </a:p>
        </p:txBody>
      </p:sp>
      <p:sp>
        <p:nvSpPr>
          <p:cNvPr id="36" name="PA_椭圆 8"/>
          <p:cNvSpPr>
            <a:spLocks noChangeArrowheads="1"/>
          </p:cNvSpPr>
          <p:nvPr>
            <p:custDataLst>
              <p:tags r:id="rId13"/>
            </p:custDataLst>
          </p:nvPr>
        </p:nvSpPr>
        <p:spPr bwMode="auto">
          <a:xfrm>
            <a:off x="10031148" y="3525579"/>
            <a:ext cx="962125" cy="963629"/>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4546A"/>
              </a:solidFill>
            </a:endParaRPr>
          </a:p>
        </p:txBody>
      </p:sp>
      <p:sp>
        <p:nvSpPr>
          <p:cNvPr id="39" name="PA_文本框 6"/>
          <p:cNvSpPr txBox="1"/>
          <p:nvPr>
            <p:custDataLst>
              <p:tags r:id="rId14"/>
            </p:custDataLst>
          </p:nvPr>
        </p:nvSpPr>
        <p:spPr>
          <a:xfrm>
            <a:off x="1315676" y="3696974"/>
            <a:ext cx="789214" cy="646331"/>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3600" b="0" spc="-150" dirty="0">
                <a:solidFill>
                  <a:srgbClr val="44546A"/>
                </a:solidFill>
                <a:latin typeface="时尚中黑简体" panose="01010104010101010101" pitchFamily="2" charset="-122"/>
                <a:ea typeface="时尚中黑简体" panose="01010104010101010101" pitchFamily="2" charset="-122"/>
              </a:rPr>
              <a:t>01</a:t>
            </a:r>
            <a:endParaRPr lang="zh-CN" altLang="en-US" sz="3600" b="0" spc="-150" dirty="0">
              <a:solidFill>
                <a:srgbClr val="44546A"/>
              </a:solidFill>
              <a:latin typeface="时尚中黑简体" panose="01010104010101010101" pitchFamily="2" charset="-122"/>
              <a:ea typeface="时尚中黑简体" panose="01010104010101010101" pitchFamily="2" charset="-122"/>
            </a:endParaRPr>
          </a:p>
        </p:txBody>
      </p:sp>
      <p:sp>
        <p:nvSpPr>
          <p:cNvPr id="16" name="PA_文本框 6"/>
          <p:cNvSpPr txBox="1"/>
          <p:nvPr>
            <p:custDataLst>
              <p:tags r:id="rId15"/>
            </p:custDataLst>
          </p:nvPr>
        </p:nvSpPr>
        <p:spPr>
          <a:xfrm>
            <a:off x="3497799" y="3710731"/>
            <a:ext cx="789214" cy="646331"/>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3600" b="0" spc="0" dirty="0">
                <a:solidFill>
                  <a:srgbClr val="44546A"/>
                </a:solidFill>
                <a:latin typeface="时尚中黑简体" panose="01010104010101010101" pitchFamily="2" charset="-122"/>
                <a:ea typeface="时尚中黑简体" panose="01010104010101010101" pitchFamily="2" charset="-122"/>
              </a:rPr>
              <a:t>02</a:t>
            </a:r>
            <a:endParaRPr lang="zh-CN" altLang="en-US" sz="3600" b="0" spc="0" dirty="0">
              <a:solidFill>
                <a:srgbClr val="44546A"/>
              </a:solidFill>
              <a:latin typeface="时尚中黑简体" panose="01010104010101010101" pitchFamily="2" charset="-122"/>
              <a:ea typeface="时尚中黑简体" panose="01010104010101010101" pitchFamily="2" charset="-122"/>
            </a:endParaRPr>
          </a:p>
        </p:txBody>
      </p:sp>
      <p:sp>
        <p:nvSpPr>
          <p:cNvPr id="17" name="PA_文本框 6"/>
          <p:cNvSpPr txBox="1"/>
          <p:nvPr>
            <p:custDataLst>
              <p:tags r:id="rId16"/>
            </p:custDataLst>
          </p:nvPr>
        </p:nvSpPr>
        <p:spPr>
          <a:xfrm>
            <a:off x="5701391" y="3694999"/>
            <a:ext cx="789214" cy="646331"/>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3600" b="0" spc="0" dirty="0">
                <a:solidFill>
                  <a:srgbClr val="44546A"/>
                </a:solidFill>
                <a:latin typeface="时尚中黑简体" panose="01010104010101010101" pitchFamily="2" charset="-122"/>
                <a:ea typeface="时尚中黑简体" panose="01010104010101010101" pitchFamily="2" charset="-122"/>
              </a:rPr>
              <a:t>03</a:t>
            </a:r>
            <a:endParaRPr lang="zh-CN" altLang="en-US" sz="3600" b="0" spc="0" dirty="0">
              <a:solidFill>
                <a:srgbClr val="44546A"/>
              </a:solidFill>
              <a:latin typeface="时尚中黑简体" panose="01010104010101010101" pitchFamily="2" charset="-122"/>
              <a:ea typeface="时尚中黑简体" panose="01010104010101010101" pitchFamily="2" charset="-122"/>
            </a:endParaRPr>
          </a:p>
        </p:txBody>
      </p:sp>
      <p:sp>
        <p:nvSpPr>
          <p:cNvPr id="18" name="PA_文本框 6"/>
          <p:cNvSpPr txBox="1"/>
          <p:nvPr>
            <p:custDataLst>
              <p:tags r:id="rId17"/>
            </p:custDataLst>
          </p:nvPr>
        </p:nvSpPr>
        <p:spPr>
          <a:xfrm>
            <a:off x="7914011" y="3697479"/>
            <a:ext cx="789214" cy="646331"/>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3600" b="0" spc="0" dirty="0">
                <a:solidFill>
                  <a:srgbClr val="44546A"/>
                </a:solidFill>
                <a:latin typeface="时尚中黑简体" panose="01010104010101010101" pitchFamily="2" charset="-122"/>
                <a:ea typeface="时尚中黑简体" panose="01010104010101010101" pitchFamily="2" charset="-122"/>
              </a:rPr>
              <a:t>04</a:t>
            </a:r>
            <a:endParaRPr lang="zh-CN" altLang="en-US" sz="3600" b="0" spc="0" dirty="0">
              <a:solidFill>
                <a:srgbClr val="44546A"/>
              </a:solidFill>
              <a:latin typeface="时尚中黑简体" panose="01010104010101010101" pitchFamily="2" charset="-122"/>
              <a:ea typeface="时尚中黑简体" panose="01010104010101010101" pitchFamily="2" charset="-122"/>
            </a:endParaRPr>
          </a:p>
        </p:txBody>
      </p:sp>
      <p:sp>
        <p:nvSpPr>
          <p:cNvPr id="19" name="PA_文本框 6"/>
          <p:cNvSpPr txBox="1"/>
          <p:nvPr>
            <p:custDataLst>
              <p:tags r:id="rId18"/>
            </p:custDataLst>
          </p:nvPr>
        </p:nvSpPr>
        <p:spPr>
          <a:xfrm>
            <a:off x="10117603" y="3679305"/>
            <a:ext cx="789214" cy="646331"/>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3600" b="0" spc="0" dirty="0">
                <a:solidFill>
                  <a:srgbClr val="44546A"/>
                </a:solidFill>
                <a:latin typeface="时尚中黑简体" panose="01010104010101010101" pitchFamily="2" charset="-122"/>
                <a:ea typeface="时尚中黑简体" panose="01010104010101010101" pitchFamily="2" charset="-122"/>
              </a:rPr>
              <a:t>05</a:t>
            </a:r>
            <a:endParaRPr lang="zh-CN" altLang="en-US" sz="3600" b="0" spc="0" dirty="0">
              <a:solidFill>
                <a:srgbClr val="44546A"/>
              </a:solidFill>
              <a:latin typeface="时尚中黑简体" panose="01010104010101010101" pitchFamily="2" charset="-122"/>
              <a:ea typeface="时尚中黑简体" panose="01010104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a:spLocks noChangeArrowheads="1"/>
          </p:cNvSpPr>
          <p:nvPr>
            <p:custDataLst>
              <p:tags r:id="rId1"/>
            </p:custDataLst>
          </p:nvPr>
        </p:nvSpPr>
        <p:spPr bwMode="auto">
          <a:xfrm rot="-5400000">
            <a:off x="1447881" y="3213020"/>
            <a:ext cx="6858000" cy="431960"/>
          </a:xfrm>
          <a:custGeom>
            <a:avLst/>
            <a:gdLst>
              <a:gd name="connsiteX0" fmla="*/ 6858000 w 6858000"/>
              <a:gd name="connsiteY0" fmla="*/ 0 h 431960"/>
              <a:gd name="connsiteX1" fmla="*/ 6858000 w 6858000"/>
              <a:gd name="connsiteY1" fmla="*/ 431960 h 431960"/>
              <a:gd name="connsiteX2" fmla="*/ 6857998 w 6858000"/>
              <a:gd name="connsiteY2" fmla="*/ 431960 h 431960"/>
              <a:gd name="connsiteX3" fmla="*/ 6857998 w 6858000"/>
              <a:gd name="connsiteY3" fmla="*/ 80434 h 431960"/>
              <a:gd name="connsiteX4" fmla="*/ 4005332 w 6858000"/>
              <a:gd name="connsiteY4" fmla="*/ 80434 h 431960"/>
              <a:gd name="connsiteX5" fmla="*/ 3429000 w 6858000"/>
              <a:gd name="connsiteY5" fmla="*/ 347648 h 431960"/>
              <a:gd name="connsiteX6" fmla="*/ 2852667 w 6858000"/>
              <a:gd name="connsiteY6" fmla="*/ 80434 h 431960"/>
              <a:gd name="connsiteX7" fmla="*/ 2 w 6858000"/>
              <a:gd name="connsiteY7" fmla="*/ 80434 h 431960"/>
              <a:gd name="connsiteX8" fmla="*/ 2 w 6858000"/>
              <a:gd name="connsiteY8" fmla="*/ 431960 h 431960"/>
              <a:gd name="connsiteX9" fmla="*/ 0 w 6858000"/>
              <a:gd name="connsiteY9" fmla="*/ 431960 h 431960"/>
              <a:gd name="connsiteX10" fmla="*/ 0 w 6858000"/>
              <a:gd name="connsiteY10" fmla="*/ 0 h 4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431960">
                <a:moveTo>
                  <a:pt x="6858000" y="0"/>
                </a:moveTo>
                <a:lnTo>
                  <a:pt x="6858000" y="431960"/>
                </a:lnTo>
                <a:lnTo>
                  <a:pt x="6857998" y="431960"/>
                </a:lnTo>
                <a:lnTo>
                  <a:pt x="6857998" y="80434"/>
                </a:lnTo>
                <a:lnTo>
                  <a:pt x="4005332" y="80434"/>
                </a:lnTo>
                <a:cubicBezTo>
                  <a:pt x="3865487" y="241611"/>
                  <a:pt x="3657839" y="347648"/>
                  <a:pt x="3429000" y="347648"/>
                </a:cubicBezTo>
                <a:cubicBezTo>
                  <a:pt x="3200163" y="347648"/>
                  <a:pt x="2992513" y="241611"/>
                  <a:pt x="2852667" y="80434"/>
                </a:cubicBezTo>
                <a:cubicBezTo>
                  <a:pt x="1664688" y="80434"/>
                  <a:pt x="732102" y="80434"/>
                  <a:pt x="2" y="80434"/>
                </a:cubicBezTo>
                <a:lnTo>
                  <a:pt x="2" y="431960"/>
                </a:lnTo>
                <a:lnTo>
                  <a:pt x="0" y="43196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1" name="PA_文本框 10"/>
          <p:cNvSpPr txBox="1"/>
          <p:nvPr>
            <p:custDataLst>
              <p:tags r:id="rId2"/>
            </p:custDataLst>
          </p:nvPr>
        </p:nvSpPr>
        <p:spPr>
          <a:xfrm>
            <a:off x="6079067" y="2713934"/>
            <a:ext cx="2236510" cy="707886"/>
          </a:xfrm>
          <a:prstGeom prst="rect">
            <a:avLst/>
          </a:prstGeom>
          <a:noFill/>
        </p:spPr>
        <p:txBody>
          <a:bodyPr wrap="none">
            <a:spAutoFit/>
          </a:bodyPr>
          <a:lstStyle/>
          <a:p>
            <a:r>
              <a:rPr lang="zh-CN" altLang="en-US" sz="4000" b="1" dirty="0">
                <a:solidFill>
                  <a:srgbClr val="44546A"/>
                </a:solidFill>
                <a:latin typeface="方正宋刻本秀楷简体" panose="02000000000000000000" pitchFamily="2" charset="-122"/>
                <a:ea typeface="方正宋刻本秀楷简体" panose="02000000000000000000" pitchFamily="2" charset="-122"/>
              </a:rPr>
              <a:t>实证分析</a:t>
            </a:r>
          </a:p>
        </p:txBody>
      </p:sp>
      <p:cxnSp>
        <p:nvCxnSpPr>
          <p:cNvPr id="13" name="PA_直接连接符 12"/>
          <p:cNvCxnSpPr/>
          <p:nvPr>
            <p:custDataLst>
              <p:tags r:id="rId3"/>
            </p:custDataLst>
          </p:nvPr>
        </p:nvCxnSpPr>
        <p:spPr>
          <a:xfrm>
            <a:off x="6079067" y="3468386"/>
            <a:ext cx="26606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571727" y="2751665"/>
            <a:ext cx="1356784" cy="1354667"/>
            <a:chOff x="3571727" y="2751665"/>
            <a:chExt cx="1356784" cy="1354667"/>
          </a:xfrm>
        </p:grpSpPr>
        <p:sp>
          <p:nvSpPr>
            <p:cNvPr id="21" name="PA_椭圆 8"/>
            <p:cNvSpPr>
              <a:spLocks noChangeArrowheads="1"/>
            </p:cNvSpPr>
            <p:nvPr>
              <p:custDataLst>
                <p:tags r:id="rId5"/>
              </p:custDataLst>
            </p:nvPr>
          </p:nvSpPr>
          <p:spPr bwMode="auto">
            <a:xfrm rot="16200000">
              <a:off x="3572785" y="2750607"/>
              <a:ext cx="1354667" cy="1356784"/>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PA_文本框 6"/>
            <p:cNvSpPr txBox="1"/>
            <p:nvPr>
              <p:custDataLst>
                <p:tags r:id="rId6"/>
              </p:custDataLst>
            </p:nvPr>
          </p:nvSpPr>
          <p:spPr>
            <a:xfrm>
              <a:off x="3738448" y="2925845"/>
              <a:ext cx="1056824" cy="1015663"/>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6000" b="0" spc="-150" dirty="0">
                  <a:solidFill>
                    <a:srgbClr val="44546A"/>
                  </a:solidFill>
                  <a:latin typeface="时尚中黑简体" panose="01010104010101010101" pitchFamily="2" charset="-122"/>
                  <a:ea typeface="时尚中黑简体" panose="01010104010101010101" pitchFamily="2" charset="-122"/>
                </a:rPr>
                <a:t>04</a:t>
              </a:r>
              <a:endParaRPr lang="zh-CN" altLang="en-US" sz="6000" b="0" spc="-150" dirty="0">
                <a:solidFill>
                  <a:srgbClr val="44546A"/>
                </a:solidFill>
                <a:latin typeface="时尚中黑简体" panose="01010104010101010101" pitchFamily="2" charset="-122"/>
                <a:ea typeface="时尚中黑简体" panose="01010104010101010101" pitchFamily="2" charset="-122"/>
              </a:endParaRPr>
            </a:p>
          </p:txBody>
        </p:sp>
      </p:grpSp>
      <p:sp>
        <p:nvSpPr>
          <p:cNvPr id="14" name="PA_文本框 11"/>
          <p:cNvSpPr txBox="1"/>
          <p:nvPr>
            <p:custDataLst>
              <p:tags r:id="rId4"/>
            </p:custDataLst>
          </p:nvPr>
        </p:nvSpPr>
        <p:spPr>
          <a:xfrm>
            <a:off x="6042038" y="3680778"/>
            <a:ext cx="2236510" cy="1895519"/>
          </a:xfrm>
          <a:prstGeom prst="rect">
            <a:avLst/>
          </a:prstGeom>
          <a:noFill/>
        </p:spPr>
        <p:txBody>
          <a:bodyPr wrap="none">
            <a:spAutoFit/>
          </a:bodyPr>
          <a:lstStyle>
            <a:defPPr>
              <a:defRPr lang="zh-CN"/>
            </a:defPPr>
            <a:lvl1pPr>
              <a:lnSpc>
                <a:spcPct val="150000"/>
              </a:lnSpc>
              <a:defRPr sz="1600">
                <a:solidFill>
                  <a:srgbClr val="44546A"/>
                </a:solidFill>
                <a:latin typeface="方正宋刻本秀楷简体" panose="02000000000000000000" pitchFamily="2" charset="-122"/>
                <a:ea typeface="方正宋刻本秀楷简体" panose="02000000000000000000" pitchFamily="2" charset="-122"/>
              </a:defRPr>
            </a:lvl1pPr>
          </a:lstStyle>
          <a:p>
            <a:r>
              <a:rPr lang="zh-CN" altLang="en-US" dirty="0"/>
              <a:t>平行趋势假设检验结果</a:t>
            </a:r>
          </a:p>
          <a:p>
            <a:r>
              <a:rPr lang="zh-CN" altLang="en-US" dirty="0"/>
              <a:t>基准模型回归结果</a:t>
            </a:r>
          </a:p>
          <a:p>
            <a:r>
              <a:rPr lang="zh-CN" altLang="en-US" dirty="0"/>
              <a:t>距离调节效应回归结果</a:t>
            </a:r>
            <a:endParaRPr lang="en-US" altLang="zh-CN" dirty="0"/>
          </a:p>
          <a:p>
            <a:r>
              <a:rPr lang="zh-CN" altLang="en-US" dirty="0"/>
              <a:t>样本分组回归结果</a:t>
            </a:r>
            <a:endParaRPr lang="en-US" altLang="zh-CN" dirty="0"/>
          </a:p>
          <a:p>
            <a:r>
              <a:rPr lang="zh-CN" altLang="en-US" dirty="0"/>
              <a:t>中介效应检验结果</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37"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par>
                                <p:cTn id="19" presetID="1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ppt_x</p:attrName>
                                        </p:attrNameLst>
                                      </p:cBhvr>
                                      <p:tavLst>
                                        <p:tav tm="0">
                                          <p:val>
                                            <p:strVal val="#ppt_x-#ppt_w*1.125000"/>
                                          </p:val>
                                        </p:tav>
                                        <p:tav tm="100000">
                                          <p:val>
                                            <p:strVal val="#ppt_x"/>
                                          </p:val>
                                        </p:tav>
                                      </p:tavLst>
                                    </p:anim>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2663645"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6"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实证分析</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平行趋势假设检验结果</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p:pic>
        <p:nvPicPr>
          <p:cNvPr id="3" name="图片 2">
            <a:extLst>
              <a:ext uri="{FF2B5EF4-FFF2-40B4-BE49-F238E27FC236}">
                <a16:creationId xmlns:a16="http://schemas.microsoft.com/office/drawing/2014/main" id="{0FD1663A-9191-4F4B-B7D0-3A99E97C06C1}"/>
              </a:ext>
            </a:extLst>
          </p:cNvPr>
          <p:cNvPicPr>
            <a:picLocks noChangeAspect="1"/>
          </p:cNvPicPr>
          <p:nvPr/>
        </p:nvPicPr>
        <p:blipFill>
          <a:blip r:embed="rId7"/>
          <a:stretch>
            <a:fillRect/>
          </a:stretch>
        </p:blipFill>
        <p:spPr>
          <a:xfrm>
            <a:off x="1329486" y="2041865"/>
            <a:ext cx="6210304" cy="3914504"/>
          </a:xfrm>
          <a:prstGeom prst="rect">
            <a:avLst/>
          </a:prstGeom>
        </p:spPr>
      </p:pic>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22B6A432-136D-4190-9C42-9B8C79551465}"/>
                  </a:ext>
                </a:extLst>
              </p:cNvPr>
              <p:cNvSpPr txBox="1"/>
              <p:nvPr/>
            </p:nvSpPr>
            <p:spPr>
              <a:xfrm>
                <a:off x="8105313" y="2041863"/>
                <a:ext cx="3622089" cy="2624821"/>
              </a:xfrm>
              <a:prstGeom prst="rect">
                <a:avLst/>
              </a:prstGeom>
              <a:noFill/>
            </p:spPr>
            <p:txBody>
              <a:bodyPr wrap="square" rtlCol="0">
                <a:spAutoFit/>
              </a:bodyPr>
              <a:lstStyle/>
              <a:p>
                <a:pPr algn="just"/>
                <a:r>
                  <a:rPr lang="zh-CN" altLang="en-US" dirty="0"/>
                  <a:t>图</a:t>
                </a:r>
                <a:r>
                  <a:rPr lang="en-US" altLang="zh-CN" dirty="0"/>
                  <a:t>2</a:t>
                </a:r>
                <a:r>
                  <a:rPr lang="zh-CN" altLang="en-US" dirty="0"/>
                  <a:t>展示了平行趋势假设检验模型中的 </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a:latin typeface="Cambria Math" panose="02040503050406030204" pitchFamily="18" charset="0"/>
                          </a:rPr>
                          <m:t>−6</m:t>
                        </m:r>
                      </m:sup>
                    </m:sSubSup>
                  </m:oMath>
                </a14:m>
                <a:r>
                  <a:rPr lang="zh-CN" altLang="en-US" dirty="0"/>
                  <a:t>到 </a:t>
                </a:r>
                <a14:m>
                  <m:oMath xmlns:m="http://schemas.openxmlformats.org/officeDocument/2006/math">
                    <m:r>
                      <a:rPr lang="en-US" altLang="zh-CN" i="1">
                        <a:latin typeface="Cambria Math" panose="02040503050406030204" pitchFamily="18" charset="0"/>
                      </a:rPr>
                      <m:t>h</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𝑖𝑡</m:t>
                        </m:r>
                      </m:sub>
                      <m:sup>
                        <m:r>
                          <a:rPr lang="en-US" altLang="zh-CN" i="1" smtClean="0">
                            <a:latin typeface="Cambria Math" panose="02040503050406030204" pitchFamily="18" charset="0"/>
                          </a:rPr>
                          <m:t>6</m:t>
                        </m:r>
                      </m:sup>
                    </m:sSubSup>
                  </m:oMath>
                </a14:m>
                <a:r>
                  <a:rPr lang="zh-CN" altLang="en-US" dirty="0"/>
                  <a:t>的回归系数及其置信区间的估计结果。从图</a:t>
                </a:r>
                <a:r>
                  <a:rPr lang="en-US" altLang="zh-CN" dirty="0"/>
                  <a:t>2</a:t>
                </a:r>
                <a:r>
                  <a:rPr lang="zh-CN" altLang="en-US" dirty="0"/>
                  <a:t>可以看出，高铁开通提前项的均值都不显著异于</a:t>
                </a:r>
                <a:r>
                  <a:rPr lang="en-US" altLang="zh-CN" dirty="0"/>
                  <a:t>0</a:t>
                </a:r>
                <a:r>
                  <a:rPr lang="zh-CN" altLang="en-US" dirty="0"/>
                  <a:t>，平行趋势得到满足。 而高铁开通滞后项的均值绝大部分显著不为</a:t>
                </a:r>
                <a:r>
                  <a:rPr lang="en-US" altLang="zh-CN" dirty="0"/>
                  <a:t>0</a:t>
                </a:r>
                <a:r>
                  <a:rPr lang="zh-CN" altLang="en-US" dirty="0"/>
                  <a:t>，并且时间越长，高铁开通与高铁未开通样本的创新差异也越大。 </a:t>
                </a:r>
              </a:p>
            </p:txBody>
          </p:sp>
        </mc:Choice>
        <mc:Fallback>
          <p:sp>
            <p:nvSpPr>
              <p:cNvPr id="5" name="文本框 4">
                <a:extLst>
                  <a:ext uri="{FF2B5EF4-FFF2-40B4-BE49-F238E27FC236}">
                    <a16:creationId xmlns:a16="http://schemas.microsoft.com/office/drawing/2014/main" id="{22B6A432-136D-4190-9C42-9B8C79551465}"/>
                  </a:ext>
                </a:extLst>
              </p:cNvPr>
              <p:cNvSpPr txBox="1">
                <a:spLocks noRot="1" noChangeAspect="1" noMove="1" noResize="1" noEditPoints="1" noAdjustHandles="1" noChangeArrowheads="1" noChangeShapeType="1" noTextEdit="1"/>
              </p:cNvSpPr>
              <p:nvPr/>
            </p:nvSpPr>
            <p:spPr>
              <a:xfrm>
                <a:off x="8105313" y="2041863"/>
                <a:ext cx="3622089" cy="2624821"/>
              </a:xfrm>
              <a:prstGeom prst="rect">
                <a:avLst/>
              </a:prstGeom>
              <a:blipFill>
                <a:blip r:embed="rId8"/>
                <a:stretch>
                  <a:fillRect l="-1515" t="-1392" r="-1347" b="-18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9916220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8" y="1071392"/>
            <a:ext cx="2201070"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6"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实证分析</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基准模型回归结果</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p:pic>
        <p:nvPicPr>
          <p:cNvPr id="6" name="图片 5">
            <a:extLst>
              <a:ext uri="{FF2B5EF4-FFF2-40B4-BE49-F238E27FC236}">
                <a16:creationId xmlns:a16="http://schemas.microsoft.com/office/drawing/2014/main" id="{399C8293-7806-4A8F-8604-3644485B2504}"/>
              </a:ext>
            </a:extLst>
          </p:cNvPr>
          <p:cNvPicPr>
            <a:picLocks noChangeAspect="1"/>
          </p:cNvPicPr>
          <p:nvPr/>
        </p:nvPicPr>
        <p:blipFill>
          <a:blip r:embed="rId7"/>
          <a:stretch>
            <a:fillRect/>
          </a:stretch>
        </p:blipFill>
        <p:spPr>
          <a:xfrm>
            <a:off x="1234587" y="2041864"/>
            <a:ext cx="8991600" cy="4629150"/>
          </a:xfrm>
          <a:prstGeom prst="rect">
            <a:avLst/>
          </a:prstGeom>
        </p:spPr>
      </p:pic>
    </p:spTree>
    <p:extLst>
      <p:ext uri="{BB962C8B-B14F-4D97-AF65-F5344CB8AC3E}">
        <p14:creationId xmlns:p14="http://schemas.microsoft.com/office/powerpoint/2010/main" val="23361910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2653831"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6"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实证分析</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距离调节效应回归结果</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p:pic>
        <p:nvPicPr>
          <p:cNvPr id="3" name="图片 2">
            <a:extLst>
              <a:ext uri="{FF2B5EF4-FFF2-40B4-BE49-F238E27FC236}">
                <a16:creationId xmlns:a16="http://schemas.microsoft.com/office/drawing/2014/main" id="{AE283CE2-EDF6-4A9D-A31E-708A3DB0CAFA}"/>
              </a:ext>
            </a:extLst>
          </p:cNvPr>
          <p:cNvPicPr>
            <a:picLocks noChangeAspect="1"/>
          </p:cNvPicPr>
          <p:nvPr/>
        </p:nvPicPr>
        <p:blipFill>
          <a:blip r:embed="rId7"/>
          <a:stretch>
            <a:fillRect/>
          </a:stretch>
        </p:blipFill>
        <p:spPr>
          <a:xfrm>
            <a:off x="1234587" y="2073918"/>
            <a:ext cx="9029700" cy="4467225"/>
          </a:xfrm>
          <a:prstGeom prst="rect">
            <a:avLst/>
          </a:prstGeom>
        </p:spPr>
      </p:pic>
      <p:sp>
        <p:nvSpPr>
          <p:cNvPr id="5" name="矩形: 圆角 4">
            <a:extLst>
              <a:ext uri="{FF2B5EF4-FFF2-40B4-BE49-F238E27FC236}">
                <a16:creationId xmlns:a16="http://schemas.microsoft.com/office/drawing/2014/main" id="{45679C47-0F7A-43EE-A268-1C1F16A7C0F2}"/>
              </a:ext>
            </a:extLst>
          </p:cNvPr>
          <p:cNvSpPr/>
          <p:nvPr/>
        </p:nvSpPr>
        <p:spPr>
          <a:xfrm>
            <a:off x="7838983" y="3087210"/>
            <a:ext cx="1411550" cy="6502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5748484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7" y="1071392"/>
            <a:ext cx="2307603"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6"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实证分析</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样本分组回归结果</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p:pic>
        <p:nvPicPr>
          <p:cNvPr id="5" name="图片 4">
            <a:extLst>
              <a:ext uri="{FF2B5EF4-FFF2-40B4-BE49-F238E27FC236}">
                <a16:creationId xmlns:a16="http://schemas.microsoft.com/office/drawing/2014/main" id="{B2CC1F52-0D2A-42FB-8431-1C85878D891A}"/>
              </a:ext>
            </a:extLst>
          </p:cNvPr>
          <p:cNvPicPr>
            <a:picLocks noChangeAspect="1"/>
          </p:cNvPicPr>
          <p:nvPr/>
        </p:nvPicPr>
        <p:blipFill>
          <a:blip r:embed="rId7"/>
          <a:stretch>
            <a:fillRect/>
          </a:stretch>
        </p:blipFill>
        <p:spPr>
          <a:xfrm>
            <a:off x="1234587" y="2120792"/>
            <a:ext cx="9029700" cy="4143375"/>
          </a:xfrm>
          <a:prstGeom prst="rect">
            <a:avLst/>
          </a:prstGeom>
        </p:spPr>
      </p:pic>
    </p:spTree>
    <p:extLst>
      <p:ext uri="{BB962C8B-B14F-4D97-AF65-F5344CB8AC3E}">
        <p14:creationId xmlns:p14="http://schemas.microsoft.com/office/powerpoint/2010/main" val="20554785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8" y="1071392"/>
            <a:ext cx="2272092"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6"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实证分析</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样本分组回归结果</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p:pic>
        <p:nvPicPr>
          <p:cNvPr id="3" name="图片 2">
            <a:extLst>
              <a:ext uri="{FF2B5EF4-FFF2-40B4-BE49-F238E27FC236}">
                <a16:creationId xmlns:a16="http://schemas.microsoft.com/office/drawing/2014/main" id="{3E9A0844-F8DB-4B84-B36D-30B445BD8554}"/>
              </a:ext>
            </a:extLst>
          </p:cNvPr>
          <p:cNvPicPr>
            <a:picLocks noChangeAspect="1"/>
          </p:cNvPicPr>
          <p:nvPr/>
        </p:nvPicPr>
        <p:blipFill>
          <a:blip r:embed="rId7"/>
          <a:stretch>
            <a:fillRect/>
          </a:stretch>
        </p:blipFill>
        <p:spPr>
          <a:xfrm>
            <a:off x="1234587" y="2041864"/>
            <a:ext cx="9010650" cy="3781425"/>
          </a:xfrm>
          <a:prstGeom prst="rect">
            <a:avLst/>
          </a:prstGeom>
        </p:spPr>
      </p:pic>
      <p:sp>
        <p:nvSpPr>
          <p:cNvPr id="12" name="矩形: 圆角 11">
            <a:extLst>
              <a:ext uri="{FF2B5EF4-FFF2-40B4-BE49-F238E27FC236}">
                <a16:creationId xmlns:a16="http://schemas.microsoft.com/office/drawing/2014/main" id="{546E27D7-0686-470E-A4E8-FC758ED994C0}"/>
              </a:ext>
            </a:extLst>
          </p:cNvPr>
          <p:cNvSpPr/>
          <p:nvPr/>
        </p:nvSpPr>
        <p:spPr>
          <a:xfrm>
            <a:off x="3932807" y="3222594"/>
            <a:ext cx="1118587" cy="5237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6300169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8" y="1071392"/>
            <a:ext cx="2272092"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6"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实证分析</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样本分组回归结果</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p:pic>
        <p:nvPicPr>
          <p:cNvPr id="5" name="图片 4">
            <a:extLst>
              <a:ext uri="{FF2B5EF4-FFF2-40B4-BE49-F238E27FC236}">
                <a16:creationId xmlns:a16="http://schemas.microsoft.com/office/drawing/2014/main" id="{17CD56AA-5A57-4182-92F0-1C3AC2BBE9D2}"/>
              </a:ext>
            </a:extLst>
          </p:cNvPr>
          <p:cNvPicPr>
            <a:picLocks noChangeAspect="1"/>
          </p:cNvPicPr>
          <p:nvPr/>
        </p:nvPicPr>
        <p:blipFill>
          <a:blip r:embed="rId7"/>
          <a:stretch>
            <a:fillRect/>
          </a:stretch>
        </p:blipFill>
        <p:spPr>
          <a:xfrm>
            <a:off x="1234587" y="2041864"/>
            <a:ext cx="6791325" cy="3629025"/>
          </a:xfrm>
          <a:prstGeom prst="rect">
            <a:avLst/>
          </a:prstGeom>
        </p:spPr>
      </p:pic>
      <p:sp>
        <p:nvSpPr>
          <p:cNvPr id="6" name="文本框 5">
            <a:extLst>
              <a:ext uri="{FF2B5EF4-FFF2-40B4-BE49-F238E27FC236}">
                <a16:creationId xmlns:a16="http://schemas.microsoft.com/office/drawing/2014/main" id="{BD95D28D-18EB-4096-B0D9-A4392A025ACC}"/>
              </a:ext>
            </a:extLst>
          </p:cNvPr>
          <p:cNvSpPr txBox="1"/>
          <p:nvPr/>
        </p:nvSpPr>
        <p:spPr>
          <a:xfrm>
            <a:off x="8522563" y="2041864"/>
            <a:ext cx="3302493" cy="4524315"/>
          </a:xfrm>
          <a:prstGeom prst="rect">
            <a:avLst/>
          </a:prstGeom>
          <a:noFill/>
        </p:spPr>
        <p:txBody>
          <a:bodyPr wrap="square" rtlCol="0">
            <a:spAutoFit/>
          </a:bodyPr>
          <a:lstStyle/>
          <a:p>
            <a:pPr algn="just"/>
            <a:r>
              <a:rPr lang="zh-CN" altLang="en-US" dirty="0"/>
              <a:t>总体来看，距离越远，高铁开通带来的创新效应就越小，但是距离</a:t>
            </a:r>
            <a:r>
              <a:rPr lang="en-US" altLang="zh-CN" dirty="0"/>
              <a:t>100</a:t>
            </a:r>
            <a:r>
              <a:rPr lang="zh-CN" altLang="en-US" dirty="0"/>
              <a:t>公里以内的城市出现了缺口，出现了一个类似“∽”型的曲线，这与新经济地理学中市场潜力曲线的形状基本一致（</a:t>
            </a:r>
            <a:r>
              <a:rPr lang="en-US" altLang="zh-CN" dirty="0"/>
              <a:t>Fujita</a:t>
            </a:r>
            <a:r>
              <a:rPr lang="zh-CN" altLang="en-US" dirty="0"/>
              <a:t>和</a:t>
            </a:r>
            <a:r>
              <a:rPr lang="en-US" altLang="zh-CN" dirty="0" err="1"/>
              <a:t>Thisse</a:t>
            </a:r>
            <a:r>
              <a:rPr lang="zh-CN" altLang="en-US" dirty="0"/>
              <a:t>，</a:t>
            </a:r>
            <a:r>
              <a:rPr lang="en-US" altLang="zh-CN" dirty="0"/>
              <a:t>1996</a:t>
            </a:r>
            <a:r>
              <a:rPr lang="zh-CN" altLang="en-US" dirty="0"/>
              <a:t>）。 在</a:t>
            </a:r>
            <a:r>
              <a:rPr lang="en-US" altLang="zh-CN" dirty="0"/>
              <a:t>200</a:t>
            </a:r>
            <a:r>
              <a:rPr lang="zh-CN" altLang="en-US" dirty="0"/>
              <a:t>～</a:t>
            </a:r>
            <a:r>
              <a:rPr lang="en-US" altLang="zh-CN" dirty="0"/>
              <a:t>400</a:t>
            </a:r>
            <a:r>
              <a:rPr lang="zh-CN" altLang="en-US" dirty="0"/>
              <a:t>公里范围内的城市创新水平提升十分明显，这充分说明高铁作用范围为省会城市周边</a:t>
            </a:r>
            <a:r>
              <a:rPr lang="en-US" altLang="zh-CN" dirty="0"/>
              <a:t>200</a:t>
            </a:r>
            <a:r>
              <a:rPr lang="zh-CN" altLang="en-US" dirty="0"/>
              <a:t>～</a:t>
            </a:r>
            <a:r>
              <a:rPr lang="en-US" altLang="zh-CN" dirty="0"/>
              <a:t>400</a:t>
            </a:r>
            <a:r>
              <a:rPr lang="zh-CN" altLang="en-US" dirty="0"/>
              <a:t>公里范围内的城市，最优作用半径为距离中心城市</a:t>
            </a:r>
            <a:r>
              <a:rPr lang="en-US" altLang="zh-CN" dirty="0"/>
              <a:t>200</a:t>
            </a:r>
            <a:r>
              <a:rPr lang="zh-CN" altLang="en-US" dirty="0"/>
              <a:t>公里。这与高铁在 中程交通运输中具有比较优势的实际情况也十分吻合。</a:t>
            </a:r>
          </a:p>
          <a:p>
            <a:endParaRPr lang="zh-CN" altLang="en-US" dirty="0"/>
          </a:p>
        </p:txBody>
      </p:sp>
    </p:spTree>
    <p:extLst>
      <p:ext uri="{BB962C8B-B14F-4D97-AF65-F5344CB8AC3E}">
        <p14:creationId xmlns:p14="http://schemas.microsoft.com/office/powerpoint/2010/main" val="41001975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任意多边形 34"/>
          <p:cNvSpPr/>
          <p:nvPr>
            <p:custDataLst>
              <p:tags r:id="rId1"/>
            </p:custDataLst>
          </p:nvPr>
        </p:nvSpPr>
        <p:spPr bwMode="auto">
          <a:xfrm rot="10800000">
            <a:off x="835903" y="1200472"/>
            <a:ext cx="237525" cy="369332"/>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2"/>
          </a:solidFill>
          <a:ln>
            <a:noFill/>
          </a:ln>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PA_椭圆 27"/>
          <p:cNvSpPr>
            <a:spLocks noChangeArrowheads="1"/>
          </p:cNvSpPr>
          <p:nvPr>
            <p:custDataLst>
              <p:tags r:id="rId2"/>
            </p:custDataLst>
          </p:nvPr>
        </p:nvSpPr>
        <p:spPr bwMode="auto">
          <a:xfrm>
            <a:off x="1234588" y="1071392"/>
            <a:ext cx="2272092"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endParaRPr lang="zh-CN" altLang="en-US" sz="1865">
              <a:solidFill>
                <a:schemeClr val="tx2"/>
              </a:solidFill>
              <a:latin typeface="微软雅黑" panose="020B0503020204020204" pitchFamily="34" charset="-122"/>
              <a:ea typeface="微软雅黑" panose="020B0503020204020204" pitchFamily="34" charset="-122"/>
            </a:endParaRPr>
          </a:p>
        </p:txBody>
      </p:sp>
      <p:sp>
        <p:nvSpPr>
          <p:cNvPr id="44" name="PA_文本框 4"/>
          <p:cNvSpPr txBox="1">
            <a:spLocks noChangeArrowheads="1"/>
          </p:cNvSpPr>
          <p:nvPr>
            <p:custDataLst>
              <p:tags r:id="rId3"/>
            </p:custDataLst>
          </p:nvPr>
        </p:nvSpPr>
        <p:spPr bwMode="auto">
          <a:xfrm>
            <a:off x="5181876" y="31685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实证分析</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6" name="PA_直接连接符 45"/>
          <p:cNvCxnSpPr>
            <a:cxnSpLocks/>
          </p:cNvCxnSpPr>
          <p:nvPr>
            <p:custDataLst>
              <p:tags r:id="rId4"/>
            </p:custDataLst>
          </p:nvPr>
        </p:nvCxnSpPr>
        <p:spPr>
          <a:xfrm flipV="1">
            <a:off x="5181875" y="901632"/>
            <a:ext cx="1826141" cy="126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0AD0EBA-9A8D-4499-A226-6505331ABC1A}"/>
              </a:ext>
            </a:extLst>
          </p:cNvPr>
          <p:cNvSpPr txBox="1"/>
          <p:nvPr/>
        </p:nvSpPr>
        <p:spPr>
          <a:xfrm>
            <a:off x="1329486" y="1220066"/>
            <a:ext cx="3656034" cy="369332"/>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中介效应检验结果</a:t>
            </a:r>
          </a:p>
        </p:txBody>
      </p:sp>
      <p:sp>
        <p:nvSpPr>
          <p:cNvPr id="2" name="文本框 1">
            <a:extLst>
              <a:ext uri="{FF2B5EF4-FFF2-40B4-BE49-F238E27FC236}">
                <a16:creationId xmlns:a16="http://schemas.microsoft.com/office/drawing/2014/main" id="{0CF467EB-44F9-4DEB-9ECA-EC1606686A2E}"/>
              </a:ext>
            </a:extLst>
          </p:cNvPr>
          <p:cNvSpPr txBox="1"/>
          <p:nvPr/>
        </p:nvSpPr>
        <p:spPr>
          <a:xfrm>
            <a:off x="1234587" y="2041864"/>
            <a:ext cx="9986788" cy="369332"/>
          </a:xfrm>
          <a:prstGeom prst="rect">
            <a:avLst/>
          </a:prstGeom>
          <a:noFill/>
        </p:spPr>
        <p:txBody>
          <a:bodyPr wrap="square" rtlCol="0">
            <a:spAutoFit/>
          </a:bodyPr>
          <a:lstStyle/>
          <a:p>
            <a:endParaRPr lang="zh-CN" altLang="en-US" dirty="0"/>
          </a:p>
        </p:txBody>
      </p:sp>
      <p:pic>
        <p:nvPicPr>
          <p:cNvPr id="5" name="图片 4">
            <a:extLst>
              <a:ext uri="{FF2B5EF4-FFF2-40B4-BE49-F238E27FC236}">
                <a16:creationId xmlns:a16="http://schemas.microsoft.com/office/drawing/2014/main" id="{67C367FB-BA7C-476D-BF1B-25721E6A72C9}"/>
              </a:ext>
            </a:extLst>
          </p:cNvPr>
          <p:cNvPicPr>
            <a:picLocks noChangeAspect="1"/>
          </p:cNvPicPr>
          <p:nvPr/>
        </p:nvPicPr>
        <p:blipFill>
          <a:blip r:embed="rId7"/>
          <a:stretch>
            <a:fillRect/>
          </a:stretch>
        </p:blipFill>
        <p:spPr>
          <a:xfrm>
            <a:off x="1234587" y="1981489"/>
            <a:ext cx="8385005" cy="4691666"/>
          </a:xfrm>
          <a:prstGeom prst="rect">
            <a:avLst/>
          </a:prstGeom>
        </p:spPr>
      </p:pic>
      <p:sp>
        <p:nvSpPr>
          <p:cNvPr id="7" name="矩形: 圆角 6">
            <a:extLst>
              <a:ext uri="{FF2B5EF4-FFF2-40B4-BE49-F238E27FC236}">
                <a16:creationId xmlns:a16="http://schemas.microsoft.com/office/drawing/2014/main" id="{50C2AF28-2CA5-4C64-8D7D-78A7933459A1}"/>
              </a:ext>
            </a:extLst>
          </p:cNvPr>
          <p:cNvSpPr/>
          <p:nvPr/>
        </p:nvSpPr>
        <p:spPr>
          <a:xfrm>
            <a:off x="6915705" y="3790765"/>
            <a:ext cx="1713390" cy="435006"/>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68929E68-8814-4099-B6F5-5C43BAEA809F}"/>
              </a:ext>
            </a:extLst>
          </p:cNvPr>
          <p:cNvSpPr/>
          <p:nvPr/>
        </p:nvSpPr>
        <p:spPr>
          <a:xfrm>
            <a:off x="3506680" y="4229302"/>
            <a:ext cx="719091" cy="43500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77F79ABD-EAFC-4964-9018-54F3E29DF8E2}"/>
              </a:ext>
            </a:extLst>
          </p:cNvPr>
          <p:cNvSpPr/>
          <p:nvPr/>
        </p:nvSpPr>
        <p:spPr>
          <a:xfrm>
            <a:off x="8717872" y="4227368"/>
            <a:ext cx="797827" cy="43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518656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8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16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a:spLocks noChangeArrowheads="1"/>
          </p:cNvSpPr>
          <p:nvPr>
            <p:custDataLst>
              <p:tags r:id="rId1"/>
            </p:custDataLst>
          </p:nvPr>
        </p:nvSpPr>
        <p:spPr bwMode="auto">
          <a:xfrm rot="-5400000">
            <a:off x="1447881" y="3213020"/>
            <a:ext cx="6858000" cy="431960"/>
          </a:xfrm>
          <a:custGeom>
            <a:avLst/>
            <a:gdLst>
              <a:gd name="connsiteX0" fmla="*/ 6858000 w 6858000"/>
              <a:gd name="connsiteY0" fmla="*/ 0 h 431960"/>
              <a:gd name="connsiteX1" fmla="*/ 6858000 w 6858000"/>
              <a:gd name="connsiteY1" fmla="*/ 431960 h 431960"/>
              <a:gd name="connsiteX2" fmla="*/ 6857998 w 6858000"/>
              <a:gd name="connsiteY2" fmla="*/ 431960 h 431960"/>
              <a:gd name="connsiteX3" fmla="*/ 6857998 w 6858000"/>
              <a:gd name="connsiteY3" fmla="*/ 80434 h 431960"/>
              <a:gd name="connsiteX4" fmla="*/ 4005332 w 6858000"/>
              <a:gd name="connsiteY4" fmla="*/ 80434 h 431960"/>
              <a:gd name="connsiteX5" fmla="*/ 3429000 w 6858000"/>
              <a:gd name="connsiteY5" fmla="*/ 347648 h 431960"/>
              <a:gd name="connsiteX6" fmla="*/ 2852667 w 6858000"/>
              <a:gd name="connsiteY6" fmla="*/ 80434 h 431960"/>
              <a:gd name="connsiteX7" fmla="*/ 2 w 6858000"/>
              <a:gd name="connsiteY7" fmla="*/ 80434 h 431960"/>
              <a:gd name="connsiteX8" fmla="*/ 2 w 6858000"/>
              <a:gd name="connsiteY8" fmla="*/ 431960 h 431960"/>
              <a:gd name="connsiteX9" fmla="*/ 0 w 6858000"/>
              <a:gd name="connsiteY9" fmla="*/ 431960 h 431960"/>
              <a:gd name="connsiteX10" fmla="*/ 0 w 6858000"/>
              <a:gd name="connsiteY10" fmla="*/ 0 h 4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431960">
                <a:moveTo>
                  <a:pt x="6858000" y="0"/>
                </a:moveTo>
                <a:lnTo>
                  <a:pt x="6858000" y="431960"/>
                </a:lnTo>
                <a:lnTo>
                  <a:pt x="6857998" y="431960"/>
                </a:lnTo>
                <a:lnTo>
                  <a:pt x="6857998" y="80434"/>
                </a:lnTo>
                <a:lnTo>
                  <a:pt x="4005332" y="80434"/>
                </a:lnTo>
                <a:cubicBezTo>
                  <a:pt x="3865487" y="241611"/>
                  <a:pt x="3657839" y="347648"/>
                  <a:pt x="3429000" y="347648"/>
                </a:cubicBezTo>
                <a:cubicBezTo>
                  <a:pt x="3200163" y="347648"/>
                  <a:pt x="2992513" y="241611"/>
                  <a:pt x="2852667" y="80434"/>
                </a:cubicBezTo>
                <a:cubicBezTo>
                  <a:pt x="1664688" y="80434"/>
                  <a:pt x="732102" y="80434"/>
                  <a:pt x="2" y="80434"/>
                </a:cubicBezTo>
                <a:lnTo>
                  <a:pt x="2" y="431960"/>
                </a:lnTo>
                <a:lnTo>
                  <a:pt x="0" y="43196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1" name="PA_文本框 10"/>
          <p:cNvSpPr txBox="1"/>
          <p:nvPr>
            <p:custDataLst>
              <p:tags r:id="rId2"/>
            </p:custDataLst>
          </p:nvPr>
        </p:nvSpPr>
        <p:spPr>
          <a:xfrm>
            <a:off x="6079067" y="2713934"/>
            <a:ext cx="2749471" cy="707886"/>
          </a:xfrm>
          <a:prstGeom prst="rect">
            <a:avLst/>
          </a:prstGeom>
          <a:noFill/>
        </p:spPr>
        <p:txBody>
          <a:bodyPr wrap="none">
            <a:spAutoFit/>
          </a:bodyPr>
          <a:lstStyle/>
          <a:p>
            <a:r>
              <a:rPr lang="zh-CN" altLang="en-US" sz="4000" b="1" dirty="0">
                <a:solidFill>
                  <a:srgbClr val="44546A"/>
                </a:solidFill>
                <a:latin typeface="方正宋刻本秀楷简体" panose="02000000000000000000" pitchFamily="2" charset="-122"/>
                <a:ea typeface="方正宋刻本秀楷简体" panose="02000000000000000000" pitchFamily="2" charset="-122"/>
              </a:rPr>
              <a:t>结论与建议</a:t>
            </a:r>
          </a:p>
        </p:txBody>
      </p:sp>
      <p:cxnSp>
        <p:nvCxnSpPr>
          <p:cNvPr id="13" name="PA_直接连接符 12"/>
          <p:cNvCxnSpPr/>
          <p:nvPr>
            <p:custDataLst>
              <p:tags r:id="rId3"/>
            </p:custDataLst>
          </p:nvPr>
        </p:nvCxnSpPr>
        <p:spPr>
          <a:xfrm>
            <a:off x="6079067" y="3468386"/>
            <a:ext cx="26606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571727" y="2751665"/>
            <a:ext cx="1356784" cy="1354667"/>
            <a:chOff x="3571727" y="2751665"/>
            <a:chExt cx="1356784" cy="1354667"/>
          </a:xfrm>
        </p:grpSpPr>
        <p:sp>
          <p:nvSpPr>
            <p:cNvPr id="21" name="PA_椭圆 8"/>
            <p:cNvSpPr>
              <a:spLocks noChangeArrowheads="1"/>
            </p:cNvSpPr>
            <p:nvPr>
              <p:custDataLst>
                <p:tags r:id="rId5"/>
              </p:custDataLst>
            </p:nvPr>
          </p:nvSpPr>
          <p:spPr bwMode="auto">
            <a:xfrm rot="16200000">
              <a:off x="3572785" y="2750607"/>
              <a:ext cx="1354667" cy="1356784"/>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PA_文本框 6"/>
            <p:cNvSpPr txBox="1"/>
            <p:nvPr>
              <p:custDataLst>
                <p:tags r:id="rId6"/>
              </p:custDataLst>
            </p:nvPr>
          </p:nvSpPr>
          <p:spPr>
            <a:xfrm>
              <a:off x="3738448" y="2925845"/>
              <a:ext cx="1056824" cy="1015663"/>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6000" b="0" spc="-150" dirty="0">
                  <a:solidFill>
                    <a:srgbClr val="44546A"/>
                  </a:solidFill>
                  <a:latin typeface="时尚中黑简体" panose="01010104010101010101" pitchFamily="2" charset="-122"/>
                  <a:ea typeface="时尚中黑简体" panose="01010104010101010101" pitchFamily="2" charset="-122"/>
                </a:rPr>
                <a:t>05</a:t>
              </a:r>
              <a:endParaRPr lang="zh-CN" altLang="en-US" sz="6000" b="0" spc="-150" dirty="0">
                <a:solidFill>
                  <a:srgbClr val="44546A"/>
                </a:solidFill>
                <a:latin typeface="时尚中黑简体" panose="01010104010101010101" pitchFamily="2" charset="-122"/>
                <a:ea typeface="时尚中黑简体" panose="01010104010101010101" pitchFamily="2" charset="-122"/>
              </a:endParaRPr>
            </a:p>
          </p:txBody>
        </p:sp>
      </p:grpSp>
      <p:sp>
        <p:nvSpPr>
          <p:cNvPr id="14" name="PA_文本框 11"/>
          <p:cNvSpPr txBox="1"/>
          <p:nvPr>
            <p:custDataLst>
              <p:tags r:id="rId4"/>
            </p:custDataLst>
          </p:nvPr>
        </p:nvSpPr>
        <p:spPr>
          <a:xfrm>
            <a:off x="6042038" y="3680778"/>
            <a:ext cx="1005403" cy="1526187"/>
          </a:xfrm>
          <a:prstGeom prst="rect">
            <a:avLst/>
          </a:prstGeom>
          <a:noFill/>
        </p:spPr>
        <p:txBody>
          <a:bodyPr wrap="none">
            <a:spAutoFit/>
          </a:bodyPr>
          <a:lstStyle>
            <a:defPPr>
              <a:defRPr lang="zh-CN"/>
            </a:defPPr>
            <a:lvl1pPr>
              <a:lnSpc>
                <a:spcPct val="150000"/>
              </a:lnSpc>
              <a:defRPr sz="1600">
                <a:solidFill>
                  <a:srgbClr val="44546A"/>
                </a:solidFill>
                <a:latin typeface="方正宋刻本秀楷简体" panose="02000000000000000000" pitchFamily="2" charset="-122"/>
                <a:ea typeface="方正宋刻本秀楷简体" panose="02000000000000000000" pitchFamily="2" charset="-122"/>
              </a:defRPr>
            </a:lvl1pPr>
          </a:lstStyle>
          <a:p>
            <a:r>
              <a:rPr lang="zh-CN" altLang="en-US" dirty="0"/>
              <a:t>研究结论</a:t>
            </a:r>
          </a:p>
          <a:p>
            <a:r>
              <a:rPr lang="zh-CN" altLang="en-US" dirty="0"/>
              <a:t>政策意义</a:t>
            </a:r>
          </a:p>
          <a:p>
            <a:endParaRPr lang="zh-CN" altLang="en-US" dirty="0"/>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37"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par>
                                <p:cTn id="19" presetID="1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ppt_x</p:attrName>
                                        </p:attrNameLst>
                                      </p:cBhvr>
                                      <p:tavLst>
                                        <p:tav tm="0">
                                          <p:val>
                                            <p:strVal val="#ppt_x-#ppt_w*1.125000"/>
                                          </p:val>
                                        </p:tav>
                                        <p:tav tm="100000">
                                          <p:val>
                                            <p:strVal val="#ppt_x"/>
                                          </p:val>
                                        </p:tav>
                                      </p:tavLst>
                                    </p:anim>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_文本框 4"/>
          <p:cNvSpPr txBox="1">
            <a:spLocks noChangeArrowheads="1"/>
          </p:cNvSpPr>
          <p:nvPr>
            <p:custDataLst>
              <p:tags r:id="rId1"/>
            </p:custDataLst>
          </p:nvPr>
        </p:nvSpPr>
        <p:spPr bwMode="auto">
          <a:xfrm>
            <a:off x="5181869" y="383117"/>
            <a:ext cx="18261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研究结论</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PA_直接连接符 28"/>
          <p:cNvCxnSpPr>
            <a:cxnSpLocks/>
          </p:cNvCxnSpPr>
          <p:nvPr>
            <p:custDataLst>
              <p:tags r:id="rId2"/>
            </p:custDataLst>
          </p:nvPr>
        </p:nvCxnSpPr>
        <p:spPr>
          <a:xfrm>
            <a:off x="5327373" y="967892"/>
            <a:ext cx="1563757" cy="126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A23E40A2-D2E8-4365-910D-0D6435143633}"/>
              </a:ext>
            </a:extLst>
          </p:cNvPr>
          <p:cNvSpPr/>
          <p:nvPr/>
        </p:nvSpPr>
        <p:spPr>
          <a:xfrm>
            <a:off x="2862470" y="1679115"/>
            <a:ext cx="7951302" cy="369332"/>
          </a:xfrm>
          <a:prstGeom prst="rect">
            <a:avLst/>
          </a:prstGeom>
        </p:spPr>
        <p:txBody>
          <a:bodyPr wrap="square">
            <a:spAutoFit/>
          </a:bodyPr>
          <a:lstStyle/>
          <a:p>
            <a:pPr algn="just"/>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高铁开通显著地提高了全国整体的城市创新水平。</a:t>
            </a:r>
            <a:endParaRPr lang="zh-CN" altLang="en-US"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5" name="PA_椭圆 27">
            <a:extLst>
              <a:ext uri="{FF2B5EF4-FFF2-40B4-BE49-F238E27FC236}">
                <a16:creationId xmlns:a16="http://schemas.microsoft.com/office/drawing/2014/main" id="{6EE1D1F2-EE77-4C64-827C-AB4F94185632}"/>
              </a:ext>
            </a:extLst>
          </p:cNvPr>
          <p:cNvSpPr>
            <a:spLocks noChangeArrowheads="1"/>
          </p:cNvSpPr>
          <p:nvPr>
            <p:custDataLst>
              <p:tags r:id="rId3"/>
            </p:custDataLst>
          </p:nvPr>
        </p:nvSpPr>
        <p:spPr bwMode="auto">
          <a:xfrm>
            <a:off x="1753855" y="1504946"/>
            <a:ext cx="949590"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865" dirty="0">
                <a:solidFill>
                  <a:schemeClr val="tx2"/>
                </a:solidFill>
                <a:latin typeface="微软雅黑" panose="020B0503020204020204" pitchFamily="34" charset="-122"/>
                <a:ea typeface="微软雅黑" panose="020B0503020204020204" pitchFamily="34" charset="-122"/>
              </a:rPr>
              <a:t>01</a:t>
            </a:r>
            <a:endParaRPr lang="zh-CN" altLang="en-US" sz="1865" dirty="0">
              <a:solidFill>
                <a:schemeClr val="tx2"/>
              </a:solidFill>
              <a:latin typeface="微软雅黑" panose="020B0503020204020204" pitchFamily="34" charset="-122"/>
              <a:ea typeface="微软雅黑" panose="020B0503020204020204" pitchFamily="34" charset="-122"/>
            </a:endParaRPr>
          </a:p>
        </p:txBody>
      </p:sp>
      <p:sp>
        <p:nvSpPr>
          <p:cNvPr id="76" name="PA_椭圆 27">
            <a:extLst>
              <a:ext uri="{FF2B5EF4-FFF2-40B4-BE49-F238E27FC236}">
                <a16:creationId xmlns:a16="http://schemas.microsoft.com/office/drawing/2014/main" id="{2452AD6F-E50D-4A40-88B1-DC7B97FA7181}"/>
              </a:ext>
            </a:extLst>
          </p:cNvPr>
          <p:cNvSpPr>
            <a:spLocks noChangeArrowheads="1"/>
          </p:cNvSpPr>
          <p:nvPr>
            <p:custDataLst>
              <p:tags r:id="rId4"/>
            </p:custDataLst>
          </p:nvPr>
        </p:nvSpPr>
        <p:spPr bwMode="auto">
          <a:xfrm>
            <a:off x="1753855" y="2760934"/>
            <a:ext cx="949590"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865" dirty="0">
                <a:solidFill>
                  <a:schemeClr val="tx2"/>
                </a:solidFill>
                <a:latin typeface="微软雅黑" panose="020B0503020204020204" pitchFamily="34" charset="-122"/>
                <a:ea typeface="微软雅黑" panose="020B0503020204020204" pitchFamily="34" charset="-122"/>
              </a:rPr>
              <a:t>02</a:t>
            </a:r>
            <a:endParaRPr lang="zh-CN" altLang="en-US" sz="1865" dirty="0">
              <a:solidFill>
                <a:schemeClr val="tx2"/>
              </a:solidFill>
              <a:latin typeface="微软雅黑" panose="020B0503020204020204" pitchFamily="34" charset="-122"/>
              <a:ea typeface="微软雅黑" panose="020B0503020204020204" pitchFamily="34" charset="-122"/>
            </a:endParaRPr>
          </a:p>
        </p:txBody>
      </p:sp>
      <p:sp>
        <p:nvSpPr>
          <p:cNvPr id="77" name="PA_椭圆 27">
            <a:extLst>
              <a:ext uri="{FF2B5EF4-FFF2-40B4-BE49-F238E27FC236}">
                <a16:creationId xmlns:a16="http://schemas.microsoft.com/office/drawing/2014/main" id="{571DDB57-BDDB-41BB-A6D5-F2C1FE5264B1}"/>
              </a:ext>
            </a:extLst>
          </p:cNvPr>
          <p:cNvSpPr>
            <a:spLocks noChangeArrowheads="1"/>
          </p:cNvSpPr>
          <p:nvPr>
            <p:custDataLst>
              <p:tags r:id="rId5"/>
            </p:custDataLst>
          </p:nvPr>
        </p:nvSpPr>
        <p:spPr bwMode="auto">
          <a:xfrm>
            <a:off x="1753855" y="4096396"/>
            <a:ext cx="949590"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865" dirty="0">
                <a:solidFill>
                  <a:schemeClr val="tx2"/>
                </a:solidFill>
                <a:latin typeface="微软雅黑" panose="020B0503020204020204" pitchFamily="34" charset="-122"/>
                <a:ea typeface="微软雅黑" panose="020B0503020204020204" pitchFamily="34" charset="-122"/>
              </a:rPr>
              <a:t>03</a:t>
            </a:r>
            <a:endParaRPr lang="zh-CN" altLang="en-US" sz="1865" dirty="0">
              <a:solidFill>
                <a:schemeClr val="tx2"/>
              </a:solidFill>
              <a:latin typeface="微软雅黑" panose="020B0503020204020204" pitchFamily="34" charset="-122"/>
              <a:ea typeface="微软雅黑" panose="020B0503020204020204" pitchFamily="34" charset="-122"/>
            </a:endParaRPr>
          </a:p>
        </p:txBody>
      </p:sp>
      <p:sp>
        <p:nvSpPr>
          <p:cNvPr id="78" name="PA_椭圆 27">
            <a:extLst>
              <a:ext uri="{FF2B5EF4-FFF2-40B4-BE49-F238E27FC236}">
                <a16:creationId xmlns:a16="http://schemas.microsoft.com/office/drawing/2014/main" id="{C33B0167-2F49-43B8-8779-B94D5E26424E}"/>
              </a:ext>
            </a:extLst>
          </p:cNvPr>
          <p:cNvSpPr>
            <a:spLocks noChangeArrowheads="1"/>
          </p:cNvSpPr>
          <p:nvPr>
            <p:custDataLst>
              <p:tags r:id="rId6"/>
            </p:custDataLst>
          </p:nvPr>
        </p:nvSpPr>
        <p:spPr bwMode="auto">
          <a:xfrm>
            <a:off x="1753855" y="5353054"/>
            <a:ext cx="949590"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865" dirty="0">
                <a:solidFill>
                  <a:schemeClr val="tx2"/>
                </a:solidFill>
                <a:latin typeface="微软雅黑" panose="020B0503020204020204" pitchFamily="34" charset="-122"/>
                <a:ea typeface="微软雅黑" panose="020B0503020204020204" pitchFamily="34" charset="-122"/>
              </a:rPr>
              <a:t>04</a:t>
            </a:r>
            <a:endParaRPr lang="zh-CN" altLang="en-US" sz="1865" dirty="0">
              <a:solidFill>
                <a:schemeClr val="tx2"/>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2BEE0C64-4E3F-4652-B4A4-06C6C4B821E9}"/>
              </a:ext>
            </a:extLst>
          </p:cNvPr>
          <p:cNvSpPr/>
          <p:nvPr/>
        </p:nvSpPr>
        <p:spPr>
          <a:xfrm>
            <a:off x="2862469" y="2512359"/>
            <a:ext cx="7951303" cy="1477328"/>
          </a:xfrm>
          <a:prstGeom prst="rect">
            <a:avLst/>
          </a:prstGeom>
        </p:spPr>
        <p:txBody>
          <a:bodyPr wrap="square">
            <a:spAutoFit/>
          </a:bodyPr>
          <a:lstStyle/>
          <a:p>
            <a:pPr algn="just"/>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高铁开通的城市创新效应呈现依“与中心城市的距离”增加而递减的特征，同时高铁开通对中心城市周边</a:t>
            </a:r>
            <a:r>
              <a:rPr lang="en-US" altLang="zh-CN"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公里范围内的城市创新提升效果不明显，表现出虹吸效应特征，综合这两种效应，最终高铁开通的城市创新效应在“与中心城市的距离”这个维度上呈现“∽”型结构特征，其作用的最优半径为距离中心城市</a:t>
            </a:r>
            <a:r>
              <a:rPr lang="en-US" altLang="zh-CN"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200</a:t>
            </a:r>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公里的范围。</a:t>
            </a:r>
            <a:endParaRPr lang="zh-CN" altLang="en-US"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38C65E92-F141-41F6-BDC5-74E5469B3719}"/>
              </a:ext>
            </a:extLst>
          </p:cNvPr>
          <p:cNvSpPr/>
          <p:nvPr/>
        </p:nvSpPr>
        <p:spPr>
          <a:xfrm>
            <a:off x="2813062" y="4257010"/>
            <a:ext cx="8000710" cy="369332"/>
          </a:xfrm>
          <a:prstGeom prst="rect">
            <a:avLst/>
          </a:prstGeom>
        </p:spPr>
        <p:txBody>
          <a:bodyPr wrap="square">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高铁开通促进城市创新的机制之一是促进城市经济集聚。</a:t>
            </a:r>
            <a:endParaRPr lang="zh-CN" altLang="en-US"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DF2F4F3C-6D0A-4841-B033-4705A4D03F7E}"/>
              </a:ext>
            </a:extLst>
          </p:cNvPr>
          <p:cNvSpPr/>
          <p:nvPr/>
        </p:nvSpPr>
        <p:spPr>
          <a:xfrm>
            <a:off x="2862469" y="5383755"/>
            <a:ext cx="7951303" cy="646331"/>
          </a:xfrm>
          <a:prstGeom prst="rect">
            <a:avLst/>
          </a:prstGeom>
        </p:spPr>
        <p:txBody>
          <a:bodyPr wrap="square">
            <a:spAutoFit/>
          </a:bodyPr>
          <a:lstStyle/>
          <a:p>
            <a:pPr algn="just"/>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高铁开通对城市创新的影响具有随着开通时长的增加而逐渐衰减的特征以及区域异质性。</a:t>
            </a:r>
            <a:endParaRPr lang="zh-CN" altLang="en-US"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2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80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nodeType="withEffect">
                                  <p:stCondLst>
                                    <p:cond delay="80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nodeType="withEffect">
                                  <p:stCondLst>
                                    <p:cond delay="80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10" presetClass="entr" presetSubtype="0" fill="hold" nodeType="withEffect">
                                  <p:stCondLst>
                                    <p:cond delay="80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a:spLocks noChangeArrowheads="1"/>
          </p:cNvSpPr>
          <p:nvPr>
            <p:custDataLst>
              <p:tags r:id="rId1"/>
            </p:custDataLst>
          </p:nvPr>
        </p:nvSpPr>
        <p:spPr bwMode="auto">
          <a:xfrm rot="-5400000">
            <a:off x="1447881" y="3213020"/>
            <a:ext cx="6858000" cy="431960"/>
          </a:xfrm>
          <a:custGeom>
            <a:avLst/>
            <a:gdLst>
              <a:gd name="connsiteX0" fmla="*/ 6858000 w 6858000"/>
              <a:gd name="connsiteY0" fmla="*/ 0 h 431960"/>
              <a:gd name="connsiteX1" fmla="*/ 6858000 w 6858000"/>
              <a:gd name="connsiteY1" fmla="*/ 431960 h 431960"/>
              <a:gd name="connsiteX2" fmla="*/ 6857998 w 6858000"/>
              <a:gd name="connsiteY2" fmla="*/ 431960 h 431960"/>
              <a:gd name="connsiteX3" fmla="*/ 6857998 w 6858000"/>
              <a:gd name="connsiteY3" fmla="*/ 80434 h 431960"/>
              <a:gd name="connsiteX4" fmla="*/ 4005332 w 6858000"/>
              <a:gd name="connsiteY4" fmla="*/ 80434 h 431960"/>
              <a:gd name="connsiteX5" fmla="*/ 3429000 w 6858000"/>
              <a:gd name="connsiteY5" fmla="*/ 347648 h 431960"/>
              <a:gd name="connsiteX6" fmla="*/ 2852667 w 6858000"/>
              <a:gd name="connsiteY6" fmla="*/ 80434 h 431960"/>
              <a:gd name="connsiteX7" fmla="*/ 2 w 6858000"/>
              <a:gd name="connsiteY7" fmla="*/ 80434 h 431960"/>
              <a:gd name="connsiteX8" fmla="*/ 2 w 6858000"/>
              <a:gd name="connsiteY8" fmla="*/ 431960 h 431960"/>
              <a:gd name="connsiteX9" fmla="*/ 0 w 6858000"/>
              <a:gd name="connsiteY9" fmla="*/ 431960 h 431960"/>
              <a:gd name="connsiteX10" fmla="*/ 0 w 6858000"/>
              <a:gd name="connsiteY10" fmla="*/ 0 h 4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431960">
                <a:moveTo>
                  <a:pt x="6858000" y="0"/>
                </a:moveTo>
                <a:lnTo>
                  <a:pt x="6858000" y="431960"/>
                </a:lnTo>
                <a:lnTo>
                  <a:pt x="6857998" y="431960"/>
                </a:lnTo>
                <a:lnTo>
                  <a:pt x="6857998" y="80434"/>
                </a:lnTo>
                <a:lnTo>
                  <a:pt x="4005332" y="80434"/>
                </a:lnTo>
                <a:cubicBezTo>
                  <a:pt x="3865487" y="241611"/>
                  <a:pt x="3657839" y="347648"/>
                  <a:pt x="3429000" y="347648"/>
                </a:cubicBezTo>
                <a:cubicBezTo>
                  <a:pt x="3200163" y="347648"/>
                  <a:pt x="2992513" y="241611"/>
                  <a:pt x="2852667" y="80434"/>
                </a:cubicBezTo>
                <a:cubicBezTo>
                  <a:pt x="1664688" y="80434"/>
                  <a:pt x="732102" y="80434"/>
                  <a:pt x="2" y="80434"/>
                </a:cubicBezTo>
                <a:lnTo>
                  <a:pt x="2" y="431960"/>
                </a:lnTo>
                <a:lnTo>
                  <a:pt x="0" y="43196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1" name="PA_文本框 10"/>
          <p:cNvSpPr txBox="1"/>
          <p:nvPr>
            <p:custDataLst>
              <p:tags r:id="rId2"/>
            </p:custDataLst>
          </p:nvPr>
        </p:nvSpPr>
        <p:spPr>
          <a:xfrm>
            <a:off x="6079067" y="2713933"/>
            <a:ext cx="1210588" cy="707886"/>
          </a:xfrm>
          <a:prstGeom prst="rect">
            <a:avLst/>
          </a:prstGeom>
          <a:noFill/>
        </p:spPr>
        <p:txBody>
          <a:bodyPr wrap="none">
            <a:spAutoFit/>
          </a:bodyPr>
          <a:lstStyle/>
          <a:p>
            <a:pPr eaLnBrk="1" fontAlgn="auto" hangingPunct="1">
              <a:spcBef>
                <a:spcPts val="0"/>
              </a:spcBef>
              <a:spcAft>
                <a:spcPts val="0"/>
              </a:spcAft>
              <a:defRPr/>
            </a:pPr>
            <a:r>
              <a:rPr lang="zh-CN" altLang="en-US" sz="4000" b="1" dirty="0">
                <a:solidFill>
                  <a:srgbClr val="44546A"/>
                </a:solidFill>
                <a:latin typeface="方正宋刻本秀楷简体" panose="02000000000000000000" pitchFamily="2" charset="-122"/>
                <a:ea typeface="方正宋刻本秀楷简体" panose="02000000000000000000" pitchFamily="2" charset="-122"/>
              </a:rPr>
              <a:t>引言</a:t>
            </a:r>
          </a:p>
        </p:txBody>
      </p:sp>
      <p:sp>
        <p:nvSpPr>
          <p:cNvPr id="12" name="PA_文本框 11"/>
          <p:cNvSpPr txBox="1"/>
          <p:nvPr>
            <p:custDataLst>
              <p:tags r:id="rId3"/>
            </p:custDataLst>
          </p:nvPr>
        </p:nvSpPr>
        <p:spPr>
          <a:xfrm>
            <a:off x="6079067" y="3514952"/>
            <a:ext cx="1005403" cy="787523"/>
          </a:xfrm>
          <a:prstGeom prst="rect">
            <a:avLst/>
          </a:prstGeom>
          <a:noFill/>
        </p:spPr>
        <p:txBody>
          <a:bodyPr wrap="none">
            <a:spAutoFit/>
          </a:bodyPr>
          <a:lstStyle/>
          <a:p>
            <a:pPr eaLnBrk="1" fontAlgn="auto" hangingPunct="1">
              <a:lnSpc>
                <a:spcPct val="150000"/>
              </a:lnSpc>
              <a:spcBef>
                <a:spcPts val="0"/>
              </a:spcBef>
              <a:spcAft>
                <a:spcPts val="0"/>
              </a:spcAft>
              <a:defRPr/>
            </a:pPr>
            <a:r>
              <a:rPr lang="zh-CN" altLang="en-US" sz="1600" dirty="0">
                <a:solidFill>
                  <a:srgbClr val="44546A"/>
                </a:solidFill>
                <a:latin typeface="方正宋刻本秀楷简体" panose="02000000000000000000" pitchFamily="2" charset="-122"/>
                <a:ea typeface="方正宋刻本秀楷简体" panose="02000000000000000000" pitchFamily="2" charset="-122"/>
              </a:rPr>
              <a:t>研究背景</a:t>
            </a:r>
            <a:endParaRPr lang="en-US" altLang="zh-CN" sz="1600" dirty="0">
              <a:solidFill>
                <a:srgbClr val="44546A"/>
              </a:solidFill>
              <a:latin typeface="方正宋刻本秀楷简体" panose="02000000000000000000" pitchFamily="2" charset="-122"/>
              <a:ea typeface="方正宋刻本秀楷简体" panose="02000000000000000000" pitchFamily="2" charset="-122"/>
            </a:endParaRPr>
          </a:p>
          <a:p>
            <a:pPr eaLnBrk="1" fontAlgn="auto" hangingPunct="1">
              <a:lnSpc>
                <a:spcPct val="150000"/>
              </a:lnSpc>
              <a:spcBef>
                <a:spcPts val="0"/>
              </a:spcBef>
              <a:spcAft>
                <a:spcPts val="0"/>
              </a:spcAft>
              <a:defRPr/>
            </a:pPr>
            <a:r>
              <a:rPr lang="zh-CN" altLang="en-US" sz="1600" dirty="0">
                <a:solidFill>
                  <a:srgbClr val="44546A"/>
                </a:solidFill>
                <a:latin typeface="方正宋刻本秀楷简体" panose="02000000000000000000" pitchFamily="2" charset="-122"/>
                <a:ea typeface="方正宋刻本秀楷简体" panose="02000000000000000000" pitchFamily="2" charset="-122"/>
              </a:rPr>
              <a:t>文献回顾</a:t>
            </a:r>
          </a:p>
        </p:txBody>
      </p:sp>
      <p:cxnSp>
        <p:nvCxnSpPr>
          <p:cNvPr id="13" name="PA_直接连接符 12"/>
          <p:cNvCxnSpPr>
            <a:cxnSpLocks/>
          </p:cNvCxnSpPr>
          <p:nvPr>
            <p:custDataLst>
              <p:tags r:id="rId4"/>
            </p:custDataLst>
          </p:nvPr>
        </p:nvCxnSpPr>
        <p:spPr>
          <a:xfrm>
            <a:off x="6079067" y="3468385"/>
            <a:ext cx="109409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571727" y="2751665"/>
            <a:ext cx="1356784" cy="1354667"/>
            <a:chOff x="3571727" y="2751665"/>
            <a:chExt cx="1356784" cy="1354667"/>
          </a:xfrm>
        </p:grpSpPr>
        <p:sp>
          <p:nvSpPr>
            <p:cNvPr id="21" name="PA_椭圆 8"/>
            <p:cNvSpPr>
              <a:spLocks noChangeArrowheads="1"/>
            </p:cNvSpPr>
            <p:nvPr>
              <p:custDataLst>
                <p:tags r:id="rId5"/>
              </p:custDataLst>
            </p:nvPr>
          </p:nvSpPr>
          <p:spPr bwMode="auto">
            <a:xfrm rot="16200000">
              <a:off x="3572785" y="2750607"/>
              <a:ext cx="1354667" cy="1356784"/>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PA_文本框 6"/>
            <p:cNvSpPr txBox="1"/>
            <p:nvPr>
              <p:custDataLst>
                <p:tags r:id="rId6"/>
              </p:custDataLst>
            </p:nvPr>
          </p:nvSpPr>
          <p:spPr>
            <a:xfrm>
              <a:off x="3784748" y="2925845"/>
              <a:ext cx="1056824" cy="1015663"/>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6000" b="0" spc="-150" dirty="0">
                  <a:solidFill>
                    <a:srgbClr val="44546A"/>
                  </a:solidFill>
                  <a:latin typeface="时尚中黑简体" panose="01010104010101010101" pitchFamily="2" charset="-122"/>
                  <a:ea typeface="时尚中黑简体" panose="01010104010101010101" pitchFamily="2" charset="-122"/>
                </a:rPr>
                <a:t>01</a:t>
              </a:r>
              <a:endParaRPr lang="zh-CN" altLang="en-US" sz="6000" b="0" spc="-150" dirty="0">
                <a:solidFill>
                  <a:srgbClr val="44546A"/>
                </a:solidFill>
                <a:latin typeface="时尚中黑简体" panose="01010104010101010101" pitchFamily="2" charset="-122"/>
                <a:ea typeface="时尚中黑简体" panose="0101010401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37"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_文本框 4"/>
          <p:cNvSpPr txBox="1">
            <a:spLocks noChangeArrowheads="1"/>
          </p:cNvSpPr>
          <p:nvPr>
            <p:custDataLst>
              <p:tags r:id="rId1"/>
            </p:custDataLst>
          </p:nvPr>
        </p:nvSpPr>
        <p:spPr bwMode="auto">
          <a:xfrm>
            <a:off x="5181871" y="383117"/>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政策意义</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PA_直接连接符 28"/>
          <p:cNvCxnSpPr>
            <a:cxnSpLocks/>
          </p:cNvCxnSpPr>
          <p:nvPr>
            <p:custDataLst>
              <p:tags r:id="rId2"/>
            </p:custDataLst>
          </p:nvPr>
        </p:nvCxnSpPr>
        <p:spPr>
          <a:xfrm>
            <a:off x="5327373" y="967892"/>
            <a:ext cx="1563757" cy="126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A23E40A2-D2E8-4365-910D-0D6435143633}"/>
              </a:ext>
            </a:extLst>
          </p:cNvPr>
          <p:cNvSpPr/>
          <p:nvPr/>
        </p:nvSpPr>
        <p:spPr>
          <a:xfrm>
            <a:off x="2862470" y="1422087"/>
            <a:ext cx="7951302" cy="1200329"/>
          </a:xfrm>
          <a:prstGeom prst="rect">
            <a:avLst/>
          </a:prstGeom>
        </p:spPr>
        <p:txBody>
          <a:bodyPr wrap="square">
            <a:spAutoFit/>
          </a:bodyPr>
          <a:lstStyle/>
          <a:p>
            <a:pPr algn="just"/>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开通高铁能够促进城市创新，尤其是能够有效提升中小城市的创新能力，因此应该大力发展高铁等交通基础设施，促进城市创新水平的提升，进而拉动经济增长。这对于区域经济一体化发展以及解决经济发展不平衡问题具有重要意义。 </a:t>
            </a:r>
            <a:endParaRPr lang="zh-CN" altLang="en-US"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5" name="PA_椭圆 27">
            <a:extLst>
              <a:ext uri="{FF2B5EF4-FFF2-40B4-BE49-F238E27FC236}">
                <a16:creationId xmlns:a16="http://schemas.microsoft.com/office/drawing/2014/main" id="{6EE1D1F2-EE77-4C64-827C-AB4F94185632}"/>
              </a:ext>
            </a:extLst>
          </p:cNvPr>
          <p:cNvSpPr>
            <a:spLocks noChangeArrowheads="1"/>
          </p:cNvSpPr>
          <p:nvPr>
            <p:custDataLst>
              <p:tags r:id="rId3"/>
            </p:custDataLst>
          </p:nvPr>
        </p:nvSpPr>
        <p:spPr bwMode="auto">
          <a:xfrm>
            <a:off x="1753855" y="1504946"/>
            <a:ext cx="949590"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865" dirty="0">
                <a:solidFill>
                  <a:schemeClr val="tx2"/>
                </a:solidFill>
                <a:latin typeface="微软雅黑" panose="020B0503020204020204" pitchFamily="34" charset="-122"/>
                <a:ea typeface="微软雅黑" panose="020B0503020204020204" pitchFamily="34" charset="-122"/>
              </a:rPr>
              <a:t>01</a:t>
            </a:r>
            <a:endParaRPr lang="zh-CN" altLang="en-US" sz="1865" dirty="0">
              <a:solidFill>
                <a:schemeClr val="tx2"/>
              </a:solidFill>
              <a:latin typeface="微软雅黑" panose="020B0503020204020204" pitchFamily="34" charset="-122"/>
              <a:ea typeface="微软雅黑" panose="020B0503020204020204" pitchFamily="34" charset="-122"/>
            </a:endParaRPr>
          </a:p>
        </p:txBody>
      </p:sp>
      <p:sp>
        <p:nvSpPr>
          <p:cNvPr id="76" name="PA_椭圆 27">
            <a:extLst>
              <a:ext uri="{FF2B5EF4-FFF2-40B4-BE49-F238E27FC236}">
                <a16:creationId xmlns:a16="http://schemas.microsoft.com/office/drawing/2014/main" id="{2452AD6F-E50D-4A40-88B1-DC7B97FA7181}"/>
              </a:ext>
            </a:extLst>
          </p:cNvPr>
          <p:cNvSpPr>
            <a:spLocks noChangeArrowheads="1"/>
          </p:cNvSpPr>
          <p:nvPr>
            <p:custDataLst>
              <p:tags r:id="rId4"/>
            </p:custDataLst>
          </p:nvPr>
        </p:nvSpPr>
        <p:spPr bwMode="auto">
          <a:xfrm>
            <a:off x="1753855" y="3402265"/>
            <a:ext cx="949590"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865" dirty="0">
                <a:solidFill>
                  <a:schemeClr val="tx2"/>
                </a:solidFill>
                <a:latin typeface="微软雅黑" panose="020B0503020204020204" pitchFamily="34" charset="-122"/>
                <a:ea typeface="微软雅黑" panose="020B0503020204020204" pitchFamily="34" charset="-122"/>
              </a:rPr>
              <a:t>02</a:t>
            </a:r>
            <a:endParaRPr lang="zh-CN" altLang="en-US" sz="1865" dirty="0">
              <a:solidFill>
                <a:schemeClr val="tx2"/>
              </a:solidFill>
              <a:latin typeface="微软雅黑" panose="020B0503020204020204" pitchFamily="34" charset="-122"/>
              <a:ea typeface="微软雅黑" panose="020B0503020204020204" pitchFamily="34" charset="-122"/>
            </a:endParaRPr>
          </a:p>
        </p:txBody>
      </p:sp>
      <p:sp>
        <p:nvSpPr>
          <p:cNvPr id="77" name="PA_椭圆 27">
            <a:extLst>
              <a:ext uri="{FF2B5EF4-FFF2-40B4-BE49-F238E27FC236}">
                <a16:creationId xmlns:a16="http://schemas.microsoft.com/office/drawing/2014/main" id="{571DDB57-BDDB-41BB-A6D5-F2C1FE5264B1}"/>
              </a:ext>
            </a:extLst>
          </p:cNvPr>
          <p:cNvSpPr>
            <a:spLocks noChangeArrowheads="1"/>
          </p:cNvSpPr>
          <p:nvPr>
            <p:custDataLst>
              <p:tags r:id="rId5"/>
            </p:custDataLst>
          </p:nvPr>
        </p:nvSpPr>
        <p:spPr bwMode="auto">
          <a:xfrm>
            <a:off x="1753855" y="5187920"/>
            <a:ext cx="949590" cy="666680"/>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865" dirty="0">
                <a:solidFill>
                  <a:schemeClr val="tx2"/>
                </a:solidFill>
                <a:latin typeface="微软雅黑" panose="020B0503020204020204" pitchFamily="34" charset="-122"/>
                <a:ea typeface="微软雅黑" panose="020B0503020204020204" pitchFamily="34" charset="-122"/>
              </a:rPr>
              <a:t>03</a:t>
            </a:r>
            <a:endParaRPr lang="zh-CN" altLang="en-US" sz="1865" dirty="0">
              <a:solidFill>
                <a:schemeClr val="tx2"/>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2BEE0C64-4E3F-4652-B4A4-06C6C4B821E9}"/>
              </a:ext>
            </a:extLst>
          </p:cNvPr>
          <p:cNvSpPr/>
          <p:nvPr/>
        </p:nvSpPr>
        <p:spPr>
          <a:xfrm>
            <a:off x="2862469" y="3273940"/>
            <a:ext cx="7951303" cy="923330"/>
          </a:xfrm>
          <a:prstGeom prst="rect">
            <a:avLst/>
          </a:prstGeom>
        </p:spPr>
        <p:txBody>
          <a:bodyPr wrap="square">
            <a:spAutoFit/>
          </a:bodyPr>
          <a:lstStyle/>
          <a:p>
            <a:pPr algn="just"/>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对于一、二线城市而言，应加强区域合作与联系，优化资源配置，保持人才吸引力；对于三线及以下城市而言，应加强交通基础设施建设，提高可达性，吸引更多的发展资源，缩小与发达城市的差距。 </a:t>
            </a:r>
            <a:endParaRPr lang="zh-CN" altLang="en-US"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38C65E92-F141-41F6-BDC5-74E5469B3719}"/>
              </a:ext>
            </a:extLst>
          </p:cNvPr>
          <p:cNvSpPr/>
          <p:nvPr/>
        </p:nvSpPr>
        <p:spPr>
          <a:xfrm>
            <a:off x="2862468" y="4921095"/>
            <a:ext cx="7951301" cy="1200329"/>
          </a:xfrm>
          <a:prstGeom prst="rect">
            <a:avLst/>
          </a:prstGeom>
        </p:spPr>
        <p:txBody>
          <a:bodyPr wrap="square">
            <a:spAutoFit/>
          </a:bodyPr>
          <a:lstStyle/>
          <a:p>
            <a:pPr algn="just"/>
            <a:r>
              <a:rPr lang="zh-CN" altLang="en-US"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对于中心城市而言，应加强区域合作，努力将经济的影响力向周边城市扩散，带动周边城市发展；对于周边城市而言，应扬长避短，客观准确地进行差异化战略定位，争取通过中心城市的溢出效应来抵消虹吸效应，为中心城市做好配套，与中心城市的区域一体化发展相关联。</a:t>
            </a:r>
          </a:p>
        </p:txBody>
      </p:sp>
    </p:spTree>
    <p:extLst>
      <p:ext uri="{BB962C8B-B14F-4D97-AF65-F5344CB8AC3E}">
        <p14:creationId xmlns:p14="http://schemas.microsoft.com/office/powerpoint/2010/main" val="265355604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2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80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nodeType="withEffect">
                                  <p:stCondLst>
                                    <p:cond delay="80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nodeType="withEffect">
                                  <p:stCondLst>
                                    <p:cond delay="80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矩形 7"/>
          <p:cNvSpPr>
            <a:spLocks noChangeArrowheads="1"/>
          </p:cNvSpPr>
          <p:nvPr>
            <p:custDataLst>
              <p:tags r:id="rId1"/>
            </p:custDataLst>
          </p:nvPr>
        </p:nvSpPr>
        <p:spPr bwMode="auto">
          <a:xfrm>
            <a:off x="-6351" y="2694518"/>
            <a:ext cx="12204701" cy="25103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 name="PA_任意多边形 9"/>
          <p:cNvSpPr/>
          <p:nvPr>
            <p:custDataLst>
              <p:tags r:id="rId2"/>
            </p:custDataLst>
          </p:nvPr>
        </p:nvSpPr>
        <p:spPr bwMode="auto">
          <a:xfrm>
            <a:off x="-6351" y="2774952"/>
            <a:ext cx="12204701" cy="2341033"/>
          </a:xfrm>
          <a:custGeom>
            <a:avLst/>
            <a:gdLst>
              <a:gd name="T0" fmla="*/ 5009013 w 2880"/>
              <a:gd name="T1" fmla="*/ 0 h 552"/>
              <a:gd name="T2" fmla="*/ 4576763 w 2880"/>
              <a:gd name="T3" fmla="*/ 200387 h 552"/>
              <a:gd name="T4" fmla="*/ 4144513 w 2880"/>
              <a:gd name="T5" fmla="*/ 0 h 552"/>
              <a:gd name="T6" fmla="*/ 0 w 2880"/>
              <a:gd name="T7" fmla="*/ 0 h 552"/>
              <a:gd name="T8" fmla="*/ 0 w 2880"/>
              <a:gd name="T9" fmla="*/ 1755775 h 552"/>
              <a:gd name="T10" fmla="*/ 9153526 w 2880"/>
              <a:gd name="T11" fmla="*/ 1755775 h 552"/>
              <a:gd name="T12" fmla="*/ 9153526 w 2880"/>
              <a:gd name="T13" fmla="*/ 0 h 552"/>
              <a:gd name="T14" fmla="*/ 5009013 w 2880"/>
              <a:gd name="T15" fmla="*/ 0 h 5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0" h="552">
                <a:moveTo>
                  <a:pt x="1576" y="0"/>
                </a:moveTo>
                <a:cubicBezTo>
                  <a:pt x="1543" y="38"/>
                  <a:pt x="1494" y="63"/>
                  <a:pt x="1440" y="63"/>
                </a:cubicBezTo>
                <a:cubicBezTo>
                  <a:pt x="1386" y="63"/>
                  <a:pt x="1337" y="38"/>
                  <a:pt x="1304" y="0"/>
                </a:cubicBezTo>
                <a:cubicBezTo>
                  <a:pt x="0" y="0"/>
                  <a:pt x="0" y="0"/>
                  <a:pt x="0" y="0"/>
                </a:cubicBezTo>
                <a:cubicBezTo>
                  <a:pt x="0" y="552"/>
                  <a:pt x="0" y="552"/>
                  <a:pt x="0" y="552"/>
                </a:cubicBezTo>
                <a:cubicBezTo>
                  <a:pt x="2880" y="552"/>
                  <a:pt x="2880" y="552"/>
                  <a:pt x="2880" y="552"/>
                </a:cubicBezTo>
                <a:cubicBezTo>
                  <a:pt x="2880" y="0"/>
                  <a:pt x="2880" y="0"/>
                  <a:pt x="2880" y="0"/>
                </a:cubicBezTo>
                <a:lnTo>
                  <a:pt x="1576"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PA_椭圆 8"/>
          <p:cNvSpPr>
            <a:spLocks noChangeArrowheads="1"/>
          </p:cNvSpPr>
          <p:nvPr>
            <p:custDataLst>
              <p:tags r:id="rId3"/>
            </p:custDataLst>
          </p:nvPr>
        </p:nvSpPr>
        <p:spPr bwMode="auto">
          <a:xfrm>
            <a:off x="5418667" y="1604797"/>
            <a:ext cx="1354667" cy="1356784"/>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PA_文本框 10"/>
          <p:cNvSpPr txBox="1"/>
          <p:nvPr>
            <p:custDataLst>
              <p:tags r:id="rId4"/>
            </p:custDataLst>
          </p:nvPr>
        </p:nvSpPr>
        <p:spPr>
          <a:xfrm>
            <a:off x="1871134" y="3160185"/>
            <a:ext cx="8449733" cy="830997"/>
          </a:xfrm>
          <a:prstGeom prst="rect">
            <a:avLst/>
          </a:prstGeom>
          <a:noFill/>
        </p:spPr>
        <p:txBody>
          <a:bodyPr>
            <a:spAutoFit/>
          </a:bodyPr>
          <a:lstStyle/>
          <a:p>
            <a:pPr algn="dist" eaLnBrk="1" fontAlgn="auto" hangingPunct="1">
              <a:spcBef>
                <a:spcPts val="0"/>
              </a:spcBef>
              <a:spcAft>
                <a:spcPts val="0"/>
              </a:spcAft>
              <a:defRPr/>
            </a:pPr>
            <a:r>
              <a:rPr lang="zh-CN" altLang="en-US" sz="4800" dirty="0">
                <a:ln w="6350">
                  <a:noFill/>
                </a:ln>
                <a:solidFill>
                  <a:schemeClr val="tx1">
                    <a:lumMod val="65000"/>
                    <a:lumOff val="35000"/>
                  </a:schemeClr>
                </a:solidFill>
                <a:latin typeface="微软雅黑" panose="020B0503020204020204" pitchFamily="34" charset="-122"/>
                <a:ea typeface="微软雅黑" panose="020B0503020204020204" pitchFamily="34" charset="-122"/>
              </a:rPr>
              <a:t>谢谢大家！</a:t>
            </a:r>
          </a:p>
        </p:txBody>
      </p:sp>
      <p:sp>
        <p:nvSpPr>
          <p:cNvPr id="12" name="PA_圆角矩形 11"/>
          <p:cNvSpPr/>
          <p:nvPr>
            <p:custDataLst>
              <p:tags r:id="rId5"/>
            </p:custDataLst>
          </p:nvPr>
        </p:nvSpPr>
        <p:spPr>
          <a:xfrm>
            <a:off x="1985434" y="4123267"/>
            <a:ext cx="8235951" cy="2974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dist" eaLnBrk="1" fontAlgn="auto" hangingPunct="1">
              <a:spcBef>
                <a:spcPts val="0"/>
              </a:spcBef>
              <a:spcAft>
                <a:spcPts val="0"/>
              </a:spcAft>
              <a:defRPr/>
            </a:pP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THANK YOU FOR LISTENING</a:t>
            </a:r>
          </a:p>
        </p:txBody>
      </p:sp>
      <p:grpSp>
        <p:nvGrpSpPr>
          <p:cNvPr id="18" name="PA_组合 14"/>
          <p:cNvGrpSpPr/>
          <p:nvPr>
            <p:custDataLst>
              <p:tags r:id="rId6"/>
            </p:custDataLst>
          </p:nvPr>
        </p:nvGrpSpPr>
        <p:grpSpPr bwMode="auto">
          <a:xfrm>
            <a:off x="4744278" y="4481922"/>
            <a:ext cx="530087" cy="492964"/>
            <a:chOff x="4248" y="3024"/>
            <a:chExt cx="600" cy="599"/>
          </a:xfrm>
        </p:grpSpPr>
        <p:sp>
          <p:nvSpPr>
            <p:cNvPr id="19" name="Oval 15"/>
            <p:cNvSpPr>
              <a:spLocks noChangeArrowheads="1"/>
            </p:cNvSpPr>
            <p:nvPr/>
          </p:nvSpPr>
          <p:spPr bwMode="auto">
            <a:xfrm>
              <a:off x="4248" y="3024"/>
              <a:ext cx="600" cy="599"/>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eaLnBrk="1" fontAlgn="auto" hangingPunct="1">
                <a:spcBef>
                  <a:spcPts val="0"/>
                </a:spcBef>
                <a:spcAft>
                  <a:spcPts val="0"/>
                </a:spcAft>
                <a:defRPr/>
              </a:pPr>
              <a:endParaRPr lang="zh-CN" altLang="en-US" sz="213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7120" name="Group 16"/>
            <p:cNvGrpSpPr/>
            <p:nvPr/>
          </p:nvGrpSpPr>
          <p:grpSpPr bwMode="auto">
            <a:xfrm>
              <a:off x="4441" y="3144"/>
              <a:ext cx="215" cy="345"/>
              <a:chOff x="4441" y="3144"/>
              <a:chExt cx="215" cy="345"/>
            </a:xfrm>
          </p:grpSpPr>
          <p:sp>
            <p:nvSpPr>
              <p:cNvPr id="21" name="Freeform 17"/>
              <p:cNvSpPr>
                <a:spLocks noEditPoints="1"/>
              </p:cNvSpPr>
              <p:nvPr/>
            </p:nvSpPr>
            <p:spPr bwMode="auto">
              <a:xfrm>
                <a:off x="4472" y="3144"/>
                <a:ext cx="153" cy="250"/>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eaLnBrk="1" fontAlgn="auto" hangingPunct="1">
                  <a:spcBef>
                    <a:spcPts val="0"/>
                  </a:spcBef>
                  <a:spcAft>
                    <a:spcPts val="0"/>
                  </a:spcAft>
                  <a:defRPr/>
                </a:pPr>
                <a:endParaRPr lang="zh-CN" altLang="en-US" sz="213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Freeform 18"/>
              <p:cNvSpPr/>
              <p:nvPr/>
            </p:nvSpPr>
            <p:spPr bwMode="auto">
              <a:xfrm>
                <a:off x="4439" y="3264"/>
                <a:ext cx="218" cy="223"/>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eaLnBrk="1" fontAlgn="auto" hangingPunct="1">
                  <a:spcBef>
                    <a:spcPts val="0"/>
                  </a:spcBef>
                  <a:spcAft>
                    <a:spcPts val="0"/>
                  </a:spcAft>
                  <a:defRPr/>
                </a:pPr>
                <a:endParaRPr lang="zh-CN" altLang="en-US" sz="2135">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24" name="PA_文本框 20"/>
          <p:cNvSpPr txBox="1">
            <a:spLocks noChangeArrowheads="1"/>
          </p:cNvSpPr>
          <p:nvPr>
            <p:custDataLst>
              <p:tags r:id="rId7"/>
            </p:custDataLst>
          </p:nvPr>
        </p:nvSpPr>
        <p:spPr bwMode="auto">
          <a:xfrm>
            <a:off x="5405415" y="4553109"/>
            <a:ext cx="1856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auto" hangingPunct="1">
              <a:spcBef>
                <a:spcPts val="0"/>
              </a:spcBef>
              <a:spcAft>
                <a:spcPts val="0"/>
              </a:spcAft>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展示人：陈城</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5" name="PA_直接连接符 24"/>
          <p:cNvCxnSpPr/>
          <p:nvPr>
            <p:custDataLst>
              <p:tags r:id="rId8"/>
            </p:custDataLst>
          </p:nvPr>
        </p:nvCxnSpPr>
        <p:spPr>
          <a:xfrm>
            <a:off x="1968500" y="4047067"/>
            <a:ext cx="822113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A_任意多边形 6"/>
          <p:cNvSpPr>
            <a:spLocks noEditPoints="1"/>
          </p:cNvSpPr>
          <p:nvPr>
            <p:custDataLst>
              <p:tags r:id="rId9"/>
            </p:custDataLst>
          </p:nvPr>
        </p:nvSpPr>
        <p:spPr bwMode="auto">
          <a:xfrm>
            <a:off x="5744634" y="2040468"/>
            <a:ext cx="715433" cy="486833"/>
          </a:xfrm>
          <a:custGeom>
            <a:avLst/>
            <a:gdLst>
              <a:gd name="T0" fmla="*/ 280595 w 256"/>
              <a:gd name="T1" fmla="*/ 2096 h 174"/>
              <a:gd name="T2" fmla="*/ 253373 w 256"/>
              <a:gd name="T3" fmla="*/ 2096 h 174"/>
              <a:gd name="T4" fmla="*/ 0 w 256"/>
              <a:gd name="T5" fmla="*/ 138361 h 174"/>
              <a:gd name="T6" fmla="*/ 25128 w 256"/>
              <a:gd name="T7" fmla="*/ 173999 h 174"/>
              <a:gd name="T8" fmla="*/ 25128 w 256"/>
              <a:gd name="T9" fmla="*/ 194963 h 174"/>
              <a:gd name="T10" fmla="*/ 25128 w 256"/>
              <a:gd name="T11" fmla="*/ 251566 h 174"/>
              <a:gd name="T12" fmla="*/ 12564 w 256"/>
              <a:gd name="T13" fmla="*/ 278818 h 174"/>
              <a:gd name="T14" fmla="*/ 12564 w 256"/>
              <a:gd name="T15" fmla="*/ 341710 h 174"/>
              <a:gd name="T16" fmla="*/ 60726 w 256"/>
              <a:gd name="T17" fmla="*/ 350095 h 174"/>
              <a:gd name="T18" fmla="*/ 83760 w 256"/>
              <a:gd name="T19" fmla="*/ 324939 h 174"/>
              <a:gd name="T20" fmla="*/ 56538 w 256"/>
              <a:gd name="T21" fmla="*/ 257855 h 174"/>
              <a:gd name="T22" fmla="*/ 31410 w 256"/>
              <a:gd name="T23" fmla="*/ 222216 h 174"/>
              <a:gd name="T24" fmla="*/ 56538 w 256"/>
              <a:gd name="T25" fmla="*/ 184481 h 174"/>
              <a:gd name="T26" fmla="*/ 96324 w 256"/>
              <a:gd name="T27" fmla="*/ 203349 h 174"/>
              <a:gd name="T28" fmla="*/ 94230 w 256"/>
              <a:gd name="T29" fmla="*/ 295589 h 174"/>
              <a:gd name="T30" fmla="*/ 443926 w 256"/>
              <a:gd name="T31" fmla="*/ 295589 h 174"/>
              <a:gd name="T32" fmla="*/ 443926 w 256"/>
              <a:gd name="T33" fmla="*/ 201252 h 174"/>
              <a:gd name="T34" fmla="*/ 536062 w 256"/>
              <a:gd name="T35" fmla="*/ 138361 h 174"/>
              <a:gd name="T36" fmla="*/ 29316 w 256"/>
              <a:gd name="T37" fmla="*/ 327035 h 174"/>
              <a:gd name="T38" fmla="*/ 54444 w 256"/>
              <a:gd name="T39" fmla="*/ 280915 h 174"/>
              <a:gd name="T40" fmla="*/ 29316 w 256"/>
              <a:gd name="T41" fmla="*/ 327035 h 174"/>
              <a:gd name="T42" fmla="*/ 364355 w 256"/>
              <a:gd name="T43" fmla="*/ 280915 h 174"/>
              <a:gd name="T44" fmla="*/ 343415 w 256"/>
              <a:gd name="T45" fmla="*/ 297686 h 174"/>
              <a:gd name="T46" fmla="*/ 355979 w 256"/>
              <a:gd name="T47" fmla="*/ 306071 h 174"/>
              <a:gd name="T48" fmla="*/ 410422 w 256"/>
              <a:gd name="T49" fmla="*/ 285108 h 174"/>
              <a:gd name="T50" fmla="*/ 270125 w 256"/>
              <a:gd name="T51" fmla="*/ 331228 h 174"/>
              <a:gd name="T52" fmla="*/ 127734 w 256"/>
              <a:gd name="T53" fmla="*/ 285108 h 174"/>
              <a:gd name="T54" fmla="*/ 307817 w 256"/>
              <a:gd name="T55" fmla="*/ 312361 h 174"/>
              <a:gd name="T56" fmla="*/ 305723 w 256"/>
              <a:gd name="T57" fmla="*/ 291397 h 174"/>
              <a:gd name="T58" fmla="*/ 127734 w 256"/>
              <a:gd name="T59" fmla="*/ 255758 h 174"/>
              <a:gd name="T60" fmla="*/ 253373 w 256"/>
              <a:gd name="T61" fmla="*/ 272529 h 174"/>
              <a:gd name="T62" fmla="*/ 280595 w 256"/>
              <a:gd name="T63" fmla="*/ 272529 h 174"/>
              <a:gd name="T64" fmla="*/ 410422 w 256"/>
              <a:gd name="T65" fmla="*/ 257855 h 174"/>
              <a:gd name="T66" fmla="*/ 33504 w 256"/>
              <a:gd name="T67" fmla="*/ 138361 h 174"/>
              <a:gd name="T68" fmla="*/ 502558 w 256"/>
              <a:gd name="T69" fmla="*/ 138361 h 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6" h="174">
                <a:moveTo>
                  <a:pt x="246" y="51"/>
                </a:moveTo>
                <a:cubicBezTo>
                  <a:pt x="134" y="1"/>
                  <a:pt x="134" y="1"/>
                  <a:pt x="134" y="1"/>
                </a:cubicBezTo>
                <a:cubicBezTo>
                  <a:pt x="132" y="0"/>
                  <a:pt x="130" y="0"/>
                  <a:pt x="128" y="0"/>
                </a:cubicBezTo>
                <a:cubicBezTo>
                  <a:pt x="125" y="0"/>
                  <a:pt x="123" y="0"/>
                  <a:pt x="121" y="1"/>
                </a:cubicBezTo>
                <a:cubicBezTo>
                  <a:pt x="9" y="51"/>
                  <a:pt x="9" y="51"/>
                  <a:pt x="9" y="51"/>
                </a:cubicBezTo>
                <a:cubicBezTo>
                  <a:pt x="3" y="54"/>
                  <a:pt x="0" y="59"/>
                  <a:pt x="0" y="66"/>
                </a:cubicBezTo>
                <a:cubicBezTo>
                  <a:pt x="0" y="71"/>
                  <a:pt x="3" y="77"/>
                  <a:pt x="8" y="79"/>
                </a:cubicBezTo>
                <a:cubicBezTo>
                  <a:pt x="9" y="81"/>
                  <a:pt x="11" y="82"/>
                  <a:pt x="12" y="83"/>
                </a:cubicBezTo>
                <a:cubicBezTo>
                  <a:pt x="15" y="86"/>
                  <a:pt x="16" y="87"/>
                  <a:pt x="16" y="88"/>
                </a:cubicBezTo>
                <a:cubicBezTo>
                  <a:pt x="16" y="90"/>
                  <a:pt x="15" y="91"/>
                  <a:pt x="12" y="93"/>
                </a:cubicBezTo>
                <a:cubicBezTo>
                  <a:pt x="9" y="96"/>
                  <a:pt x="4" y="99"/>
                  <a:pt x="4" y="106"/>
                </a:cubicBezTo>
                <a:cubicBezTo>
                  <a:pt x="4" y="114"/>
                  <a:pt x="9" y="117"/>
                  <a:pt x="12" y="120"/>
                </a:cubicBezTo>
                <a:cubicBezTo>
                  <a:pt x="14" y="121"/>
                  <a:pt x="15" y="122"/>
                  <a:pt x="16" y="123"/>
                </a:cubicBezTo>
                <a:cubicBezTo>
                  <a:pt x="11" y="124"/>
                  <a:pt x="7" y="128"/>
                  <a:pt x="6" y="133"/>
                </a:cubicBezTo>
                <a:cubicBezTo>
                  <a:pt x="3" y="155"/>
                  <a:pt x="3" y="155"/>
                  <a:pt x="3" y="155"/>
                </a:cubicBezTo>
                <a:cubicBezTo>
                  <a:pt x="3" y="158"/>
                  <a:pt x="4" y="161"/>
                  <a:pt x="6" y="163"/>
                </a:cubicBezTo>
                <a:cubicBezTo>
                  <a:pt x="8" y="165"/>
                  <a:pt x="11" y="167"/>
                  <a:pt x="14" y="167"/>
                </a:cubicBezTo>
                <a:cubicBezTo>
                  <a:pt x="29" y="167"/>
                  <a:pt x="29" y="167"/>
                  <a:pt x="29" y="167"/>
                </a:cubicBezTo>
                <a:cubicBezTo>
                  <a:pt x="32" y="167"/>
                  <a:pt x="35" y="165"/>
                  <a:pt x="37" y="163"/>
                </a:cubicBezTo>
                <a:cubicBezTo>
                  <a:pt x="39" y="161"/>
                  <a:pt x="40" y="158"/>
                  <a:pt x="40" y="155"/>
                </a:cubicBezTo>
                <a:cubicBezTo>
                  <a:pt x="37" y="133"/>
                  <a:pt x="37" y="133"/>
                  <a:pt x="37" y="133"/>
                </a:cubicBezTo>
                <a:cubicBezTo>
                  <a:pt x="36" y="127"/>
                  <a:pt x="32" y="123"/>
                  <a:pt x="27" y="123"/>
                </a:cubicBezTo>
                <a:cubicBezTo>
                  <a:pt x="26" y="117"/>
                  <a:pt x="22" y="114"/>
                  <a:pt x="19" y="111"/>
                </a:cubicBezTo>
                <a:cubicBezTo>
                  <a:pt x="16" y="109"/>
                  <a:pt x="15" y="108"/>
                  <a:pt x="15" y="106"/>
                </a:cubicBezTo>
                <a:cubicBezTo>
                  <a:pt x="15" y="105"/>
                  <a:pt x="16" y="104"/>
                  <a:pt x="19" y="102"/>
                </a:cubicBezTo>
                <a:cubicBezTo>
                  <a:pt x="22" y="99"/>
                  <a:pt x="27" y="95"/>
                  <a:pt x="27" y="88"/>
                </a:cubicBezTo>
                <a:cubicBezTo>
                  <a:pt x="27" y="88"/>
                  <a:pt x="27" y="88"/>
                  <a:pt x="27" y="88"/>
                </a:cubicBezTo>
                <a:cubicBezTo>
                  <a:pt x="46" y="97"/>
                  <a:pt x="46" y="97"/>
                  <a:pt x="46" y="97"/>
                </a:cubicBezTo>
                <a:cubicBezTo>
                  <a:pt x="46" y="97"/>
                  <a:pt x="45" y="98"/>
                  <a:pt x="45" y="99"/>
                </a:cubicBezTo>
                <a:cubicBezTo>
                  <a:pt x="45" y="141"/>
                  <a:pt x="45" y="141"/>
                  <a:pt x="45" y="141"/>
                </a:cubicBezTo>
                <a:cubicBezTo>
                  <a:pt x="45" y="171"/>
                  <a:pt x="104" y="174"/>
                  <a:pt x="129" y="174"/>
                </a:cubicBezTo>
                <a:cubicBezTo>
                  <a:pt x="154" y="174"/>
                  <a:pt x="212" y="171"/>
                  <a:pt x="212" y="141"/>
                </a:cubicBezTo>
                <a:cubicBezTo>
                  <a:pt x="212" y="98"/>
                  <a:pt x="212" y="98"/>
                  <a:pt x="212" y="98"/>
                </a:cubicBezTo>
                <a:cubicBezTo>
                  <a:pt x="212" y="97"/>
                  <a:pt x="212" y="96"/>
                  <a:pt x="212" y="96"/>
                </a:cubicBezTo>
                <a:cubicBezTo>
                  <a:pt x="246" y="80"/>
                  <a:pt x="246" y="80"/>
                  <a:pt x="246" y="80"/>
                </a:cubicBezTo>
                <a:cubicBezTo>
                  <a:pt x="252" y="78"/>
                  <a:pt x="256" y="72"/>
                  <a:pt x="256" y="66"/>
                </a:cubicBezTo>
                <a:cubicBezTo>
                  <a:pt x="256" y="59"/>
                  <a:pt x="252" y="54"/>
                  <a:pt x="246" y="51"/>
                </a:cubicBezTo>
                <a:close/>
                <a:moveTo>
                  <a:pt x="14" y="156"/>
                </a:moveTo>
                <a:cubicBezTo>
                  <a:pt x="17" y="134"/>
                  <a:pt x="17" y="134"/>
                  <a:pt x="17" y="134"/>
                </a:cubicBezTo>
                <a:cubicBezTo>
                  <a:pt x="26" y="134"/>
                  <a:pt x="26" y="134"/>
                  <a:pt x="26" y="134"/>
                </a:cubicBezTo>
                <a:cubicBezTo>
                  <a:pt x="29" y="156"/>
                  <a:pt x="29" y="156"/>
                  <a:pt x="29" y="156"/>
                </a:cubicBezTo>
                <a:lnTo>
                  <a:pt x="14" y="156"/>
                </a:lnTo>
                <a:close/>
                <a:moveTo>
                  <a:pt x="196" y="123"/>
                </a:moveTo>
                <a:cubicBezTo>
                  <a:pt x="193" y="126"/>
                  <a:pt x="186" y="131"/>
                  <a:pt x="174" y="134"/>
                </a:cubicBezTo>
                <a:cubicBezTo>
                  <a:pt x="172" y="134"/>
                  <a:pt x="170" y="135"/>
                  <a:pt x="168" y="136"/>
                </a:cubicBezTo>
                <a:cubicBezTo>
                  <a:pt x="165" y="136"/>
                  <a:pt x="163" y="139"/>
                  <a:pt x="164" y="142"/>
                </a:cubicBezTo>
                <a:cubicBezTo>
                  <a:pt x="164" y="144"/>
                  <a:pt x="166" y="146"/>
                  <a:pt x="169" y="146"/>
                </a:cubicBezTo>
                <a:cubicBezTo>
                  <a:pt x="169" y="146"/>
                  <a:pt x="170" y="146"/>
                  <a:pt x="170" y="146"/>
                </a:cubicBezTo>
                <a:cubicBezTo>
                  <a:pt x="173" y="145"/>
                  <a:pt x="175" y="145"/>
                  <a:pt x="177" y="144"/>
                </a:cubicBezTo>
                <a:cubicBezTo>
                  <a:pt x="185" y="142"/>
                  <a:pt x="191" y="139"/>
                  <a:pt x="196" y="136"/>
                </a:cubicBezTo>
                <a:cubicBezTo>
                  <a:pt x="196" y="141"/>
                  <a:pt x="196" y="141"/>
                  <a:pt x="196" y="141"/>
                </a:cubicBezTo>
                <a:cubicBezTo>
                  <a:pt x="196" y="150"/>
                  <a:pt x="166" y="158"/>
                  <a:pt x="129" y="158"/>
                </a:cubicBezTo>
                <a:cubicBezTo>
                  <a:pt x="92" y="158"/>
                  <a:pt x="61" y="150"/>
                  <a:pt x="61" y="141"/>
                </a:cubicBezTo>
                <a:cubicBezTo>
                  <a:pt x="61" y="136"/>
                  <a:pt x="61" y="136"/>
                  <a:pt x="61" y="136"/>
                </a:cubicBezTo>
                <a:cubicBezTo>
                  <a:pt x="76" y="145"/>
                  <a:pt x="103" y="150"/>
                  <a:pt x="129" y="150"/>
                </a:cubicBezTo>
                <a:cubicBezTo>
                  <a:pt x="135" y="150"/>
                  <a:pt x="141" y="150"/>
                  <a:pt x="147" y="149"/>
                </a:cubicBezTo>
                <a:cubicBezTo>
                  <a:pt x="150" y="149"/>
                  <a:pt x="152" y="147"/>
                  <a:pt x="152" y="144"/>
                </a:cubicBezTo>
                <a:cubicBezTo>
                  <a:pt x="152" y="141"/>
                  <a:pt x="149" y="139"/>
                  <a:pt x="146" y="139"/>
                </a:cubicBezTo>
                <a:cubicBezTo>
                  <a:pt x="141" y="139"/>
                  <a:pt x="135" y="140"/>
                  <a:pt x="129" y="140"/>
                </a:cubicBezTo>
                <a:cubicBezTo>
                  <a:pt x="92" y="140"/>
                  <a:pt x="66" y="130"/>
                  <a:pt x="61" y="122"/>
                </a:cubicBezTo>
                <a:cubicBezTo>
                  <a:pt x="61" y="104"/>
                  <a:pt x="61" y="104"/>
                  <a:pt x="61" y="104"/>
                </a:cubicBezTo>
                <a:cubicBezTo>
                  <a:pt x="121" y="130"/>
                  <a:pt x="121" y="130"/>
                  <a:pt x="121" y="130"/>
                </a:cubicBezTo>
                <a:cubicBezTo>
                  <a:pt x="123" y="131"/>
                  <a:pt x="125" y="132"/>
                  <a:pt x="128" y="132"/>
                </a:cubicBezTo>
                <a:cubicBezTo>
                  <a:pt x="130" y="132"/>
                  <a:pt x="132" y="131"/>
                  <a:pt x="134" y="130"/>
                </a:cubicBezTo>
                <a:cubicBezTo>
                  <a:pt x="196" y="103"/>
                  <a:pt x="196" y="103"/>
                  <a:pt x="196" y="103"/>
                </a:cubicBezTo>
                <a:lnTo>
                  <a:pt x="196" y="123"/>
                </a:lnTo>
                <a:close/>
                <a:moveTo>
                  <a:pt x="128" y="116"/>
                </a:moveTo>
                <a:cubicBezTo>
                  <a:pt x="16" y="66"/>
                  <a:pt x="16" y="66"/>
                  <a:pt x="16" y="66"/>
                </a:cubicBezTo>
                <a:cubicBezTo>
                  <a:pt x="128" y="16"/>
                  <a:pt x="128" y="16"/>
                  <a:pt x="128" y="16"/>
                </a:cubicBezTo>
                <a:cubicBezTo>
                  <a:pt x="240" y="66"/>
                  <a:pt x="240" y="66"/>
                  <a:pt x="240" y="66"/>
                </a:cubicBezTo>
                <a:lnTo>
                  <a:pt x="128" y="11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4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12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18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2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1" grpId="0"/>
      <p:bldP spid="12" grpId="0"/>
      <p:bldP spid="2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圆角矩形 6"/>
          <p:cNvSpPr/>
          <p:nvPr>
            <p:custDataLst>
              <p:tags r:id="rId1"/>
            </p:custDataLst>
          </p:nvPr>
        </p:nvSpPr>
        <p:spPr>
          <a:xfrm>
            <a:off x="821635" y="966117"/>
            <a:ext cx="1755310" cy="729679"/>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CN" altLang="en-US" sz="2000" b="1" dirty="0">
                <a:solidFill>
                  <a:schemeClr val="tx2"/>
                </a:solidFill>
                <a:latin typeface="宋体" panose="02010600030101010101" pitchFamily="2" charset="-122"/>
                <a:ea typeface="宋体" panose="02010600030101010101" pitchFamily="2" charset="-122"/>
              </a:rPr>
              <a:t> 研究背景</a:t>
            </a:r>
          </a:p>
        </p:txBody>
      </p:sp>
      <p:sp>
        <p:nvSpPr>
          <p:cNvPr id="2" name="文本框 1">
            <a:extLst>
              <a:ext uri="{FF2B5EF4-FFF2-40B4-BE49-F238E27FC236}">
                <a16:creationId xmlns:a16="http://schemas.microsoft.com/office/drawing/2014/main" id="{9080472B-2135-4DE2-BF0A-BCDF4DCC4205}"/>
              </a:ext>
            </a:extLst>
          </p:cNvPr>
          <p:cNvSpPr txBox="1"/>
          <p:nvPr/>
        </p:nvSpPr>
        <p:spPr>
          <a:xfrm>
            <a:off x="821635" y="2151155"/>
            <a:ext cx="11032314" cy="2958630"/>
          </a:xfrm>
          <a:prstGeom prst="rect">
            <a:avLst/>
          </a:prstGeom>
          <a:noFill/>
        </p:spPr>
        <p:txBody>
          <a:bodyPr wrap="square" rtlCol="0">
            <a:spAutoFit/>
          </a:bodyPr>
          <a:lstStyle/>
          <a:p>
            <a:pPr algn="just">
              <a:lnSpc>
                <a:spcPct val="150000"/>
              </a:lnSpc>
            </a:pPr>
            <a:r>
              <a:rPr lang="zh-CN" altLang="en-US" dirty="0"/>
              <a:t>自</a:t>
            </a:r>
            <a:r>
              <a:rPr lang="en-US" altLang="zh-CN" dirty="0"/>
              <a:t>2008</a:t>
            </a:r>
            <a:r>
              <a:rPr lang="zh-CN" altLang="en-US" dirty="0"/>
              <a:t>年</a:t>
            </a:r>
            <a:r>
              <a:rPr lang="en-US" altLang="zh-CN" dirty="0"/>
              <a:t>8</a:t>
            </a:r>
            <a:r>
              <a:rPr lang="zh-CN" altLang="en-US" dirty="0"/>
              <a:t>月</a:t>
            </a:r>
            <a:r>
              <a:rPr lang="en-US" altLang="zh-CN" dirty="0"/>
              <a:t>1</a:t>
            </a:r>
            <a:r>
              <a:rPr lang="zh-CN" altLang="en-US" dirty="0"/>
              <a:t>日中国内地第一条高速铁路（京津城际铁路）开通以来，中国高速铁路在最高运营速度、营业里程、客运流量等方面取得快速发展和进步。截至</a:t>
            </a:r>
            <a:r>
              <a:rPr lang="en-US" altLang="zh-CN" dirty="0"/>
              <a:t>2019</a:t>
            </a:r>
            <a:r>
              <a:rPr lang="zh-CN" altLang="en-US" dirty="0"/>
              <a:t>年底，中国高速铁路营业总里程达</a:t>
            </a:r>
            <a:r>
              <a:rPr lang="en-US" altLang="zh-CN" dirty="0"/>
              <a:t>3.5</a:t>
            </a:r>
            <a:r>
              <a:rPr lang="zh-CN" altLang="en-US" dirty="0"/>
              <a:t>万千米，最高运营速度达</a:t>
            </a:r>
            <a:r>
              <a:rPr lang="en-US" altLang="zh-CN" dirty="0"/>
              <a:t>350km/h</a:t>
            </a:r>
            <a:r>
              <a:rPr lang="zh-CN" altLang="en-US" dirty="0"/>
              <a:t>。</a:t>
            </a:r>
            <a:r>
              <a:rPr lang="en-US" altLang="zh-CN" dirty="0"/>
              <a:t>2019</a:t>
            </a:r>
            <a:r>
              <a:rPr lang="zh-CN" altLang="en-US" dirty="0"/>
              <a:t>年，中国高速铁路营运动车组列车全年累计发送旅客达</a:t>
            </a:r>
            <a:r>
              <a:rPr lang="en-US" altLang="zh-CN" dirty="0"/>
              <a:t>22.9</a:t>
            </a:r>
            <a:r>
              <a:rPr lang="zh-CN" altLang="en-US" dirty="0"/>
              <a:t>亿人次。</a:t>
            </a:r>
            <a:endParaRPr lang="en-US" altLang="zh-CN" dirty="0"/>
          </a:p>
          <a:p>
            <a:pPr algn="just">
              <a:lnSpc>
                <a:spcPct val="150000"/>
              </a:lnSpc>
            </a:pPr>
            <a:endParaRPr lang="en-US" altLang="zh-CN" dirty="0"/>
          </a:p>
          <a:p>
            <a:pPr algn="just">
              <a:lnSpc>
                <a:spcPct val="150000"/>
              </a:lnSpc>
            </a:pPr>
            <a:r>
              <a:rPr lang="zh-CN" altLang="en-US" dirty="0"/>
              <a:t>人才、资源、市场范围以及劳动力的可转移性受到距离的约束，因此与中心城市的距离对中小城市发展有着举足轻重的影响。高铁的开通能够压缩城市之间的时空距离，提高城市可达性，从而打破对非中心城市发展的约束，因此有可能给城市发展包括城市创新带来变数。</a:t>
            </a:r>
          </a:p>
        </p:txBody>
      </p:sp>
    </p:spTree>
    <p:extLst>
      <p:ext uri="{BB962C8B-B14F-4D97-AF65-F5344CB8AC3E}">
        <p14:creationId xmlns:p14="http://schemas.microsoft.com/office/powerpoint/2010/main" val="108192354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圆角矩形 6"/>
          <p:cNvSpPr/>
          <p:nvPr>
            <p:custDataLst>
              <p:tags r:id="rId1"/>
            </p:custDataLst>
          </p:nvPr>
        </p:nvSpPr>
        <p:spPr>
          <a:xfrm>
            <a:off x="821635" y="966117"/>
            <a:ext cx="1755310" cy="729679"/>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CN" altLang="en-US" sz="2000" b="1" dirty="0">
                <a:solidFill>
                  <a:schemeClr val="tx2"/>
                </a:solidFill>
                <a:latin typeface="宋体" panose="02010600030101010101" pitchFamily="2" charset="-122"/>
                <a:ea typeface="宋体" panose="02010600030101010101" pitchFamily="2" charset="-122"/>
              </a:rPr>
              <a:t> 研究背景</a:t>
            </a:r>
          </a:p>
        </p:txBody>
      </p:sp>
      <p:pic>
        <p:nvPicPr>
          <p:cNvPr id="3" name="图片 2">
            <a:extLst>
              <a:ext uri="{FF2B5EF4-FFF2-40B4-BE49-F238E27FC236}">
                <a16:creationId xmlns:a16="http://schemas.microsoft.com/office/drawing/2014/main" id="{F9F55066-E1D4-4DA7-A388-CF9C6BB42F8A}"/>
              </a:ext>
            </a:extLst>
          </p:cNvPr>
          <p:cNvPicPr>
            <a:picLocks noChangeAspect="1"/>
          </p:cNvPicPr>
          <p:nvPr/>
        </p:nvPicPr>
        <p:blipFill rotWithShape="1">
          <a:blip r:embed="rId3"/>
          <a:srcRect t="9902"/>
          <a:stretch/>
        </p:blipFill>
        <p:spPr>
          <a:xfrm>
            <a:off x="821635" y="2423603"/>
            <a:ext cx="5514975" cy="3535717"/>
          </a:xfrm>
          <a:prstGeom prst="rect">
            <a:avLst/>
          </a:prstGeom>
        </p:spPr>
      </p:pic>
      <p:pic>
        <p:nvPicPr>
          <p:cNvPr id="4" name="图片 3" descr="14.1">
            <a:extLst>
              <a:ext uri="{FF2B5EF4-FFF2-40B4-BE49-F238E27FC236}">
                <a16:creationId xmlns:a16="http://schemas.microsoft.com/office/drawing/2014/main" id="{68FC2C16-4925-48D2-AB6B-5DF6CBAE146A}"/>
              </a:ext>
            </a:extLst>
          </p:cNvPr>
          <p:cNvPicPr>
            <a:picLocks noChangeAspect="1"/>
          </p:cNvPicPr>
          <p:nvPr/>
        </p:nvPicPr>
        <p:blipFill rotWithShape="1">
          <a:blip r:embed="rId4"/>
          <a:srcRect t="9902"/>
          <a:stretch/>
        </p:blipFill>
        <p:spPr>
          <a:xfrm>
            <a:off x="6513250" y="2423603"/>
            <a:ext cx="5486400" cy="3535718"/>
          </a:xfrm>
          <a:prstGeom prst="rect">
            <a:avLst/>
          </a:prstGeom>
        </p:spPr>
      </p:pic>
    </p:spTree>
    <p:extLst>
      <p:ext uri="{BB962C8B-B14F-4D97-AF65-F5344CB8AC3E}">
        <p14:creationId xmlns:p14="http://schemas.microsoft.com/office/powerpoint/2010/main" val="3095378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圆角矩形 6"/>
          <p:cNvSpPr/>
          <p:nvPr>
            <p:custDataLst>
              <p:tags r:id="rId1"/>
            </p:custDataLst>
          </p:nvPr>
        </p:nvSpPr>
        <p:spPr>
          <a:xfrm>
            <a:off x="821635" y="966117"/>
            <a:ext cx="1755310" cy="729679"/>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CN" altLang="en-US" sz="2000" b="1" dirty="0">
                <a:solidFill>
                  <a:schemeClr val="tx2"/>
                </a:solidFill>
                <a:latin typeface="宋体" panose="02010600030101010101" pitchFamily="2" charset="-122"/>
                <a:ea typeface="宋体" panose="02010600030101010101" pitchFamily="2" charset="-122"/>
              </a:rPr>
              <a:t> 文献回顾</a:t>
            </a:r>
          </a:p>
        </p:txBody>
      </p:sp>
      <p:sp>
        <p:nvSpPr>
          <p:cNvPr id="2" name="文本框 1">
            <a:extLst>
              <a:ext uri="{FF2B5EF4-FFF2-40B4-BE49-F238E27FC236}">
                <a16:creationId xmlns:a16="http://schemas.microsoft.com/office/drawing/2014/main" id="{9080472B-2135-4DE2-BF0A-BCDF4DCC4205}"/>
              </a:ext>
            </a:extLst>
          </p:cNvPr>
          <p:cNvSpPr txBox="1"/>
          <p:nvPr/>
        </p:nvSpPr>
        <p:spPr>
          <a:xfrm>
            <a:off x="821635" y="2151155"/>
            <a:ext cx="11032314" cy="4205126"/>
          </a:xfrm>
          <a:prstGeom prst="rect">
            <a:avLst/>
          </a:prstGeom>
          <a:noFill/>
        </p:spPr>
        <p:txBody>
          <a:bodyPr wrap="square" rtlCol="0">
            <a:spAutoFit/>
          </a:bodyPr>
          <a:lstStyle/>
          <a:p>
            <a:pPr algn="just">
              <a:lnSpc>
                <a:spcPct val="150000"/>
              </a:lnSpc>
            </a:pPr>
            <a:r>
              <a:rPr lang="zh-CN" altLang="en-US" dirty="0"/>
              <a:t>传统城市经济学文献发现城市间的相互关系遵循距离衰减法则</a:t>
            </a:r>
            <a:r>
              <a:rPr lang="en-US" altLang="zh-CN" dirty="0"/>
              <a:t>(Sasaki</a:t>
            </a:r>
            <a:r>
              <a:rPr lang="zh-CN" altLang="en-US" dirty="0"/>
              <a:t>等</a:t>
            </a:r>
            <a:r>
              <a:rPr lang="en-US" altLang="zh-CN" dirty="0"/>
              <a:t>,1997)</a:t>
            </a:r>
            <a:r>
              <a:rPr lang="zh-CN" altLang="en-US" dirty="0"/>
              <a:t>，距离中心城市越远则中心城市的辐射能力越弱（王海江、苗长虹，</a:t>
            </a:r>
            <a:r>
              <a:rPr lang="en-US" altLang="zh-CN" dirty="0"/>
              <a:t>2008</a:t>
            </a:r>
            <a:r>
              <a:rPr lang="zh-CN" altLang="en-US" dirty="0"/>
              <a:t>；许旭 等，</a:t>
            </a:r>
            <a:r>
              <a:rPr lang="en-US" altLang="zh-CN" dirty="0"/>
              <a:t>2010</a:t>
            </a:r>
            <a:r>
              <a:rPr lang="zh-CN" altLang="en-US" dirty="0"/>
              <a:t>）。但新经济地理学则指出这种关系并非线性（</a:t>
            </a:r>
            <a:r>
              <a:rPr lang="en-US" altLang="zh-CN" dirty="0"/>
              <a:t>Krugman</a:t>
            </a:r>
            <a:r>
              <a:rPr lang="zh-CN" altLang="en-US" dirty="0"/>
              <a:t>和</a:t>
            </a:r>
            <a:r>
              <a:rPr lang="en-US" altLang="zh-CN" dirty="0"/>
              <a:t>Elizondo</a:t>
            </a:r>
            <a:r>
              <a:rPr lang="zh-CN" altLang="en-US" dirty="0"/>
              <a:t>，</a:t>
            </a:r>
            <a:r>
              <a:rPr lang="en-US" altLang="zh-CN" dirty="0"/>
              <a:t>1996</a:t>
            </a:r>
            <a:r>
              <a:rPr lang="zh-CN" altLang="en-US" dirty="0"/>
              <a:t>；</a:t>
            </a:r>
            <a:r>
              <a:rPr lang="en-US" altLang="zh-CN" dirty="0"/>
              <a:t>Fujita</a:t>
            </a:r>
            <a:r>
              <a:rPr lang="zh-CN" altLang="en-US" dirty="0"/>
              <a:t>和</a:t>
            </a:r>
            <a:r>
              <a:rPr lang="en-US" altLang="zh-CN" dirty="0"/>
              <a:t>Mori</a:t>
            </a:r>
            <a:r>
              <a:rPr lang="zh-CN" altLang="en-US" dirty="0"/>
              <a:t>，</a:t>
            </a:r>
            <a:r>
              <a:rPr lang="en-US" altLang="zh-CN" dirty="0"/>
              <a:t>1996</a:t>
            </a:r>
            <a:r>
              <a:rPr lang="zh-CN" altLang="en-US" dirty="0"/>
              <a:t>）：距离较近的城市固然容易获得中心城市的优势资源辐射效应来发展经济，但同时在规模报酬递增的作用下，中心城市的经济集聚效应也会使周边城市的经济发展受到制约，形成虹吸效应。因此，与中心城市的距离对城市发展作用的具体效果还要看两种效应的权衡。</a:t>
            </a:r>
            <a:endParaRPr lang="en-US" altLang="zh-CN" dirty="0"/>
          </a:p>
          <a:p>
            <a:pPr>
              <a:lnSpc>
                <a:spcPct val="150000"/>
              </a:lnSpc>
            </a:pPr>
            <a:endParaRPr lang="en-US" altLang="zh-CN" dirty="0"/>
          </a:p>
          <a:p>
            <a:pPr algn="just">
              <a:lnSpc>
                <a:spcPct val="150000"/>
              </a:lnSpc>
            </a:pPr>
            <a:r>
              <a:rPr lang="zh-CN" altLang="en-US" dirty="0"/>
              <a:t>现有研究表明，高铁开通能够促进经济增长、缩小城乡差距等（王雨飞、倪鹏飞，</a:t>
            </a:r>
            <a:r>
              <a:rPr lang="en-US" altLang="zh-CN" dirty="0"/>
              <a:t>2016</a:t>
            </a:r>
            <a:r>
              <a:rPr lang="zh-CN" altLang="en-US" dirty="0"/>
              <a:t>；刘勇政、李岩，</a:t>
            </a:r>
            <a:r>
              <a:rPr lang="en-US" altLang="zh-CN" dirty="0"/>
              <a:t>2017</a:t>
            </a:r>
            <a:r>
              <a:rPr lang="zh-CN" altLang="en-US" dirty="0"/>
              <a:t>；</a:t>
            </a:r>
            <a:r>
              <a:rPr lang="en-US" altLang="zh-CN" dirty="0"/>
              <a:t>Zou</a:t>
            </a:r>
            <a:r>
              <a:rPr lang="zh-CN" altLang="en-US" dirty="0"/>
              <a:t>等，</a:t>
            </a:r>
            <a:r>
              <a:rPr lang="en-US" altLang="zh-CN" dirty="0"/>
              <a:t>2019</a:t>
            </a:r>
            <a:r>
              <a:rPr lang="zh-CN" altLang="en-US" dirty="0"/>
              <a:t>）。在认识到高铁的积极作用的同时，亦有学者认为高铁扩大了区域经济差距，拉大了高铁城市与非高铁城市的经济增长差距（董艳梅、朱英明，</a:t>
            </a:r>
            <a:r>
              <a:rPr lang="en-US" altLang="zh-CN" dirty="0"/>
              <a:t>2016</a:t>
            </a:r>
            <a:r>
              <a:rPr lang="zh-CN" altLang="en-US" dirty="0"/>
              <a:t>；张克中、陶东杰，</a:t>
            </a:r>
            <a:r>
              <a:rPr lang="en-US" altLang="zh-CN" dirty="0"/>
              <a:t>2016</a:t>
            </a:r>
            <a:r>
              <a:rPr lang="zh-CN" altLang="en-US" dirty="0"/>
              <a:t>；</a:t>
            </a:r>
            <a:r>
              <a:rPr lang="en-US" altLang="zh-CN" dirty="0"/>
              <a:t>Jia</a:t>
            </a:r>
            <a:r>
              <a:rPr lang="zh-CN" altLang="en-US" dirty="0"/>
              <a:t>等，</a:t>
            </a:r>
            <a:r>
              <a:rPr lang="en-US" altLang="zh-CN" dirty="0"/>
              <a:t>2017</a:t>
            </a:r>
            <a:r>
              <a:rPr lang="zh-CN" altLang="en-US" dirty="0"/>
              <a:t>； </a:t>
            </a:r>
            <a:r>
              <a:rPr lang="en-US" altLang="zh-CN" dirty="0"/>
              <a:t>Gao</a:t>
            </a:r>
            <a:r>
              <a:rPr lang="zh-CN" altLang="en-US" dirty="0"/>
              <a:t>等</a:t>
            </a:r>
            <a:r>
              <a:rPr lang="en-US" altLang="zh-CN" dirty="0"/>
              <a:t>,2018</a:t>
            </a:r>
            <a:r>
              <a:rPr lang="zh-CN" altLang="en-US" dirty="0"/>
              <a:t>）。</a:t>
            </a:r>
            <a:endParaRPr lang="en-US" altLang="zh-CN" dirty="0"/>
          </a:p>
        </p:txBody>
      </p:sp>
    </p:spTree>
    <p:extLst>
      <p:ext uri="{BB962C8B-B14F-4D97-AF65-F5344CB8AC3E}">
        <p14:creationId xmlns:p14="http://schemas.microsoft.com/office/powerpoint/2010/main" val="156499077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圆角矩形 6"/>
          <p:cNvSpPr/>
          <p:nvPr>
            <p:custDataLst>
              <p:tags r:id="rId1"/>
            </p:custDataLst>
          </p:nvPr>
        </p:nvSpPr>
        <p:spPr>
          <a:xfrm>
            <a:off x="821635" y="966117"/>
            <a:ext cx="1755310" cy="729679"/>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190500" dist="127000" dir="354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CN" altLang="en-US" sz="2000" b="1" dirty="0">
                <a:solidFill>
                  <a:schemeClr val="tx2"/>
                </a:solidFill>
                <a:latin typeface="宋体" panose="02010600030101010101" pitchFamily="2" charset="-122"/>
                <a:ea typeface="宋体" panose="02010600030101010101" pitchFamily="2" charset="-122"/>
              </a:rPr>
              <a:t> 文献回顾</a:t>
            </a:r>
          </a:p>
        </p:txBody>
      </p:sp>
      <p:sp>
        <p:nvSpPr>
          <p:cNvPr id="2" name="文本框 1">
            <a:extLst>
              <a:ext uri="{FF2B5EF4-FFF2-40B4-BE49-F238E27FC236}">
                <a16:creationId xmlns:a16="http://schemas.microsoft.com/office/drawing/2014/main" id="{9080472B-2135-4DE2-BF0A-BCDF4DCC4205}"/>
              </a:ext>
            </a:extLst>
          </p:cNvPr>
          <p:cNvSpPr txBox="1"/>
          <p:nvPr/>
        </p:nvSpPr>
        <p:spPr>
          <a:xfrm>
            <a:off x="821635" y="2151155"/>
            <a:ext cx="11032314" cy="2543132"/>
          </a:xfrm>
          <a:prstGeom prst="rect">
            <a:avLst/>
          </a:prstGeom>
          <a:noFill/>
        </p:spPr>
        <p:txBody>
          <a:bodyPr wrap="square" rtlCol="0">
            <a:spAutoFit/>
          </a:bodyPr>
          <a:lstStyle/>
          <a:p>
            <a:pPr algn="just">
              <a:lnSpc>
                <a:spcPct val="150000"/>
              </a:lnSpc>
            </a:pPr>
            <a:r>
              <a:rPr lang="zh-CN" altLang="en-US" dirty="0"/>
              <a:t>高铁提高了城市的可达性，缩短了两地之间的通行时间，而高层次创新人才往往具有较高的时间价值，在进行跨区域交流时会偏好速度更快，舒适度更好的高铁作为出行方式，因此高铁的开通可能会促进创新人才流动，刺激城市创新。但高铁引致的创新人才流动是一个双向过程。一方面，高铁扩大了中心城市创新人才的服务半径。周边城市能够享受中心城市创新资源的辐射，获取中心城市的人才红利。另一方面，高铁也可能导致周边城市创新人才涌向中心城市，产生虹吸效应（</a:t>
            </a:r>
            <a:r>
              <a:rPr lang="en-US" altLang="zh-CN" dirty="0"/>
              <a:t>Chandra</a:t>
            </a:r>
            <a:r>
              <a:rPr lang="zh-CN" altLang="en-US" dirty="0"/>
              <a:t>和</a:t>
            </a:r>
            <a:r>
              <a:rPr lang="en-US" altLang="zh-CN" dirty="0"/>
              <a:t>Thompson</a:t>
            </a:r>
            <a:r>
              <a:rPr lang="zh-CN" altLang="en-US" dirty="0"/>
              <a:t>，</a:t>
            </a:r>
            <a:r>
              <a:rPr lang="en-US" altLang="zh-CN" dirty="0"/>
              <a:t>2000</a:t>
            </a:r>
            <a:r>
              <a:rPr lang="zh-CN" altLang="en-US" dirty="0"/>
              <a:t>；张克中、陶东杰，</a:t>
            </a:r>
            <a:r>
              <a:rPr lang="en-US" altLang="zh-CN" dirty="0"/>
              <a:t>2016</a:t>
            </a:r>
            <a:r>
              <a:rPr lang="zh-CN" altLang="en-US" dirty="0"/>
              <a:t>），进而造成周边城市面临人才流失风险。</a:t>
            </a:r>
            <a:endParaRPr lang="en-US" altLang="zh-CN" dirty="0"/>
          </a:p>
        </p:txBody>
      </p:sp>
    </p:spTree>
    <p:extLst>
      <p:ext uri="{BB962C8B-B14F-4D97-AF65-F5344CB8AC3E}">
        <p14:creationId xmlns:p14="http://schemas.microsoft.com/office/powerpoint/2010/main" val="424304581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a:spLocks noChangeArrowheads="1"/>
          </p:cNvSpPr>
          <p:nvPr>
            <p:custDataLst>
              <p:tags r:id="rId1"/>
            </p:custDataLst>
          </p:nvPr>
        </p:nvSpPr>
        <p:spPr bwMode="auto">
          <a:xfrm rot="-5400000">
            <a:off x="1447881" y="3213020"/>
            <a:ext cx="6858000" cy="431960"/>
          </a:xfrm>
          <a:custGeom>
            <a:avLst/>
            <a:gdLst>
              <a:gd name="connsiteX0" fmla="*/ 6858000 w 6858000"/>
              <a:gd name="connsiteY0" fmla="*/ 0 h 431960"/>
              <a:gd name="connsiteX1" fmla="*/ 6858000 w 6858000"/>
              <a:gd name="connsiteY1" fmla="*/ 431960 h 431960"/>
              <a:gd name="connsiteX2" fmla="*/ 6857998 w 6858000"/>
              <a:gd name="connsiteY2" fmla="*/ 431960 h 431960"/>
              <a:gd name="connsiteX3" fmla="*/ 6857998 w 6858000"/>
              <a:gd name="connsiteY3" fmla="*/ 80434 h 431960"/>
              <a:gd name="connsiteX4" fmla="*/ 4005332 w 6858000"/>
              <a:gd name="connsiteY4" fmla="*/ 80434 h 431960"/>
              <a:gd name="connsiteX5" fmla="*/ 3429000 w 6858000"/>
              <a:gd name="connsiteY5" fmla="*/ 347648 h 431960"/>
              <a:gd name="connsiteX6" fmla="*/ 2852667 w 6858000"/>
              <a:gd name="connsiteY6" fmla="*/ 80434 h 431960"/>
              <a:gd name="connsiteX7" fmla="*/ 2 w 6858000"/>
              <a:gd name="connsiteY7" fmla="*/ 80434 h 431960"/>
              <a:gd name="connsiteX8" fmla="*/ 2 w 6858000"/>
              <a:gd name="connsiteY8" fmla="*/ 431960 h 431960"/>
              <a:gd name="connsiteX9" fmla="*/ 0 w 6858000"/>
              <a:gd name="connsiteY9" fmla="*/ 431960 h 431960"/>
              <a:gd name="connsiteX10" fmla="*/ 0 w 6858000"/>
              <a:gd name="connsiteY10" fmla="*/ 0 h 4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431960">
                <a:moveTo>
                  <a:pt x="6858000" y="0"/>
                </a:moveTo>
                <a:lnTo>
                  <a:pt x="6858000" y="431960"/>
                </a:lnTo>
                <a:lnTo>
                  <a:pt x="6857998" y="431960"/>
                </a:lnTo>
                <a:lnTo>
                  <a:pt x="6857998" y="80434"/>
                </a:lnTo>
                <a:lnTo>
                  <a:pt x="4005332" y="80434"/>
                </a:lnTo>
                <a:cubicBezTo>
                  <a:pt x="3865487" y="241611"/>
                  <a:pt x="3657839" y="347648"/>
                  <a:pt x="3429000" y="347648"/>
                </a:cubicBezTo>
                <a:cubicBezTo>
                  <a:pt x="3200163" y="347648"/>
                  <a:pt x="2992513" y="241611"/>
                  <a:pt x="2852667" y="80434"/>
                </a:cubicBezTo>
                <a:cubicBezTo>
                  <a:pt x="1664688" y="80434"/>
                  <a:pt x="732102" y="80434"/>
                  <a:pt x="2" y="80434"/>
                </a:cubicBezTo>
                <a:lnTo>
                  <a:pt x="2" y="431960"/>
                </a:lnTo>
                <a:lnTo>
                  <a:pt x="0" y="43196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1" name="PA_文本框 10"/>
          <p:cNvSpPr txBox="1"/>
          <p:nvPr>
            <p:custDataLst>
              <p:tags r:id="rId2"/>
            </p:custDataLst>
          </p:nvPr>
        </p:nvSpPr>
        <p:spPr>
          <a:xfrm>
            <a:off x="6079067" y="2713934"/>
            <a:ext cx="2236510" cy="707886"/>
          </a:xfrm>
          <a:prstGeom prst="rect">
            <a:avLst/>
          </a:prstGeom>
          <a:noFill/>
        </p:spPr>
        <p:txBody>
          <a:bodyPr wrap="none">
            <a:spAutoFit/>
          </a:bodyPr>
          <a:lstStyle/>
          <a:p>
            <a:r>
              <a:rPr lang="zh-CN" altLang="en-US" sz="4000" b="1" dirty="0">
                <a:solidFill>
                  <a:srgbClr val="44546A"/>
                </a:solidFill>
                <a:latin typeface="方正宋刻本秀楷简体" panose="02000000000000000000" pitchFamily="2" charset="-122"/>
                <a:ea typeface="方正宋刻本秀楷简体" panose="02000000000000000000" pitchFamily="2" charset="-122"/>
              </a:rPr>
              <a:t>理论机制</a:t>
            </a:r>
          </a:p>
        </p:txBody>
      </p:sp>
      <p:sp>
        <p:nvSpPr>
          <p:cNvPr id="12" name="PA_文本框 11"/>
          <p:cNvSpPr txBox="1"/>
          <p:nvPr>
            <p:custDataLst>
              <p:tags r:id="rId3"/>
            </p:custDataLst>
          </p:nvPr>
        </p:nvSpPr>
        <p:spPr>
          <a:xfrm>
            <a:off x="6079067" y="3514953"/>
            <a:ext cx="1005403" cy="1156855"/>
          </a:xfrm>
          <a:prstGeom prst="rect">
            <a:avLst/>
          </a:prstGeom>
          <a:noFill/>
        </p:spPr>
        <p:txBody>
          <a:bodyPr wrap="none">
            <a:spAutoFit/>
          </a:bodyPr>
          <a:lstStyle/>
          <a:p>
            <a:pPr>
              <a:lnSpc>
                <a:spcPct val="150000"/>
              </a:lnSpc>
              <a:defRPr/>
            </a:pPr>
            <a:r>
              <a:rPr lang="zh-CN" altLang="en-US" sz="1600" dirty="0">
                <a:solidFill>
                  <a:srgbClr val="44546A"/>
                </a:solidFill>
                <a:latin typeface="方正宋刻本秀楷简体" panose="02000000000000000000" pitchFamily="2" charset="-122"/>
                <a:ea typeface="方正宋刻本秀楷简体" panose="02000000000000000000" pitchFamily="2" charset="-122"/>
              </a:rPr>
              <a:t>可达性</a:t>
            </a:r>
            <a:endParaRPr lang="en-US" altLang="zh-CN" sz="1600" dirty="0">
              <a:solidFill>
                <a:srgbClr val="44546A"/>
              </a:solidFill>
              <a:latin typeface="方正宋刻本秀楷简体" panose="02000000000000000000" pitchFamily="2" charset="-122"/>
              <a:ea typeface="方正宋刻本秀楷简体" panose="02000000000000000000" pitchFamily="2" charset="-122"/>
            </a:endParaRPr>
          </a:p>
          <a:p>
            <a:pPr>
              <a:lnSpc>
                <a:spcPct val="150000"/>
              </a:lnSpc>
              <a:defRPr/>
            </a:pPr>
            <a:r>
              <a:rPr lang="zh-CN" altLang="en-US" sz="1600" dirty="0">
                <a:solidFill>
                  <a:srgbClr val="44546A"/>
                </a:solidFill>
                <a:latin typeface="方正宋刻本秀楷简体" panose="02000000000000000000" pitchFamily="2" charset="-122"/>
                <a:ea typeface="方正宋刻本秀楷简体" panose="02000000000000000000" pitchFamily="2" charset="-122"/>
              </a:rPr>
              <a:t>最优半径</a:t>
            </a:r>
            <a:endParaRPr lang="en-US" altLang="zh-CN" sz="1600" dirty="0">
              <a:solidFill>
                <a:srgbClr val="44546A"/>
              </a:solidFill>
              <a:latin typeface="方正宋刻本秀楷简体" panose="02000000000000000000" pitchFamily="2" charset="-122"/>
              <a:ea typeface="方正宋刻本秀楷简体" panose="02000000000000000000" pitchFamily="2" charset="-122"/>
            </a:endParaRPr>
          </a:p>
          <a:p>
            <a:pPr>
              <a:lnSpc>
                <a:spcPct val="150000"/>
              </a:lnSpc>
              <a:defRPr/>
            </a:pPr>
            <a:r>
              <a:rPr lang="zh-CN" altLang="en-US" sz="1600" dirty="0">
                <a:solidFill>
                  <a:srgbClr val="44546A"/>
                </a:solidFill>
                <a:latin typeface="方正宋刻本秀楷简体" panose="02000000000000000000" pitchFamily="2" charset="-122"/>
                <a:ea typeface="方正宋刻本秀楷简体" panose="02000000000000000000" pitchFamily="2" charset="-122"/>
              </a:rPr>
              <a:t>经济集聚</a:t>
            </a:r>
          </a:p>
        </p:txBody>
      </p:sp>
      <p:cxnSp>
        <p:nvCxnSpPr>
          <p:cNvPr id="13" name="PA_直接连接符 12"/>
          <p:cNvCxnSpPr>
            <a:cxnSpLocks/>
          </p:cNvCxnSpPr>
          <p:nvPr>
            <p:custDataLst>
              <p:tags r:id="rId4"/>
            </p:custDataLst>
          </p:nvPr>
        </p:nvCxnSpPr>
        <p:spPr>
          <a:xfrm>
            <a:off x="6079067" y="3468386"/>
            <a:ext cx="211502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571727" y="2751665"/>
            <a:ext cx="1356784" cy="1354667"/>
            <a:chOff x="3571727" y="2751665"/>
            <a:chExt cx="1356784" cy="1354667"/>
          </a:xfrm>
        </p:grpSpPr>
        <p:sp>
          <p:nvSpPr>
            <p:cNvPr id="21" name="PA_椭圆 8"/>
            <p:cNvSpPr>
              <a:spLocks noChangeArrowheads="1"/>
            </p:cNvSpPr>
            <p:nvPr>
              <p:custDataLst>
                <p:tags r:id="rId5"/>
              </p:custDataLst>
            </p:nvPr>
          </p:nvSpPr>
          <p:spPr bwMode="auto">
            <a:xfrm rot="16200000">
              <a:off x="3572785" y="2750607"/>
              <a:ext cx="1354667" cy="1356784"/>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254000" dist="190500" dir="354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PA_文本框 6"/>
            <p:cNvSpPr txBox="1"/>
            <p:nvPr>
              <p:custDataLst>
                <p:tags r:id="rId6"/>
              </p:custDataLst>
            </p:nvPr>
          </p:nvSpPr>
          <p:spPr>
            <a:xfrm>
              <a:off x="3784748" y="2925845"/>
              <a:ext cx="1056824" cy="1015663"/>
            </a:xfrm>
            <a:prstGeom prst="rect">
              <a:avLst/>
            </a:prstGeom>
            <a:noFill/>
          </p:spPr>
          <p:txBody>
            <a:bodyPr vert="horz" wrap="square" rtlCol="0">
              <a:spAutoFit/>
            </a:bodyPr>
            <a:lstStyle>
              <a:defPPr>
                <a:defRPr lang="zh-CN"/>
              </a:defPPr>
              <a:lvl1pPr>
                <a:defRPr sz="6600" b="1" spc="600">
                  <a:solidFill>
                    <a:srgbClr val="1F497D"/>
                  </a:solidFill>
                  <a:latin typeface="方正宋刻本秀楷简体" panose="02000000000000000000" pitchFamily="2" charset="-122"/>
                  <a:ea typeface="方正宋刻本秀楷简体" panose="02000000000000000000" pitchFamily="2" charset="-122"/>
                  <a:cs typeface="Open Sans" panose="020B0606030504020204" pitchFamily="34" charset="0"/>
                </a:defRPr>
              </a:lvl1pPr>
            </a:lstStyle>
            <a:p>
              <a:pPr algn="ctr"/>
              <a:r>
                <a:rPr lang="en-US" altLang="zh-CN" sz="6000" b="0" spc="-150" dirty="0">
                  <a:solidFill>
                    <a:srgbClr val="44546A"/>
                  </a:solidFill>
                  <a:latin typeface="时尚中黑简体" panose="01010104010101010101" pitchFamily="2" charset="-122"/>
                  <a:ea typeface="时尚中黑简体" panose="01010104010101010101" pitchFamily="2" charset="-122"/>
                </a:rPr>
                <a:t>02</a:t>
              </a:r>
              <a:endParaRPr lang="zh-CN" altLang="en-US" sz="6000" b="0" spc="-150" dirty="0">
                <a:solidFill>
                  <a:srgbClr val="44546A"/>
                </a:solidFill>
                <a:latin typeface="时尚中黑简体" panose="01010104010101010101" pitchFamily="2" charset="-122"/>
                <a:ea typeface="时尚中黑简体" panose="0101010401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37"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_文本框 4"/>
          <p:cNvSpPr txBox="1">
            <a:spLocks noChangeArrowheads="1"/>
          </p:cNvSpPr>
          <p:nvPr>
            <p:custDataLst>
              <p:tags r:id="rId1"/>
            </p:custDataLst>
          </p:nvPr>
        </p:nvSpPr>
        <p:spPr bwMode="auto">
          <a:xfrm>
            <a:off x="2514489" y="754181"/>
            <a:ext cx="71609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Font typeface="Arial" panose="020B0604020202020204" pitchFamily="34" charset="0"/>
              <a:buNone/>
              <a:defRPr/>
            </a:pP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高铁开通提高城市可达性影响城市创新</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PA_直接连接符 35"/>
          <p:cNvCxnSpPr>
            <a:cxnSpLocks/>
          </p:cNvCxnSpPr>
          <p:nvPr>
            <p:custDataLst>
              <p:tags r:id="rId2"/>
            </p:custDataLst>
          </p:nvPr>
        </p:nvCxnSpPr>
        <p:spPr>
          <a:xfrm>
            <a:off x="2610196" y="1396538"/>
            <a:ext cx="688293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9E8DB017-5454-4912-830F-F37FA60FE261}"/>
              </a:ext>
            </a:extLst>
          </p:cNvPr>
          <p:cNvSpPr txBox="1"/>
          <p:nvPr/>
        </p:nvSpPr>
        <p:spPr>
          <a:xfrm>
            <a:off x="639605" y="1878676"/>
            <a:ext cx="10942795" cy="595547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a:t>提高通行效率，促进人才流动</a:t>
            </a:r>
            <a:endParaRPr lang="en-US" altLang="zh-CN" dirty="0"/>
          </a:p>
          <a:p>
            <a:pPr marL="342900" indent="-342900">
              <a:lnSpc>
                <a:spcPct val="150000"/>
              </a:lnSpc>
              <a:spcBef>
                <a:spcPts val="600"/>
              </a:spcBef>
              <a:spcAft>
                <a:spcPts val="600"/>
              </a:spcAft>
              <a:buFont typeface="+mj-lt"/>
              <a:buAutoNum type="arabicPeriod"/>
            </a:pPr>
            <a:r>
              <a:rPr lang="zh-CN" altLang="en-US" dirty="0"/>
              <a:t>创新人才对时间成本高度敏感，高铁开通通过节省时间成本促进创新人才的跨区域交流</a:t>
            </a:r>
            <a:endParaRPr lang="en-US" altLang="zh-CN" dirty="0"/>
          </a:p>
          <a:p>
            <a:pPr marL="342900" indent="-342900">
              <a:lnSpc>
                <a:spcPct val="150000"/>
              </a:lnSpc>
              <a:spcBef>
                <a:spcPts val="600"/>
              </a:spcBef>
              <a:spcAft>
                <a:spcPts val="600"/>
              </a:spcAft>
              <a:buFont typeface="+mj-lt"/>
              <a:buAutoNum type="arabicPeriod"/>
            </a:pPr>
            <a:r>
              <a:rPr lang="zh-CN" altLang="en-US" dirty="0"/>
              <a:t>高铁的舒适性较</a:t>
            </a:r>
            <a:r>
              <a:rPr lang="en-US" altLang="zh-CN" dirty="0"/>
              <a:t>K</a:t>
            </a:r>
            <a:r>
              <a:rPr lang="zh-CN" altLang="en-US" dirty="0"/>
              <a:t>、</a:t>
            </a:r>
            <a:r>
              <a:rPr lang="en-US" altLang="zh-CN" dirty="0"/>
              <a:t>Z</a:t>
            </a:r>
            <a:r>
              <a:rPr lang="zh-CN" altLang="en-US" dirty="0"/>
              <a:t>、</a:t>
            </a:r>
            <a:r>
              <a:rPr lang="en-US" altLang="zh-CN" dirty="0"/>
              <a:t>T</a:t>
            </a:r>
            <a:r>
              <a:rPr lang="zh-CN" altLang="en-US" dirty="0"/>
              <a:t>字开头的列车有较大提升，创新人才更加偏好选择高铁作为通行方式</a:t>
            </a:r>
            <a:endParaRPr lang="en-US" altLang="zh-CN" dirty="0"/>
          </a:p>
          <a:p>
            <a:pPr marL="285750" indent="-285750">
              <a:buFont typeface="Wingdings" panose="05000000000000000000" pitchFamily="2" charset="2"/>
              <a:buChar char="Ø"/>
            </a:pPr>
            <a:endParaRPr lang="en-US" altLang="zh-CN" sz="2400" dirty="0"/>
          </a:p>
          <a:p>
            <a:pPr marL="285750" indent="-285750">
              <a:buFont typeface="Wingdings" panose="05000000000000000000" pitchFamily="2" charset="2"/>
              <a:buChar char="Ø"/>
            </a:pPr>
            <a:r>
              <a:rPr lang="zh-CN" altLang="en-US" sz="2400" dirty="0"/>
              <a:t>提升区位优势，促进经济发展</a:t>
            </a:r>
            <a:endParaRPr lang="en-US" altLang="zh-CN" sz="2400" dirty="0"/>
          </a:p>
          <a:p>
            <a:pPr marL="342900" indent="-342900">
              <a:lnSpc>
                <a:spcPct val="150000"/>
              </a:lnSpc>
              <a:spcBef>
                <a:spcPts val="600"/>
              </a:spcBef>
              <a:spcAft>
                <a:spcPts val="600"/>
              </a:spcAft>
              <a:buFont typeface="+mj-lt"/>
              <a:buAutoNum type="arabicPeriod"/>
            </a:pPr>
            <a:r>
              <a:rPr lang="zh-CN" altLang="en-US" dirty="0"/>
              <a:t>降低运输成本有利于发挥比较优势承接相关产业从而刺激经济增长</a:t>
            </a:r>
            <a:endParaRPr lang="en-US" altLang="zh-CN" dirty="0"/>
          </a:p>
          <a:p>
            <a:pPr marL="342900" indent="-342900">
              <a:lnSpc>
                <a:spcPct val="150000"/>
              </a:lnSpc>
              <a:spcBef>
                <a:spcPts val="600"/>
              </a:spcBef>
              <a:spcAft>
                <a:spcPts val="600"/>
              </a:spcAft>
              <a:buFont typeface="+mj-lt"/>
              <a:buAutoNum type="arabicPeriod"/>
            </a:pPr>
            <a:r>
              <a:rPr lang="zh-CN" altLang="en-US" dirty="0"/>
              <a:t>降低信息不对称有利于风险投资等资本在高铁开通城市布局从而刺激经济增长</a:t>
            </a:r>
            <a:endParaRPr lang="en-US" altLang="zh-CN" dirty="0"/>
          </a:p>
          <a:p>
            <a:pPr marL="342900" indent="-342900">
              <a:lnSpc>
                <a:spcPct val="150000"/>
              </a:lnSpc>
              <a:spcBef>
                <a:spcPts val="600"/>
              </a:spcBef>
              <a:spcAft>
                <a:spcPts val="600"/>
              </a:spcAft>
              <a:buFont typeface="+mj-lt"/>
              <a:buAutoNum type="arabicPeriod"/>
            </a:pPr>
            <a:r>
              <a:rPr lang="zh-CN" altLang="en-US" dirty="0"/>
              <a:t>高铁建设本身就是大规模的基础设施建投，其投入的大量资本能够直接促进经济的增长，为城市创新提供了必要的经济条件</a:t>
            </a:r>
            <a:endParaRPr lang="en-US" altLang="zh-CN" dirty="0"/>
          </a:p>
          <a:p>
            <a:pPr>
              <a:lnSpc>
                <a:spcPct val="150000"/>
              </a:lnSpc>
              <a:spcBef>
                <a:spcPts val="600"/>
              </a:spcBef>
              <a:spcAft>
                <a:spcPts val="600"/>
              </a:spcAft>
            </a:pPr>
            <a:endParaRPr lang="en-US" altLang="zh-CN" dirty="0"/>
          </a:p>
          <a:p>
            <a:pPr marL="457200" indent="-457200">
              <a:buFont typeface="+mj-lt"/>
              <a:buAutoNum type="arabicPeriod"/>
            </a:pPr>
            <a:endParaRPr lang="en-US" altLang="zh-CN" sz="2400" dirty="0"/>
          </a:p>
          <a:p>
            <a:endParaRPr lang="en-US" altLang="zh-CN" dirty="0"/>
          </a:p>
          <a:p>
            <a:pPr marL="342900" indent="-342900">
              <a:buFont typeface="+mj-lt"/>
              <a:buAutoNum type="alphaUcPeriod"/>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18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PA" val="v3.0.1"/>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02.xml><?xml version="1.0" encoding="utf-8"?>
<p:tagLst xmlns:a="http://schemas.openxmlformats.org/drawingml/2006/main" xmlns:r="http://schemas.openxmlformats.org/officeDocument/2006/relationships" xmlns:p="http://schemas.openxmlformats.org/presentationml/2006/main">
  <p:tag name="PA" val="v3.0.1"/>
</p:tagLst>
</file>

<file path=ppt/tags/tag103.xml><?xml version="1.0" encoding="utf-8"?>
<p:tagLst xmlns:a="http://schemas.openxmlformats.org/drawingml/2006/main" xmlns:r="http://schemas.openxmlformats.org/officeDocument/2006/relationships" xmlns:p="http://schemas.openxmlformats.org/presentationml/2006/main">
  <p:tag name="PA" val="v3.0.1"/>
</p:tagLst>
</file>

<file path=ppt/tags/tag104.xml><?xml version="1.0" encoding="utf-8"?>
<p:tagLst xmlns:a="http://schemas.openxmlformats.org/drawingml/2006/main" xmlns:r="http://schemas.openxmlformats.org/officeDocument/2006/relationships" xmlns:p="http://schemas.openxmlformats.org/presentationml/2006/main">
  <p:tag name="PA" val="v3.0.1"/>
</p:tagLst>
</file>

<file path=ppt/tags/tag105.xml><?xml version="1.0" encoding="utf-8"?>
<p:tagLst xmlns:a="http://schemas.openxmlformats.org/drawingml/2006/main" xmlns:r="http://schemas.openxmlformats.org/officeDocument/2006/relationships" xmlns:p="http://schemas.openxmlformats.org/presentationml/2006/main">
  <p:tag name="PA" val="v3.0.1"/>
</p:tagLst>
</file>

<file path=ppt/tags/tag106.xml><?xml version="1.0" encoding="utf-8"?>
<p:tagLst xmlns:a="http://schemas.openxmlformats.org/drawingml/2006/main" xmlns:r="http://schemas.openxmlformats.org/officeDocument/2006/relationships" xmlns:p="http://schemas.openxmlformats.org/presentationml/2006/main">
  <p:tag name="PA" val="v3.0.1"/>
</p:tagLst>
</file>

<file path=ppt/tags/tag107.xml><?xml version="1.0" encoding="utf-8"?>
<p:tagLst xmlns:a="http://schemas.openxmlformats.org/drawingml/2006/main" xmlns:r="http://schemas.openxmlformats.org/officeDocument/2006/relationships" xmlns:p="http://schemas.openxmlformats.org/presentationml/2006/main">
  <p:tag name="PA" val="v3.0.1"/>
</p:tagLst>
</file>

<file path=ppt/tags/tag108.xml><?xml version="1.0" encoding="utf-8"?>
<p:tagLst xmlns:a="http://schemas.openxmlformats.org/drawingml/2006/main" xmlns:r="http://schemas.openxmlformats.org/officeDocument/2006/relationships" xmlns:p="http://schemas.openxmlformats.org/presentationml/2006/main">
  <p:tag name="PA" val="v3.0.1"/>
</p:tagLst>
</file>

<file path=ppt/tags/tag109.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10.xml><?xml version="1.0" encoding="utf-8"?>
<p:tagLst xmlns:a="http://schemas.openxmlformats.org/drawingml/2006/main" xmlns:r="http://schemas.openxmlformats.org/officeDocument/2006/relationships" xmlns:p="http://schemas.openxmlformats.org/presentationml/2006/main">
  <p:tag name="PA" val="v3.0.1"/>
</p:tagLst>
</file>

<file path=ppt/tags/tag111.xml><?xml version="1.0" encoding="utf-8"?>
<p:tagLst xmlns:a="http://schemas.openxmlformats.org/drawingml/2006/main" xmlns:r="http://schemas.openxmlformats.org/officeDocument/2006/relationships" xmlns:p="http://schemas.openxmlformats.org/presentationml/2006/main">
  <p:tag name="PA" val="v3.0.1"/>
</p:tagLst>
</file>

<file path=ppt/tags/tag112.xml><?xml version="1.0" encoding="utf-8"?>
<p:tagLst xmlns:a="http://schemas.openxmlformats.org/drawingml/2006/main" xmlns:r="http://schemas.openxmlformats.org/officeDocument/2006/relationships" xmlns:p="http://schemas.openxmlformats.org/presentationml/2006/main">
  <p:tag name="PA" val="v3.0.1"/>
</p:tagLst>
</file>

<file path=ppt/tags/tag113.xml><?xml version="1.0" encoding="utf-8"?>
<p:tagLst xmlns:a="http://schemas.openxmlformats.org/drawingml/2006/main" xmlns:r="http://schemas.openxmlformats.org/officeDocument/2006/relationships" xmlns:p="http://schemas.openxmlformats.org/presentationml/2006/main">
  <p:tag name="PA" val="v3.0.1"/>
</p:tagLst>
</file>

<file path=ppt/tags/tag114.xml><?xml version="1.0" encoding="utf-8"?>
<p:tagLst xmlns:a="http://schemas.openxmlformats.org/drawingml/2006/main" xmlns:r="http://schemas.openxmlformats.org/officeDocument/2006/relationships" xmlns:p="http://schemas.openxmlformats.org/presentationml/2006/main">
  <p:tag name="PA" val="v3.0.1"/>
</p:tagLst>
</file>

<file path=ppt/tags/tag115.xml><?xml version="1.0" encoding="utf-8"?>
<p:tagLst xmlns:a="http://schemas.openxmlformats.org/drawingml/2006/main" xmlns:r="http://schemas.openxmlformats.org/officeDocument/2006/relationships" xmlns:p="http://schemas.openxmlformats.org/presentationml/2006/main">
  <p:tag name="PA" val="v3.0.1"/>
</p:tagLst>
</file>

<file path=ppt/tags/tag116.xml><?xml version="1.0" encoding="utf-8"?>
<p:tagLst xmlns:a="http://schemas.openxmlformats.org/drawingml/2006/main" xmlns:r="http://schemas.openxmlformats.org/officeDocument/2006/relationships" xmlns:p="http://schemas.openxmlformats.org/presentationml/2006/main">
  <p:tag name="PA" val="v3.0.1"/>
</p:tagLst>
</file>

<file path=ppt/tags/tag117.xml><?xml version="1.0" encoding="utf-8"?>
<p:tagLst xmlns:a="http://schemas.openxmlformats.org/drawingml/2006/main" xmlns:r="http://schemas.openxmlformats.org/officeDocument/2006/relationships" xmlns:p="http://schemas.openxmlformats.org/presentationml/2006/main">
  <p:tag name="PA" val="v3.0.1"/>
</p:tagLst>
</file>

<file path=ppt/tags/tag118.xml><?xml version="1.0" encoding="utf-8"?>
<p:tagLst xmlns:a="http://schemas.openxmlformats.org/drawingml/2006/main" xmlns:r="http://schemas.openxmlformats.org/officeDocument/2006/relationships" xmlns:p="http://schemas.openxmlformats.org/presentationml/2006/main">
  <p:tag name="PA" val="v3.0.1"/>
</p:tagLst>
</file>

<file path=ppt/tags/tag119.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20.xml><?xml version="1.0" encoding="utf-8"?>
<p:tagLst xmlns:a="http://schemas.openxmlformats.org/drawingml/2006/main" xmlns:r="http://schemas.openxmlformats.org/officeDocument/2006/relationships" xmlns:p="http://schemas.openxmlformats.org/presentationml/2006/main">
  <p:tag name="PA" val="v3.0.1"/>
</p:tagLst>
</file>

<file path=ppt/tags/tag121.xml><?xml version="1.0" encoding="utf-8"?>
<p:tagLst xmlns:a="http://schemas.openxmlformats.org/drawingml/2006/main" xmlns:r="http://schemas.openxmlformats.org/officeDocument/2006/relationships" xmlns:p="http://schemas.openxmlformats.org/presentationml/2006/main">
  <p:tag name="PA" val="v3.0.1"/>
</p:tagLst>
</file>

<file path=ppt/tags/tag122.xml><?xml version="1.0" encoding="utf-8"?>
<p:tagLst xmlns:a="http://schemas.openxmlformats.org/drawingml/2006/main" xmlns:r="http://schemas.openxmlformats.org/officeDocument/2006/relationships" xmlns:p="http://schemas.openxmlformats.org/presentationml/2006/main">
  <p:tag name="PA" val="v3.0.1"/>
</p:tagLst>
</file>

<file path=ppt/tags/tag123.xml><?xml version="1.0" encoding="utf-8"?>
<p:tagLst xmlns:a="http://schemas.openxmlformats.org/drawingml/2006/main" xmlns:r="http://schemas.openxmlformats.org/officeDocument/2006/relationships" xmlns:p="http://schemas.openxmlformats.org/presentationml/2006/main">
  <p:tag name="PA" val="v3.0.1"/>
</p:tagLst>
</file>

<file path=ppt/tags/tag124.xml><?xml version="1.0" encoding="utf-8"?>
<p:tagLst xmlns:a="http://schemas.openxmlformats.org/drawingml/2006/main" xmlns:r="http://schemas.openxmlformats.org/officeDocument/2006/relationships" xmlns:p="http://schemas.openxmlformats.org/presentationml/2006/main">
  <p:tag name="PA" val="v3.0.1"/>
</p:tagLst>
</file>

<file path=ppt/tags/tag125.xml><?xml version="1.0" encoding="utf-8"?>
<p:tagLst xmlns:a="http://schemas.openxmlformats.org/drawingml/2006/main" xmlns:r="http://schemas.openxmlformats.org/officeDocument/2006/relationships" xmlns:p="http://schemas.openxmlformats.org/presentationml/2006/main">
  <p:tag name="PA" val="v3.0.1"/>
</p:tagLst>
</file>

<file path=ppt/tags/tag126.xml><?xml version="1.0" encoding="utf-8"?>
<p:tagLst xmlns:a="http://schemas.openxmlformats.org/drawingml/2006/main" xmlns:r="http://schemas.openxmlformats.org/officeDocument/2006/relationships" xmlns:p="http://schemas.openxmlformats.org/presentationml/2006/main">
  <p:tag name="PA" val="v3.0.1"/>
</p:tagLst>
</file>

<file path=ppt/tags/tag127.xml><?xml version="1.0" encoding="utf-8"?>
<p:tagLst xmlns:a="http://schemas.openxmlformats.org/drawingml/2006/main" xmlns:r="http://schemas.openxmlformats.org/officeDocument/2006/relationships" xmlns:p="http://schemas.openxmlformats.org/presentationml/2006/main">
  <p:tag name="PA" val="v3.0.1"/>
</p:tagLst>
</file>

<file path=ppt/tags/tag128.xml><?xml version="1.0" encoding="utf-8"?>
<p:tagLst xmlns:a="http://schemas.openxmlformats.org/drawingml/2006/main" xmlns:r="http://schemas.openxmlformats.org/officeDocument/2006/relationships" xmlns:p="http://schemas.openxmlformats.org/presentationml/2006/main">
  <p:tag name="PA" val="v3.0.1"/>
</p:tagLst>
</file>

<file path=ppt/tags/tag129.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30.xml><?xml version="1.0" encoding="utf-8"?>
<p:tagLst xmlns:a="http://schemas.openxmlformats.org/drawingml/2006/main" xmlns:r="http://schemas.openxmlformats.org/officeDocument/2006/relationships" xmlns:p="http://schemas.openxmlformats.org/presentationml/2006/main">
  <p:tag name="PA" val="v3.0.1"/>
</p:tagLst>
</file>

<file path=ppt/tags/tag131.xml><?xml version="1.0" encoding="utf-8"?>
<p:tagLst xmlns:a="http://schemas.openxmlformats.org/drawingml/2006/main" xmlns:r="http://schemas.openxmlformats.org/officeDocument/2006/relationships" xmlns:p="http://schemas.openxmlformats.org/presentationml/2006/main">
  <p:tag name="PA" val="v3.0.1"/>
</p:tagLst>
</file>

<file path=ppt/tags/tag132.xml><?xml version="1.0" encoding="utf-8"?>
<p:tagLst xmlns:a="http://schemas.openxmlformats.org/drawingml/2006/main" xmlns:r="http://schemas.openxmlformats.org/officeDocument/2006/relationships" xmlns:p="http://schemas.openxmlformats.org/presentationml/2006/main">
  <p:tag name="PA" val="v3.0.1"/>
</p:tagLst>
</file>

<file path=ppt/tags/tag133.xml><?xml version="1.0" encoding="utf-8"?>
<p:tagLst xmlns:a="http://schemas.openxmlformats.org/drawingml/2006/main" xmlns:r="http://schemas.openxmlformats.org/officeDocument/2006/relationships" xmlns:p="http://schemas.openxmlformats.org/presentationml/2006/main">
  <p:tag name="PA" val="v3.0.1"/>
</p:tagLst>
</file>

<file path=ppt/tags/tag134.xml><?xml version="1.0" encoding="utf-8"?>
<p:tagLst xmlns:a="http://schemas.openxmlformats.org/drawingml/2006/main" xmlns:r="http://schemas.openxmlformats.org/officeDocument/2006/relationships" xmlns:p="http://schemas.openxmlformats.org/presentationml/2006/main">
  <p:tag name="PA" val="v3.0.1"/>
</p:tagLst>
</file>

<file path=ppt/tags/tag135.xml><?xml version="1.0" encoding="utf-8"?>
<p:tagLst xmlns:a="http://schemas.openxmlformats.org/drawingml/2006/main" xmlns:r="http://schemas.openxmlformats.org/officeDocument/2006/relationships" xmlns:p="http://schemas.openxmlformats.org/presentationml/2006/main">
  <p:tag name="PA" val="v3.0.1"/>
</p:tagLst>
</file>

<file path=ppt/tags/tag136.xml><?xml version="1.0" encoding="utf-8"?>
<p:tagLst xmlns:a="http://schemas.openxmlformats.org/drawingml/2006/main" xmlns:r="http://schemas.openxmlformats.org/officeDocument/2006/relationships" xmlns:p="http://schemas.openxmlformats.org/presentationml/2006/main">
  <p:tag name="PA" val="v3.0.1"/>
</p:tagLst>
</file>

<file path=ppt/tags/tag137.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PA" val="v3.0.1"/>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PA" val="v3.0.1"/>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PA" val="v3.0.1"/>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PA" val="v3.0.1"/>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PA" val="v3.0.1"/>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PA" val="v3.0.1"/>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PA" val="v3.0.1"/>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2637</Words>
  <Application>Microsoft Office PowerPoint</Application>
  <PresentationFormat>宽屏</PresentationFormat>
  <Paragraphs>166</Paragraphs>
  <Slides>31</Slides>
  <Notes>17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等线</vt:lpstr>
      <vt:lpstr>等线 Light</vt:lpstr>
      <vt:lpstr>方正宋刻本秀楷简体</vt:lpstr>
      <vt:lpstr>时尚中黑简体</vt:lpstr>
      <vt:lpstr>宋体</vt:lpstr>
      <vt:lpstr>微软雅黑</vt:lpstr>
      <vt:lpstr>Arial</vt:lpstr>
      <vt:lpstr>Calibri</vt:lpstr>
      <vt:lpstr>Cambria Math</vt:lpstr>
      <vt:lpstr>Open Sans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陈城</cp:lastModifiedBy>
  <cp:revision>84</cp:revision>
  <cp:lastPrinted>2020-07-06T05:37:47Z</cp:lastPrinted>
  <dcterms:created xsi:type="dcterms:W3CDTF">2017-06-07T09:02:00Z</dcterms:created>
  <dcterms:modified xsi:type="dcterms:W3CDTF">2020-07-07T13:51:54Z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