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0" r:id="rId4"/>
    <p:sldId id="257" r:id="rId5"/>
    <p:sldId id="271" r:id="rId6"/>
    <p:sldId id="272" r:id="rId7"/>
    <p:sldId id="273" r:id="rId8"/>
    <p:sldId id="261" r:id="rId9"/>
    <p:sldId id="274" r:id="rId10"/>
    <p:sldId id="275" r:id="rId11"/>
    <p:sldId id="276" r:id="rId12"/>
    <p:sldId id="277" r:id="rId13"/>
    <p:sldId id="278" r:id="rId14"/>
    <p:sldId id="279" r:id="rId15"/>
    <p:sldId id="263" r:id="rId16"/>
    <p:sldId id="281" r:id="rId17"/>
    <p:sldId id="282" r:id="rId18"/>
    <p:sldId id="283" r:id="rId19"/>
    <p:sldId id="284" r:id="rId20"/>
    <p:sldId id="285" r:id="rId21"/>
    <p:sldId id="286" r:id="rId22"/>
    <p:sldId id="287" r:id="rId23"/>
    <p:sldId id="290" r:id="rId24"/>
    <p:sldId id="289" r:id="rId25"/>
    <p:sldId id="291" r:id="rId26"/>
    <p:sldId id="292" r:id="rId27"/>
    <p:sldId id="265" r:id="rId28"/>
    <p:sldId id="293" r:id="rId29"/>
    <p:sldId id="259" r:id="rId30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45492"/>
    <a:srgbClr val="FBB635"/>
    <a:srgbClr val="EBC1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66" d="100"/>
          <a:sy n="66" d="100"/>
        </p:scale>
        <p:origin x="1198" y="19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FD79-2BE0-4B7E-B1DE-F647A2D3A090}" type="datetimeFigureOut">
              <a:rPr lang="zh-CN" altLang="en-US" smtClean="0"/>
              <a:t>2019/3/22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9AE0-10D0-40CA-B193-C7EB647AA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32675190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FD79-2BE0-4B7E-B1DE-F647A2D3A090}" type="datetimeFigureOut">
              <a:rPr lang="zh-CN" altLang="en-US" smtClean="0"/>
              <a:t>2019/3/22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9AE0-10D0-40CA-B193-C7EB647AA57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内容占位符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4102"/>
            <a:ext cx="9144000" cy="893898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2826701" y="1620100"/>
            <a:ext cx="4180041" cy="2850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7925" dirty="0" smtClean="0">
                <a:solidFill>
                  <a:schemeClr val="tx1">
                    <a:alpha val="3000"/>
                  </a:schemeClr>
                </a:solidFill>
                <a:latin typeface="Arial Black" panose="020B0A04020102020204" pitchFamily="34" charset="0"/>
              </a:rPr>
              <a:t>04</a:t>
            </a:r>
            <a:endParaRPr lang="zh-CN" altLang="en-US" sz="17925" dirty="0">
              <a:solidFill>
                <a:schemeClr val="tx1">
                  <a:alpha val="3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996689" y="2653075"/>
            <a:ext cx="787395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04</a:t>
            </a:r>
            <a:endParaRPr lang="zh-CN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803400" y="2648273"/>
            <a:ext cx="734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zh-CN" altLang="en-US" sz="4800" b="1" dirty="0">
              <a:solidFill>
                <a:srgbClr val="00397C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683095" y="2527300"/>
            <a:ext cx="0" cy="1069331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 userDrawn="1"/>
        </p:nvSpPr>
        <p:spPr>
          <a:xfrm>
            <a:off x="8553450" y="6477000"/>
            <a:ext cx="62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0559E87-0639-4B08-96CF-EE7FB5E319C7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27000" y="6407151"/>
            <a:ext cx="873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SOE ·</a:t>
            </a:r>
            <a:r>
              <a:rPr lang="en-US" altLang="zh-CN" baseline="0" dirty="0" smtClean="0">
                <a:solidFill>
                  <a:schemeClr val="bg1">
                    <a:lumMod val="65000"/>
                  </a:schemeClr>
                </a:solidFill>
              </a:rPr>
              <a:t> WISE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3772" y="126784"/>
            <a:ext cx="1315294" cy="38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4683229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FD79-2BE0-4B7E-B1DE-F647A2D3A090}" type="datetimeFigureOut">
              <a:rPr lang="zh-CN" altLang="en-US" smtClean="0"/>
              <a:t>2019/3/22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9AE0-10D0-40CA-B193-C7EB647AA57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内容占位符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4102"/>
            <a:ext cx="9144000" cy="893898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2826701" y="1620100"/>
            <a:ext cx="4180041" cy="2850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7925" dirty="0" smtClean="0">
                <a:solidFill>
                  <a:schemeClr val="tx1">
                    <a:alpha val="3000"/>
                  </a:schemeClr>
                </a:solidFill>
                <a:latin typeface="Arial Black" panose="020B0A04020102020204" pitchFamily="34" charset="0"/>
              </a:rPr>
              <a:t>05</a:t>
            </a:r>
            <a:endParaRPr lang="zh-CN" altLang="en-US" sz="17925" dirty="0">
              <a:solidFill>
                <a:schemeClr val="tx1">
                  <a:alpha val="3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996689" y="2653075"/>
            <a:ext cx="77777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05</a:t>
            </a:r>
            <a:endParaRPr lang="zh-CN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803400" y="2648273"/>
            <a:ext cx="734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zh-CN" altLang="en-US" sz="4800" b="1" dirty="0">
              <a:solidFill>
                <a:srgbClr val="00397C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683095" y="2527300"/>
            <a:ext cx="0" cy="1069331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 userDrawn="1"/>
        </p:nvSpPr>
        <p:spPr>
          <a:xfrm>
            <a:off x="8553450" y="6477000"/>
            <a:ext cx="62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0559E87-0639-4B08-96CF-EE7FB5E319C7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27000" y="6407151"/>
            <a:ext cx="873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SOE ·</a:t>
            </a:r>
            <a:r>
              <a:rPr lang="en-US" altLang="zh-CN" baseline="0" dirty="0" smtClean="0">
                <a:solidFill>
                  <a:schemeClr val="bg1">
                    <a:lumMod val="65000"/>
                  </a:schemeClr>
                </a:solidFill>
              </a:rPr>
              <a:t> WISE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3772" y="126784"/>
            <a:ext cx="1315294" cy="38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614724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FD79-2BE0-4B7E-B1DE-F647A2D3A090}" type="datetimeFigureOut">
              <a:rPr lang="zh-CN" altLang="en-US" smtClean="0"/>
              <a:t>2019/3/22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9AE0-10D0-40CA-B193-C7EB647AA57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内容占位符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4102"/>
            <a:ext cx="9144000" cy="893898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2826701" y="1620100"/>
            <a:ext cx="4180041" cy="2850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7925" dirty="0" smtClean="0">
                <a:solidFill>
                  <a:schemeClr val="tx1">
                    <a:alpha val="3000"/>
                  </a:schemeClr>
                </a:solidFill>
                <a:latin typeface="Arial Black" panose="020B0A04020102020204" pitchFamily="34" charset="0"/>
              </a:rPr>
              <a:t>06</a:t>
            </a:r>
            <a:endParaRPr lang="zh-CN" altLang="en-US" sz="17925" dirty="0">
              <a:solidFill>
                <a:schemeClr val="tx1">
                  <a:alpha val="3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996689" y="2653075"/>
            <a:ext cx="77777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06</a:t>
            </a:r>
            <a:endParaRPr lang="zh-CN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803400" y="2648273"/>
            <a:ext cx="734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zh-CN" altLang="en-US" sz="4800" b="1" dirty="0">
              <a:solidFill>
                <a:srgbClr val="00397C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683095" y="2527300"/>
            <a:ext cx="0" cy="1069331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 userDrawn="1"/>
        </p:nvSpPr>
        <p:spPr>
          <a:xfrm>
            <a:off x="8553450" y="6477000"/>
            <a:ext cx="62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0559E87-0639-4B08-96CF-EE7FB5E319C7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27000" y="6407151"/>
            <a:ext cx="873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SOE ·</a:t>
            </a:r>
            <a:r>
              <a:rPr lang="en-US" altLang="zh-CN" baseline="0" dirty="0" smtClean="0">
                <a:solidFill>
                  <a:schemeClr val="bg1">
                    <a:lumMod val="65000"/>
                  </a:schemeClr>
                </a:solidFill>
              </a:rPr>
              <a:t> WISE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3772" y="126784"/>
            <a:ext cx="1315294" cy="38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546254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FD79-2BE0-4B7E-B1DE-F647A2D3A090}" type="datetimeFigureOut">
              <a:rPr lang="zh-CN" altLang="en-US" smtClean="0"/>
              <a:t>2019/3/22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9AE0-10D0-40CA-B193-C7EB647AA57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内容占位符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4102"/>
            <a:ext cx="9144000" cy="893898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2826701" y="1620100"/>
            <a:ext cx="4180041" cy="2850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7925" dirty="0" smtClean="0">
                <a:solidFill>
                  <a:schemeClr val="tx1">
                    <a:alpha val="3000"/>
                  </a:schemeClr>
                </a:solidFill>
                <a:latin typeface="Arial Black" panose="020B0A04020102020204" pitchFamily="34" charset="0"/>
              </a:rPr>
              <a:t>07</a:t>
            </a:r>
            <a:endParaRPr lang="zh-CN" altLang="en-US" sz="17925" dirty="0">
              <a:solidFill>
                <a:schemeClr val="tx1">
                  <a:alpha val="3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996689" y="2653075"/>
            <a:ext cx="769763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07</a:t>
            </a:r>
            <a:endParaRPr lang="zh-CN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803400" y="2648273"/>
            <a:ext cx="734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zh-CN" altLang="en-US" sz="4800" b="1" dirty="0">
              <a:solidFill>
                <a:srgbClr val="00397C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683095" y="2527300"/>
            <a:ext cx="0" cy="1069331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 userDrawn="1"/>
        </p:nvSpPr>
        <p:spPr>
          <a:xfrm>
            <a:off x="8553450" y="6477000"/>
            <a:ext cx="62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0559E87-0639-4B08-96CF-EE7FB5E319C7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27000" y="6407151"/>
            <a:ext cx="873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SOE ·</a:t>
            </a:r>
            <a:r>
              <a:rPr lang="en-US" altLang="zh-CN" baseline="0" dirty="0" smtClean="0">
                <a:solidFill>
                  <a:schemeClr val="bg1">
                    <a:lumMod val="65000"/>
                  </a:schemeClr>
                </a:solidFill>
              </a:rPr>
              <a:t> WISE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3772" y="126784"/>
            <a:ext cx="1315294" cy="38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007025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FD79-2BE0-4B7E-B1DE-F647A2D3A090}" type="datetimeFigureOut">
              <a:rPr lang="zh-CN" altLang="en-US" smtClean="0"/>
              <a:t>2019/3/22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9AE0-10D0-40CA-B193-C7EB647AA57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内容占位符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4102"/>
            <a:ext cx="9144000" cy="893898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2826701" y="1620100"/>
            <a:ext cx="4180041" cy="2850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7925" dirty="0" smtClean="0">
                <a:solidFill>
                  <a:schemeClr val="tx1">
                    <a:alpha val="3000"/>
                  </a:schemeClr>
                </a:solidFill>
                <a:latin typeface="Arial Black" panose="020B0A04020102020204" pitchFamily="34" charset="0"/>
              </a:rPr>
              <a:t>09</a:t>
            </a:r>
            <a:endParaRPr lang="zh-CN" altLang="en-US" sz="17925" dirty="0">
              <a:solidFill>
                <a:schemeClr val="tx1">
                  <a:alpha val="3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996689" y="2653075"/>
            <a:ext cx="77777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09</a:t>
            </a:r>
            <a:endParaRPr lang="zh-CN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803400" y="2648273"/>
            <a:ext cx="734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zh-CN" altLang="en-US" sz="4800" b="1" dirty="0">
              <a:solidFill>
                <a:srgbClr val="00397C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683095" y="2527300"/>
            <a:ext cx="0" cy="1069331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 userDrawn="1"/>
        </p:nvSpPr>
        <p:spPr>
          <a:xfrm>
            <a:off x="8553450" y="6477000"/>
            <a:ext cx="62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0559E87-0639-4B08-96CF-EE7FB5E319C7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27000" y="6407151"/>
            <a:ext cx="873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SOE ·</a:t>
            </a:r>
            <a:r>
              <a:rPr lang="en-US" altLang="zh-CN" baseline="0" dirty="0" smtClean="0">
                <a:solidFill>
                  <a:schemeClr val="bg1">
                    <a:lumMod val="65000"/>
                  </a:schemeClr>
                </a:solidFill>
              </a:rPr>
              <a:t> WISE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3772" y="126784"/>
            <a:ext cx="1315294" cy="38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62699707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FD79-2BE0-4B7E-B1DE-F647A2D3A090}" type="datetimeFigureOut">
              <a:rPr lang="zh-CN" altLang="en-US" smtClean="0"/>
              <a:t>2019/3/22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9AE0-10D0-40CA-B193-C7EB647AA57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内容占位符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4102"/>
            <a:ext cx="9144000" cy="893898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2826701" y="1620100"/>
            <a:ext cx="4180041" cy="2850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7925" dirty="0" smtClean="0">
                <a:solidFill>
                  <a:schemeClr val="tx1">
                    <a:alpha val="3000"/>
                  </a:schemeClr>
                </a:solidFill>
                <a:latin typeface="Arial Black" panose="020B0A04020102020204" pitchFamily="34" charset="0"/>
              </a:rPr>
              <a:t>08</a:t>
            </a:r>
            <a:endParaRPr lang="zh-CN" altLang="en-US" sz="17925" dirty="0">
              <a:solidFill>
                <a:schemeClr val="tx1">
                  <a:alpha val="3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996689" y="2653075"/>
            <a:ext cx="77777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08</a:t>
            </a:r>
            <a:endParaRPr lang="zh-CN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803400" y="2648273"/>
            <a:ext cx="734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zh-CN" altLang="en-US" sz="4800" b="1" dirty="0">
              <a:solidFill>
                <a:srgbClr val="00397C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683095" y="2527300"/>
            <a:ext cx="0" cy="1069331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 userDrawn="1"/>
        </p:nvSpPr>
        <p:spPr>
          <a:xfrm>
            <a:off x="8553450" y="6477000"/>
            <a:ext cx="62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0559E87-0639-4B08-96CF-EE7FB5E319C7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27000" y="6407151"/>
            <a:ext cx="873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SOE ·</a:t>
            </a:r>
            <a:r>
              <a:rPr lang="en-US" altLang="zh-CN" baseline="0" dirty="0" smtClean="0">
                <a:solidFill>
                  <a:schemeClr val="bg1">
                    <a:lumMod val="65000"/>
                  </a:schemeClr>
                </a:solidFill>
              </a:rPr>
              <a:t> WISE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3772" y="126784"/>
            <a:ext cx="1315294" cy="38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398764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FD79-2BE0-4B7E-B1DE-F647A2D3A090}" type="datetimeFigureOut">
              <a:rPr lang="zh-CN" altLang="en-US" smtClean="0"/>
              <a:t>2019/3/22</a:t>
            </a:fld>
            <a:endParaRPr lang="zh-CN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9AE0-10D0-40CA-B193-C7EB647AA57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图片 6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30398"/>
            <a:ext cx="9144000" cy="68883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132830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FD79-2BE0-4B7E-B1DE-F647A2D3A090}" type="datetimeFigureOut">
              <a:rPr lang="zh-CN" altLang="en-US" smtClean="0"/>
              <a:t>2019/3/22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9AE0-10D0-40CA-B193-C7EB647AA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980100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365127"/>
            <a:ext cx="8432800" cy="779462"/>
          </a:xfrm>
        </p:spPr>
        <p:txBody>
          <a:bodyPr>
            <a:normAutofit/>
          </a:bodyPr>
          <a:lstStyle>
            <a:lvl1pPr>
              <a:defRPr sz="4000"/>
            </a:lvl1pPr>
          </a:lstStyle>
          <a:p>
            <a:r>
              <a:rPr lang="zh-CN" altLang="en-US" dirty="0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2900" y="1358900"/>
            <a:ext cx="8432800" cy="4818063"/>
          </a:xfrm>
        </p:spPr>
        <p:txBody>
          <a:bodyPr/>
          <a:lstStyle/>
          <a:p>
            <a:pPr lvl="0"/>
            <a:r>
              <a:rPr lang="zh-CN" altLang="en-US" dirty="0" smtClean="0"/>
              <a:t>单击此处编辑母版文本样式</a:t>
            </a:r>
          </a:p>
          <a:p>
            <a:pPr lvl="1"/>
            <a:r>
              <a:rPr lang="zh-CN" altLang="en-US" dirty="0" smtClean="0"/>
              <a:t>第二级</a:t>
            </a:r>
          </a:p>
          <a:p>
            <a:pPr lvl="2"/>
            <a:r>
              <a:rPr lang="zh-CN" altLang="en-US" dirty="0" smtClean="0"/>
              <a:t>第三级</a:t>
            </a:r>
          </a:p>
          <a:p>
            <a:pPr lvl="3"/>
            <a:r>
              <a:rPr lang="zh-CN" altLang="en-US" dirty="0" smtClean="0"/>
              <a:t>第四级</a:t>
            </a:r>
          </a:p>
          <a:p>
            <a:pPr lvl="4"/>
            <a:r>
              <a:rPr lang="zh-CN" altLang="en-US" dirty="0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FD79-2BE0-4B7E-B1DE-F647A2D3A090}" type="datetimeFigureOut">
              <a:rPr lang="zh-CN" altLang="en-US" smtClean="0"/>
              <a:t>2019/3/22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9AE0-10D0-40CA-B193-C7EB647AA57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7" name="内容占位符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4102"/>
            <a:ext cx="9144000" cy="893898"/>
          </a:xfrm>
          <a:prstGeom prst="rect">
            <a:avLst/>
          </a:prstGeom>
        </p:spPr>
      </p:pic>
      <p:sp>
        <p:nvSpPr>
          <p:cNvPr id="8" name="文本框 7"/>
          <p:cNvSpPr txBox="1"/>
          <p:nvPr userDrawn="1"/>
        </p:nvSpPr>
        <p:spPr>
          <a:xfrm>
            <a:off x="8553450" y="6477000"/>
            <a:ext cx="62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0559E87-0639-4B08-96CF-EE7FB5E319C7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9" name="文本框 8"/>
          <p:cNvSpPr txBox="1"/>
          <p:nvPr userDrawn="1"/>
        </p:nvSpPr>
        <p:spPr>
          <a:xfrm>
            <a:off x="127000" y="6407151"/>
            <a:ext cx="873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SOE ·</a:t>
            </a:r>
            <a:r>
              <a:rPr lang="en-US" altLang="zh-CN" baseline="0" dirty="0" smtClean="0">
                <a:solidFill>
                  <a:schemeClr val="bg1">
                    <a:lumMod val="65000"/>
                  </a:schemeClr>
                </a:solidFill>
              </a:rPr>
              <a:t> WISE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837521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FD79-2BE0-4B7E-B1DE-F647A2D3A090}" type="datetimeFigureOut">
              <a:rPr lang="zh-CN" altLang="en-US" smtClean="0"/>
              <a:t>2019/3/22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9AE0-10D0-40CA-B193-C7EB647AA57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图片 5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79386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FD79-2BE0-4B7E-B1DE-F647A2D3A090}" type="datetimeFigureOut">
              <a:rPr lang="zh-CN" altLang="en-US" smtClean="0"/>
              <a:t>2019/3/22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9AE0-10D0-40CA-B193-C7EB647AA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526180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FD79-2BE0-4B7E-B1DE-F647A2D3A090}" type="datetimeFigureOut">
              <a:rPr lang="zh-CN" altLang="en-US" smtClean="0"/>
              <a:t>2019/3/22</a:t>
            </a:fld>
            <a:endParaRPr lang="zh-CN" alt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9AE0-10D0-40CA-B193-C7EB647AA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4813689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FD79-2BE0-4B7E-B1DE-F647A2D3A090}" type="datetimeFigureOut">
              <a:rPr lang="zh-CN" altLang="en-US" smtClean="0"/>
              <a:t>2019/3/22</a:t>
            </a:fld>
            <a:endParaRPr lang="zh-CN" alt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9AE0-10D0-40CA-B193-C7EB647AA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9856353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FD79-2BE0-4B7E-B1DE-F647A2D3A090}" type="datetimeFigureOut">
              <a:rPr lang="zh-CN" altLang="en-US" smtClean="0"/>
              <a:t>2019/3/22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9AE0-10D0-40CA-B193-C7EB647AA57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内容占位符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4102"/>
            <a:ext cx="9144000" cy="893898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2826701" y="1620100"/>
            <a:ext cx="4180041" cy="2850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7925" dirty="0">
                <a:solidFill>
                  <a:schemeClr val="tx1">
                    <a:alpha val="3000"/>
                  </a:schemeClr>
                </a:solidFill>
                <a:latin typeface="Arial Black" panose="020B0A04020102020204" pitchFamily="34" charset="0"/>
              </a:rPr>
              <a:t>01</a:t>
            </a:r>
            <a:endParaRPr lang="zh-CN" altLang="en-US" sz="17925" dirty="0">
              <a:solidFill>
                <a:schemeClr val="tx1">
                  <a:alpha val="3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996689" y="2653075"/>
            <a:ext cx="686406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500" dirty="0">
                <a:solidFill>
                  <a:schemeClr val="tx1">
                    <a:lumMod val="65000"/>
                    <a:lumOff val="3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01</a:t>
            </a:r>
            <a:endParaRPr lang="zh-CN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803400" y="2648273"/>
            <a:ext cx="734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zh-CN" altLang="en-US" sz="4800" b="1" dirty="0">
              <a:solidFill>
                <a:srgbClr val="00397C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683095" y="2527300"/>
            <a:ext cx="0" cy="1069331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文本框 17"/>
          <p:cNvSpPr txBox="1"/>
          <p:nvPr userDrawn="1"/>
        </p:nvSpPr>
        <p:spPr>
          <a:xfrm>
            <a:off x="127000" y="6407151"/>
            <a:ext cx="873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SOE ·</a:t>
            </a:r>
            <a:r>
              <a:rPr lang="en-US" altLang="zh-CN" baseline="0" dirty="0" smtClean="0">
                <a:solidFill>
                  <a:schemeClr val="bg1">
                    <a:lumMod val="65000"/>
                  </a:schemeClr>
                </a:solidFill>
              </a:rPr>
              <a:t> WISE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sp>
        <p:nvSpPr>
          <p:cNvPr id="19" name="文本框 18"/>
          <p:cNvSpPr txBox="1"/>
          <p:nvPr userDrawn="1"/>
        </p:nvSpPr>
        <p:spPr>
          <a:xfrm>
            <a:off x="8553450" y="6477000"/>
            <a:ext cx="62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0559E87-0639-4B08-96CF-EE7FB5E319C7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pic>
        <p:nvPicPr>
          <p:cNvPr id="13" name="图片 12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3772" y="126784"/>
            <a:ext cx="1315294" cy="38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9379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FD79-2BE0-4B7E-B1DE-F647A2D3A090}" type="datetimeFigureOut">
              <a:rPr lang="zh-CN" altLang="en-US" smtClean="0"/>
              <a:t>2019/3/22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9AE0-10D0-40CA-B193-C7EB647AA57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内容占位符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4102"/>
            <a:ext cx="9144000" cy="893898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2826701" y="1620100"/>
            <a:ext cx="4180041" cy="2850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7925" dirty="0" smtClean="0">
                <a:solidFill>
                  <a:schemeClr val="tx1">
                    <a:alpha val="3000"/>
                  </a:schemeClr>
                </a:solidFill>
                <a:latin typeface="Arial Black" panose="020B0A04020102020204" pitchFamily="34" charset="0"/>
              </a:rPr>
              <a:t>02</a:t>
            </a:r>
            <a:endParaRPr lang="zh-CN" altLang="en-US" sz="17925" dirty="0">
              <a:solidFill>
                <a:schemeClr val="tx1">
                  <a:alpha val="3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996689" y="2653075"/>
            <a:ext cx="77777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02</a:t>
            </a:r>
            <a:endParaRPr lang="zh-CN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803400" y="2648273"/>
            <a:ext cx="734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zh-CN" altLang="en-US" sz="4800" b="1" dirty="0">
              <a:solidFill>
                <a:srgbClr val="00397C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683095" y="2527300"/>
            <a:ext cx="0" cy="1069331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 userDrawn="1"/>
        </p:nvSpPr>
        <p:spPr>
          <a:xfrm>
            <a:off x="8553450" y="6477000"/>
            <a:ext cx="62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0559E87-0639-4B08-96CF-EE7FB5E319C7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27000" y="6407151"/>
            <a:ext cx="873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SOE ·</a:t>
            </a:r>
            <a:r>
              <a:rPr lang="en-US" altLang="zh-CN" baseline="0" dirty="0" smtClean="0">
                <a:solidFill>
                  <a:schemeClr val="bg1">
                    <a:lumMod val="65000"/>
                  </a:schemeClr>
                </a:solidFill>
              </a:rPr>
              <a:t> WISE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3772" y="126784"/>
            <a:ext cx="1315294" cy="38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20106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目录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446FD79-2BE0-4B7E-B1DE-F647A2D3A090}" type="datetimeFigureOut">
              <a:rPr lang="zh-CN" altLang="en-US" smtClean="0"/>
              <a:t>2019/3/22</a:t>
            </a:fld>
            <a:endParaRPr lang="zh-CN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879AE0-10D0-40CA-B193-C7EB647AA572}" type="slidenum">
              <a:rPr lang="zh-CN" altLang="en-US" smtClean="0"/>
              <a:t>‹#›</a:t>
            </a:fld>
            <a:endParaRPr lang="zh-CN" altLang="en-US"/>
          </a:p>
        </p:txBody>
      </p:sp>
      <p:pic>
        <p:nvPicPr>
          <p:cNvPr id="6" name="内容占位符 3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964102"/>
            <a:ext cx="9144000" cy="893898"/>
          </a:xfrm>
          <a:prstGeom prst="rect">
            <a:avLst/>
          </a:prstGeom>
        </p:spPr>
      </p:pic>
      <p:sp>
        <p:nvSpPr>
          <p:cNvPr id="7" name="文本框 6"/>
          <p:cNvSpPr txBox="1"/>
          <p:nvPr userDrawn="1"/>
        </p:nvSpPr>
        <p:spPr>
          <a:xfrm>
            <a:off x="2826701" y="1620100"/>
            <a:ext cx="4180041" cy="28507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17925" dirty="0" smtClean="0">
                <a:solidFill>
                  <a:schemeClr val="tx1">
                    <a:alpha val="3000"/>
                  </a:schemeClr>
                </a:solidFill>
                <a:latin typeface="Arial Black" panose="020B0A04020102020204" pitchFamily="34" charset="0"/>
              </a:rPr>
              <a:t>03</a:t>
            </a:r>
            <a:endParaRPr lang="zh-CN" altLang="en-US" sz="17925" dirty="0">
              <a:solidFill>
                <a:schemeClr val="tx1">
                  <a:alpha val="3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8" name="文本框 7"/>
          <p:cNvSpPr txBox="1"/>
          <p:nvPr userDrawn="1"/>
        </p:nvSpPr>
        <p:spPr>
          <a:xfrm>
            <a:off x="996689" y="2653075"/>
            <a:ext cx="777777" cy="7848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sz="45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Yu Gothic UI Light" panose="020B0300000000000000" pitchFamily="34" charset="-128"/>
                <a:ea typeface="Yu Gothic UI Light" panose="020B0300000000000000" pitchFamily="34" charset="-128"/>
              </a:rPr>
              <a:t>03</a:t>
            </a:r>
            <a:endParaRPr lang="zh-CN" altLang="en-US" sz="4500" dirty="0">
              <a:solidFill>
                <a:schemeClr val="tx1">
                  <a:lumMod val="65000"/>
                  <a:lumOff val="35000"/>
                </a:schemeClr>
              </a:solidFill>
              <a:latin typeface="Yu Gothic UI Light" panose="020B0300000000000000" pitchFamily="34" charset="-128"/>
              <a:ea typeface="Yu Gothic UI Light" panose="020B0300000000000000" pitchFamily="34" charset="-128"/>
            </a:endParaRPr>
          </a:p>
        </p:txBody>
      </p:sp>
      <p:sp>
        <p:nvSpPr>
          <p:cNvPr id="9" name="矩形 8"/>
          <p:cNvSpPr/>
          <p:nvPr userDrawn="1"/>
        </p:nvSpPr>
        <p:spPr>
          <a:xfrm>
            <a:off x="1803400" y="2648273"/>
            <a:ext cx="734060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/>
            <a:endParaRPr lang="zh-CN" altLang="en-US" sz="4800" b="1" dirty="0">
              <a:solidFill>
                <a:srgbClr val="00397C"/>
              </a:solidFill>
              <a:latin typeface="Calibri Light" panose="020F0302020204030204" pitchFamily="34" charset="0"/>
            </a:endParaRPr>
          </a:p>
        </p:txBody>
      </p:sp>
      <p:cxnSp>
        <p:nvCxnSpPr>
          <p:cNvPr id="11" name="直接连接符 10"/>
          <p:cNvCxnSpPr/>
          <p:nvPr userDrawn="1"/>
        </p:nvCxnSpPr>
        <p:spPr>
          <a:xfrm>
            <a:off x="1683095" y="2527300"/>
            <a:ext cx="0" cy="1069331"/>
          </a:xfrm>
          <a:prstGeom prst="line">
            <a:avLst/>
          </a:prstGeom>
          <a:ln>
            <a:solidFill>
              <a:srgbClr val="3A3A3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本框 9"/>
          <p:cNvSpPr txBox="1"/>
          <p:nvPr userDrawn="1"/>
        </p:nvSpPr>
        <p:spPr>
          <a:xfrm>
            <a:off x="8553450" y="6477000"/>
            <a:ext cx="6286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fld id="{40559E87-0639-4B08-96CF-EE7FB5E319C7}" type="slidenum">
              <a:rPr lang="zh-CN" altLang="en-US" smtClean="0">
                <a:solidFill>
                  <a:schemeClr val="tx1">
                    <a:lumMod val="65000"/>
                    <a:lumOff val="35000"/>
                  </a:schemeClr>
                </a:solidFill>
              </a:rPr>
              <a:t>‹#›</a:t>
            </a:fld>
            <a:endParaRPr lang="zh-CN" altLang="en-US" dirty="0">
              <a:solidFill>
                <a:schemeClr val="tx1">
                  <a:lumMod val="65000"/>
                  <a:lumOff val="35000"/>
                </a:schemeClr>
              </a:solidFill>
            </a:endParaRPr>
          </a:p>
        </p:txBody>
      </p:sp>
      <p:sp>
        <p:nvSpPr>
          <p:cNvPr id="12" name="文本框 11"/>
          <p:cNvSpPr txBox="1"/>
          <p:nvPr userDrawn="1"/>
        </p:nvSpPr>
        <p:spPr>
          <a:xfrm>
            <a:off x="127000" y="6407151"/>
            <a:ext cx="8737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>
                <a:solidFill>
                  <a:schemeClr val="bg1">
                    <a:lumMod val="65000"/>
                  </a:schemeClr>
                </a:solidFill>
              </a:rPr>
              <a:t>SOE ·</a:t>
            </a:r>
            <a:r>
              <a:rPr lang="en-US" altLang="zh-CN" baseline="0" dirty="0" smtClean="0">
                <a:solidFill>
                  <a:schemeClr val="bg1">
                    <a:lumMod val="65000"/>
                  </a:schemeClr>
                </a:solidFill>
              </a:rPr>
              <a:t> WISE</a:t>
            </a:r>
            <a:endParaRPr lang="zh-CN" altLang="en-US" dirty="0">
              <a:solidFill>
                <a:schemeClr val="bg1">
                  <a:lumMod val="65000"/>
                </a:schemeClr>
              </a:solidFill>
            </a:endParaRPr>
          </a:p>
        </p:txBody>
      </p:sp>
      <p:pic>
        <p:nvPicPr>
          <p:cNvPr id="14" name="图片 13"/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7743772" y="126784"/>
            <a:ext cx="1315294" cy="381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78450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46FD79-2BE0-4B7E-B1DE-F647A2D3A090}" type="datetimeFigureOut">
              <a:rPr lang="zh-CN" altLang="en-US" smtClean="0"/>
              <a:t>2019/3/22</a:t>
            </a:fld>
            <a:endParaRPr lang="zh-CN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879AE0-10D0-40CA-B193-C7EB647AA572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664945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72" r:id="rId3"/>
    <p:sldLayoutId id="2147483663" r:id="rId4"/>
    <p:sldLayoutId id="2147483664" r:id="rId5"/>
    <p:sldLayoutId id="2147483665" r:id="rId6"/>
    <p:sldLayoutId id="2147483666" r:id="rId7"/>
    <p:sldLayoutId id="2147483673" r:id="rId8"/>
    <p:sldLayoutId id="2147483674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67" r:id="rId16"/>
    <p:sldLayoutId id="2147483670" r:id="rId17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emf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1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2.png"/><Relationship Id="rId4" Type="http://schemas.openxmlformats.org/officeDocument/2006/relationships/image" Target="../media/image18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565" y="-17584"/>
            <a:ext cx="9186624" cy="6875584"/>
          </a:xfrm>
          <a:prstGeom prst="rect">
            <a:avLst/>
          </a:prstGeom>
        </p:spPr>
      </p:pic>
      <p:sp>
        <p:nvSpPr>
          <p:cNvPr id="10" name="文本框 9"/>
          <p:cNvSpPr txBox="1"/>
          <p:nvPr/>
        </p:nvSpPr>
        <p:spPr>
          <a:xfrm>
            <a:off x="1849621" y="2909452"/>
            <a:ext cx="6350967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zh-CN" altLang="en-US" sz="2000" dirty="0" smtClean="0">
                <a:solidFill>
                  <a:srgbClr val="3A3A3A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作者：         </a:t>
            </a:r>
            <a:r>
              <a:rPr lang="en-US" altLang="zh-CN" sz="2000" dirty="0" smtClean="0">
                <a:solidFill>
                  <a:srgbClr val="3A3A3A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Chen Lin</a:t>
            </a:r>
          </a:p>
          <a:p>
            <a:pPr algn="r"/>
            <a:r>
              <a:rPr lang="en-US" altLang="zh-CN" sz="2000" dirty="0" smtClean="0">
                <a:solidFill>
                  <a:srgbClr val="3A3A3A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Randall </a:t>
            </a:r>
            <a:r>
              <a:rPr lang="en-US" altLang="zh-CN" sz="2000" dirty="0" err="1" smtClean="0">
                <a:solidFill>
                  <a:srgbClr val="3A3A3A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Morck</a:t>
            </a:r>
            <a:endParaRPr lang="en-US" altLang="zh-CN" sz="2000" dirty="0" smtClean="0">
              <a:solidFill>
                <a:srgbClr val="3A3A3A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r"/>
            <a:r>
              <a:rPr lang="en-US" altLang="zh-CN" sz="2000" dirty="0" smtClean="0">
                <a:solidFill>
                  <a:srgbClr val="3A3A3A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Bernard Yeung</a:t>
            </a:r>
          </a:p>
          <a:p>
            <a:pPr algn="r"/>
            <a:r>
              <a:rPr lang="en-US" altLang="zh-CN" sz="2000" dirty="0" err="1" smtClean="0">
                <a:solidFill>
                  <a:srgbClr val="3A3A3A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Xiaofeng</a:t>
            </a:r>
            <a:r>
              <a:rPr lang="en-US" altLang="zh-CN" sz="2000" dirty="0" smtClean="0">
                <a:solidFill>
                  <a:srgbClr val="3A3A3A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 Zhao</a:t>
            </a:r>
          </a:p>
          <a:p>
            <a:pPr algn="r"/>
            <a:endParaRPr lang="en-US" altLang="zh-CN" sz="2000" dirty="0" smtClean="0">
              <a:solidFill>
                <a:srgbClr val="3A3A3A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r"/>
            <a:r>
              <a:rPr lang="zh-CN" altLang="en-US" sz="2000" dirty="0" smtClean="0">
                <a:solidFill>
                  <a:srgbClr val="3A3A3A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汇报人：            陈</a:t>
            </a:r>
            <a:r>
              <a:rPr lang="zh-CN" altLang="en-US" sz="2000" dirty="0">
                <a:solidFill>
                  <a:srgbClr val="3A3A3A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卓</a:t>
            </a:r>
            <a:r>
              <a:rPr lang="zh-CN" altLang="en-US" sz="2000" dirty="0" smtClean="0">
                <a:solidFill>
                  <a:srgbClr val="3A3A3A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君</a:t>
            </a:r>
            <a:endParaRPr lang="en-US" altLang="zh-CN" sz="2000" dirty="0" smtClean="0">
              <a:solidFill>
                <a:srgbClr val="3A3A3A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algn="r"/>
            <a:r>
              <a:rPr lang="en-US" altLang="zh-CN" sz="2000" dirty="0" smtClean="0">
                <a:solidFill>
                  <a:srgbClr val="3A3A3A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2019</a:t>
            </a:r>
            <a:r>
              <a:rPr lang="zh-CN" altLang="en-US" sz="2000" dirty="0" smtClean="0">
                <a:solidFill>
                  <a:srgbClr val="3A3A3A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年</a:t>
            </a:r>
            <a:r>
              <a:rPr lang="en-US" altLang="zh-CN" sz="2000" dirty="0" smtClean="0">
                <a:solidFill>
                  <a:srgbClr val="3A3A3A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3</a:t>
            </a:r>
            <a:r>
              <a:rPr lang="zh-CN" altLang="en-US" sz="2000" dirty="0" smtClean="0">
                <a:solidFill>
                  <a:srgbClr val="3A3A3A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月</a:t>
            </a:r>
            <a:r>
              <a:rPr lang="en-US" altLang="zh-CN" sz="2000" dirty="0" smtClean="0">
                <a:solidFill>
                  <a:srgbClr val="3A3A3A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23</a:t>
            </a:r>
            <a:r>
              <a:rPr lang="zh-CN" altLang="en-US" sz="2000" dirty="0" smtClean="0">
                <a:solidFill>
                  <a:srgbClr val="3A3A3A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日</a:t>
            </a:r>
            <a:endParaRPr lang="zh-CN" altLang="en-US" sz="1600" dirty="0">
              <a:solidFill>
                <a:srgbClr val="3A3A3A"/>
              </a:solidFill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0305" y="5871837"/>
            <a:ext cx="764759" cy="761795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00588" y="5886552"/>
            <a:ext cx="732367" cy="732367"/>
          </a:xfrm>
          <a:prstGeom prst="rect">
            <a:avLst/>
          </a:prstGeom>
        </p:spPr>
      </p:pic>
      <p:sp>
        <p:nvSpPr>
          <p:cNvPr id="2" name="圆角矩形 1"/>
          <p:cNvSpPr/>
          <p:nvPr/>
        </p:nvSpPr>
        <p:spPr>
          <a:xfrm>
            <a:off x="449355" y="1371167"/>
            <a:ext cx="8483600" cy="987089"/>
          </a:xfrm>
          <a:prstGeom prst="roundRect">
            <a:avLst/>
          </a:prstGeom>
          <a:ln/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zh-CN" sz="2800" b="1" dirty="0" smtClean="0">
                <a:solidFill>
                  <a:srgbClr val="00397C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Anti-corruption reforms and shareholder valuations: event study evidence from China</a:t>
            </a:r>
            <a:endParaRPr lang="zh-CN" altLang="en-US" sz="2800" b="1" dirty="0">
              <a:solidFill>
                <a:srgbClr val="00397C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131061" y="126784"/>
            <a:ext cx="1928005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29464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899" y="214656"/>
            <a:ext cx="8432800" cy="779462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研究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方法与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数据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90242" y="1180618"/>
            <a:ext cx="8510690" cy="49829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2.2 </a:t>
            </a:r>
            <a:r>
              <a:rPr lang="zh-CN" altLang="en-US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样本与变量描述</a:t>
            </a:r>
            <a:endParaRPr lang="en-US" altLang="zh-CN" sz="2000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CN" altLang="en-US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 样本</a:t>
            </a:r>
            <a:r>
              <a:rPr lang="zh-CN" altLang="en-US" sz="2000" b="1" dirty="0">
                <a:latin typeface="等线" panose="02010600030101010101" pitchFamily="2" charset="-122"/>
                <a:ea typeface="等线" panose="02010600030101010101" pitchFamily="2" charset="-122"/>
              </a:rPr>
              <a:t>概况</a:t>
            </a:r>
            <a:endParaRPr lang="en-US" altLang="zh-CN" sz="2000" b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文章从</a:t>
            </a:r>
            <a:r>
              <a:rPr lang="en-US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CSMAR</a:t>
            </a: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数据库中的</a:t>
            </a:r>
            <a:r>
              <a:rPr lang="en-US" altLang="zh-CN" sz="2000" dirty="0" smtClean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2336</a:t>
            </a:r>
            <a:r>
              <a:rPr lang="zh-CN" altLang="zh-CN" sz="2000" dirty="0">
                <a:latin typeface="等线" panose="02010600030101010101" pitchFamily="2" charset="-122"/>
                <a:ea typeface="等线" panose="02010600030101010101" pitchFamily="2" charset="-122"/>
              </a:rPr>
              <a:t>家上市</a:t>
            </a:r>
            <a:r>
              <a:rPr lang="zh-CN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公司</a:t>
            </a: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开始处理数据</a:t>
            </a:r>
            <a:r>
              <a:rPr lang="zh-CN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endParaRPr lang="en-US" altLang="zh-CN" sz="2000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手动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查看</a:t>
            </a:r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2012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年</a:t>
            </a:r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12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月</a:t>
            </a:r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4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日前后</a:t>
            </a:r>
            <a:r>
              <a:rPr lang="en-US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5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天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的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窗口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期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中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是否有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企业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层面的事件，</a:t>
            </a: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删除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所有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发生重大公司事件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的</a:t>
            </a: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企业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，如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分派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股票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或现金股利、股票分割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或</a:t>
            </a: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合并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、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发行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新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股票或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债券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、企业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合并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、重组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、</a:t>
            </a: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关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联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方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交易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及</a:t>
            </a:r>
            <a:r>
              <a:rPr lang="en-US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CEO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更替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等</a:t>
            </a:r>
            <a:endParaRPr lang="en-US" altLang="zh-CN" sz="20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CN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剩下</a:t>
            </a:r>
            <a:r>
              <a:rPr lang="en-US" altLang="zh-CN" sz="2000" dirty="0">
                <a:latin typeface="等线" panose="02010600030101010101" pitchFamily="2" charset="-122"/>
                <a:ea typeface="等线" panose="02010600030101010101" pitchFamily="2" charset="-122"/>
              </a:rPr>
              <a:t>2,260</a:t>
            </a:r>
            <a:r>
              <a:rPr lang="zh-CN" altLang="zh-CN" sz="2000" dirty="0">
                <a:latin typeface="等线" panose="02010600030101010101" pitchFamily="2" charset="-122"/>
                <a:ea typeface="等线" panose="02010600030101010101" pitchFamily="2" charset="-122"/>
              </a:rPr>
              <a:t>家可用</a:t>
            </a:r>
            <a:r>
              <a:rPr lang="zh-CN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公司</a:t>
            </a: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，再删除缺失值</a:t>
            </a:r>
            <a:r>
              <a:rPr lang="zh-CN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，最终</a:t>
            </a:r>
            <a:r>
              <a:rPr lang="zh-CN" altLang="zh-CN" sz="2000" dirty="0">
                <a:latin typeface="等线" panose="02010600030101010101" pitchFamily="2" charset="-122"/>
                <a:ea typeface="等线" panose="02010600030101010101" pitchFamily="2" charset="-122"/>
              </a:rPr>
              <a:t>的</a:t>
            </a:r>
            <a:r>
              <a:rPr lang="zh-CN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回归样本</a:t>
            </a:r>
            <a:r>
              <a:rPr lang="zh-CN" altLang="zh-CN" sz="2000" dirty="0">
                <a:latin typeface="等线" panose="02010600030101010101" pitchFamily="2" charset="-122"/>
                <a:ea typeface="等线" panose="02010600030101010101" pitchFamily="2" charset="-122"/>
              </a:rPr>
              <a:t>有</a:t>
            </a:r>
            <a:r>
              <a:rPr lang="en-US" altLang="zh-CN" sz="2000" dirty="0">
                <a:solidFill>
                  <a:srgbClr val="FF0000"/>
                </a:solidFill>
                <a:latin typeface="等线" panose="02010600030101010101" pitchFamily="2" charset="-122"/>
                <a:ea typeface="等线" panose="02010600030101010101" pitchFamily="2" charset="-122"/>
              </a:rPr>
              <a:t>2,024</a:t>
            </a:r>
            <a:r>
              <a:rPr lang="zh-CN" altLang="zh-CN" sz="2000" dirty="0">
                <a:latin typeface="等线" panose="02010600030101010101" pitchFamily="2" charset="-122"/>
                <a:ea typeface="等线" panose="02010600030101010101" pitchFamily="2" charset="-122"/>
              </a:rPr>
              <a:t>家</a:t>
            </a:r>
            <a:r>
              <a:rPr lang="zh-CN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公司</a:t>
            </a: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endParaRPr lang="en-US" altLang="zh-CN" sz="2000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zh-CN" altLang="en-US" sz="2000" b="1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zh-CN" altLang="en-US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其中又分为</a:t>
            </a:r>
            <a:endParaRPr lang="en-US" altLang="zh-CN" sz="2000" b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国企</a:t>
            </a:r>
            <a:r>
              <a:rPr lang="en-US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SOE</a:t>
            </a: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和非国企</a:t>
            </a:r>
            <a:r>
              <a:rPr lang="en-US" altLang="zh-CN" sz="2000" dirty="0" err="1" smtClean="0">
                <a:latin typeface="等线" panose="02010600030101010101" pitchFamily="2" charset="-122"/>
                <a:ea typeface="等线" panose="02010600030101010101" pitchFamily="2" charset="-122"/>
              </a:rPr>
              <a:t>nonSOE</a:t>
            </a: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endParaRPr lang="en-US" altLang="zh-CN" sz="2000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SOE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：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高管</a:t>
            </a: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基本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都是党的干部；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不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太依赖</a:t>
            </a:r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“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关系</a:t>
            </a:r>
            <a:r>
              <a:rPr lang="en-US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”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；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在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人脉上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花钱更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倾向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于</a:t>
            </a: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高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管的晋升</a:t>
            </a:r>
            <a:endParaRPr lang="en-US" altLang="zh-CN" sz="20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2000" dirty="0" err="1" smtClean="0">
                <a:latin typeface="华文仿宋" panose="02010600040101010101" pitchFamily="2" charset="-122"/>
                <a:ea typeface="华文仿宋" panose="02010600040101010101" pitchFamily="2" charset="-122"/>
              </a:rPr>
              <a:t>nonSOE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：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高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管的职业生涯与公司的前景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更密切相关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；可能面临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人为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的监管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障碍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和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官僚障碍</a:t>
            </a:r>
            <a:endParaRPr lang="en-US" altLang="zh-CN" sz="20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624517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899" y="214656"/>
            <a:ext cx="8432800" cy="779462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研究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方法与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数据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90242" y="1180618"/>
            <a:ext cx="8510690" cy="49829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2.2 </a:t>
            </a:r>
            <a:r>
              <a:rPr lang="zh-CN" altLang="en-US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样本与变量描述</a:t>
            </a:r>
            <a:endParaRPr lang="en-US" altLang="zh-CN" sz="2000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en-US" altLang="zh-CN" sz="2000" b="1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zh-CN" altLang="en-US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企业分类</a:t>
            </a:r>
            <a:endParaRPr lang="en-US" altLang="zh-CN" sz="2000" b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初步名单</a:t>
            </a:r>
            <a:r>
              <a:rPr lang="en-US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——</a:t>
            </a: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直接股东：</a:t>
            </a:r>
            <a:endParaRPr lang="en-US" altLang="zh-CN" sz="2000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文章</a:t>
            </a: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将</a:t>
            </a:r>
            <a:r>
              <a:rPr lang="en-US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2011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年中国上市民营企业研究数据库</a:t>
            </a:r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(CLPERD</a:t>
            </a:r>
            <a:r>
              <a:rPr lang="en-US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)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与</a:t>
            </a:r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2011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年中国上市公司股东研究数据库</a:t>
            </a:r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(GTA_HLD)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中股东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的数据进行交叉比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对</a:t>
            </a:r>
            <a:endParaRPr lang="en-US" altLang="zh-CN" sz="20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再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手动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从新浪金融数据库</a:t>
            </a:r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(http://finance.sina.com.cn)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中收集所有上市公司</a:t>
            </a:r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2011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年的股权结构数据，对这些数据进行了二次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核查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，获得了</a:t>
            </a:r>
            <a:r>
              <a:rPr lang="en-US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2011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年非国有企业的初步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名单</a:t>
            </a:r>
            <a:endParaRPr lang="en-US" altLang="zh-CN" sz="20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altLang="zh-CN" sz="3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二次分类</a:t>
            </a:r>
            <a:r>
              <a:rPr lang="en-US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——</a:t>
            </a:r>
            <a:r>
              <a:rPr lang="zh-CN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最终</a:t>
            </a:r>
            <a:r>
              <a:rPr lang="zh-CN" altLang="zh-CN" sz="2000" dirty="0">
                <a:latin typeface="等线" panose="02010600030101010101" pitchFamily="2" charset="-122"/>
                <a:ea typeface="等线" panose="02010600030101010101" pitchFamily="2" charset="-122"/>
              </a:rPr>
              <a:t>控股</a:t>
            </a:r>
            <a:r>
              <a:rPr lang="zh-CN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股东</a:t>
            </a: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endParaRPr lang="en-US" altLang="zh-CN" sz="20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先构建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控制链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，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确定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上市公司在</a:t>
            </a: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其他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上市公司中的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股份</a:t>
            </a:r>
            <a:endParaRPr lang="en-US" altLang="zh-CN" sz="20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然后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通过公司官网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和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百度将这些最终控股股东划分为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国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有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或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非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国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有</a:t>
            </a: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，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通过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这些人工搜索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，</a:t>
            </a: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文章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将</a:t>
            </a:r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87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家企业重新归类为国有企业。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zh-CN" altLang="zh-CN" sz="20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altLang="zh-CN" sz="2000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altLang="zh-CN" sz="20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0423769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899" y="214656"/>
            <a:ext cx="8432800" cy="779462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研究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方法与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数据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90242" y="1180618"/>
            <a:ext cx="8510690" cy="49829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2.2 </a:t>
            </a:r>
            <a:r>
              <a:rPr lang="zh-CN" altLang="en-US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样本与变量描述</a:t>
            </a:r>
            <a:endParaRPr lang="en-US" altLang="zh-CN" sz="2000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en-US" altLang="zh-CN" sz="2000" b="1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zh-CN" altLang="en-US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市场化改革程度指标</a:t>
            </a:r>
            <a:endParaRPr lang="en-US" altLang="zh-CN" sz="2000" b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CN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为了</a:t>
            </a:r>
            <a:r>
              <a:rPr lang="zh-CN" altLang="zh-CN" sz="2000" dirty="0">
                <a:latin typeface="等线" panose="02010600030101010101" pitchFamily="2" charset="-122"/>
                <a:ea typeface="等线" panose="02010600030101010101" pitchFamily="2" charset="-122"/>
              </a:rPr>
              <a:t>衡量市场改革的程度</a:t>
            </a:r>
            <a:r>
              <a:rPr lang="zh-CN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，</a:t>
            </a: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文章</a:t>
            </a:r>
            <a:r>
              <a:rPr lang="zh-CN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使用</a:t>
            </a:r>
            <a:r>
              <a:rPr lang="zh-CN" altLang="zh-CN" sz="2000" dirty="0">
                <a:latin typeface="等线" panose="02010600030101010101" pitchFamily="2" charset="-122"/>
                <a:ea typeface="等线" panose="02010600030101010101" pitchFamily="2" charset="-122"/>
              </a:rPr>
              <a:t>了</a:t>
            </a:r>
            <a:r>
              <a:rPr lang="zh-CN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国</a:t>
            </a: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民</a:t>
            </a:r>
            <a:r>
              <a:rPr lang="zh-CN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经济</a:t>
            </a:r>
            <a:r>
              <a:rPr lang="zh-CN" altLang="zh-CN" sz="2000" dirty="0">
                <a:latin typeface="等线" panose="02010600030101010101" pitchFamily="2" charset="-122"/>
                <a:ea typeface="等线" panose="02010600030101010101" pitchFamily="2" charset="-122"/>
              </a:rPr>
              <a:t>研究所</a:t>
            </a:r>
            <a:r>
              <a:rPr lang="en-US" altLang="zh-CN" sz="2000" dirty="0">
                <a:latin typeface="等线" panose="02010600030101010101" pitchFamily="2" charset="-122"/>
                <a:ea typeface="等线" panose="02010600030101010101" pitchFamily="2" charset="-122"/>
              </a:rPr>
              <a:t>(NERI)</a:t>
            </a:r>
            <a:r>
              <a:rPr lang="zh-CN" altLang="zh-CN" sz="2000" dirty="0">
                <a:latin typeface="等线" panose="02010600030101010101" pitchFamily="2" charset="-122"/>
                <a:ea typeface="等线" panose="02010600030101010101" pitchFamily="2" charset="-122"/>
              </a:rPr>
              <a:t>编制的省级市场化</a:t>
            </a:r>
            <a:r>
              <a:rPr lang="zh-CN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指数</a:t>
            </a: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（樊纲等，</a:t>
            </a:r>
            <a:r>
              <a:rPr lang="en-US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2011</a:t>
            </a: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），该指数以</a:t>
            </a:r>
            <a:r>
              <a:rPr lang="en-US" altLang="zh-CN" sz="2000" dirty="0">
                <a:latin typeface="等线" panose="02010600030101010101" pitchFamily="2" charset="-122"/>
                <a:ea typeface="等线" panose="02010600030101010101" pitchFamily="2" charset="-122"/>
              </a:rPr>
              <a:t>2001</a:t>
            </a:r>
            <a:r>
              <a:rPr lang="zh-CN" altLang="zh-CN" sz="2000" dirty="0">
                <a:latin typeface="等线" panose="02010600030101010101" pitchFamily="2" charset="-122"/>
                <a:ea typeface="等线" panose="02010600030101010101" pitchFamily="2" charset="-122"/>
              </a:rPr>
              <a:t>年</a:t>
            </a:r>
            <a:r>
              <a:rPr lang="zh-CN" altLang="en-US" sz="2000" dirty="0">
                <a:latin typeface="等线" panose="02010600030101010101" pitchFamily="2" charset="-122"/>
                <a:ea typeface="等线" panose="02010600030101010101" pitchFamily="2" charset="-122"/>
              </a:rPr>
              <a:t>为</a:t>
            </a:r>
            <a:r>
              <a:rPr lang="zh-CN" altLang="zh-CN" sz="2000" dirty="0">
                <a:latin typeface="等线" panose="02010600030101010101" pitchFamily="2" charset="-122"/>
                <a:ea typeface="等线" panose="02010600030101010101" pitchFamily="2" charset="-122"/>
              </a:rPr>
              <a:t>基准年，得分越高，表明向市场经济迈进的步伐越快</a:t>
            </a:r>
            <a:r>
              <a:rPr lang="zh-CN" altLang="en-US" sz="2000" dirty="0"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endParaRPr lang="en-US" altLang="zh-CN" sz="20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该</a:t>
            </a:r>
            <a:r>
              <a:rPr lang="zh-CN" altLang="en-US" sz="2000" dirty="0">
                <a:latin typeface="等线" panose="02010600030101010101" pitchFamily="2" charset="-122"/>
                <a:ea typeface="等线" panose="02010600030101010101" pitchFamily="2" charset="-122"/>
              </a:rPr>
              <a:t>指数与以下内容正相关：</a:t>
            </a:r>
            <a:endParaRPr lang="en-US" altLang="zh-CN" sz="20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私营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部门在产出、投资和就业中所占比重的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上升</a:t>
            </a:r>
            <a:endParaRPr lang="en-US" altLang="zh-CN" sz="20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价格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控制和贸易壁垒的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降低</a:t>
            </a:r>
            <a:endParaRPr lang="en-US" altLang="zh-CN" sz="20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要素市场的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自由化以及法律环境的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改善</a:t>
            </a:r>
            <a:endParaRPr lang="en-US" altLang="zh-CN" sz="20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altLang="zh-CN" sz="20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42899" y="994118"/>
            <a:ext cx="8432800" cy="57088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47401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899" y="214656"/>
            <a:ext cx="8432800" cy="779462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研究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方法与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数据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90242" y="1180618"/>
            <a:ext cx="8510690" cy="4982900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CN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2.2 </a:t>
            </a:r>
            <a:r>
              <a:rPr lang="zh-CN" altLang="en-US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样本与变量描述</a:t>
            </a:r>
            <a:endParaRPr lang="en-US" altLang="zh-CN" sz="2000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en-US" altLang="zh-CN" sz="2000" b="1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zh-CN" altLang="en-US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“关系”上的投资</a:t>
            </a:r>
            <a:endParaRPr lang="en-US" altLang="zh-CN" sz="2000" b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CN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之前</a:t>
            </a:r>
            <a:r>
              <a:rPr lang="zh-CN" altLang="zh-CN" sz="2000" dirty="0">
                <a:latin typeface="等线" panose="02010600030101010101" pitchFamily="2" charset="-122"/>
                <a:ea typeface="等线" panose="02010600030101010101" pitchFamily="2" charset="-122"/>
              </a:rPr>
              <a:t>的研究表明，减少腐败会降低</a:t>
            </a:r>
            <a:r>
              <a:rPr lang="zh-CN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公司</a:t>
            </a:r>
            <a:r>
              <a:rPr lang="zh-CN" altLang="en-US" sz="2000" dirty="0">
                <a:latin typeface="等线" panose="02010600030101010101" pitchFamily="2" charset="-122"/>
                <a:ea typeface="等线" panose="02010600030101010101" pitchFamily="2" charset="-122"/>
              </a:rPr>
              <a:t>建立的</a:t>
            </a: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“关系”</a:t>
            </a:r>
            <a:r>
              <a:rPr lang="zh-CN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的</a:t>
            </a:r>
            <a:r>
              <a:rPr lang="zh-CN" altLang="zh-CN" sz="2000" dirty="0">
                <a:latin typeface="等线" panose="02010600030101010101" pitchFamily="2" charset="-122"/>
                <a:ea typeface="等线" panose="02010600030101010101" pitchFamily="2" charset="-122"/>
              </a:rPr>
              <a:t>价值。</a:t>
            </a:r>
            <a:endParaRPr lang="en-US" altLang="zh-CN" sz="20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en-US" altLang="zh-CN" sz="2000" dirty="0" err="1" smtClean="0">
                <a:latin typeface="华文仿宋" panose="02010600040101010101" pitchFamily="2" charset="-122"/>
                <a:ea typeface="华文仿宋" panose="02010600040101010101" pitchFamily="2" charset="-122"/>
              </a:rPr>
              <a:t>Cai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等（</a:t>
            </a:r>
            <a:r>
              <a:rPr lang="en-US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2011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）指出，企业的</a:t>
            </a:r>
            <a:r>
              <a:rPr lang="en-US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Entertainment &amp; travel costs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（</a:t>
            </a:r>
            <a:r>
              <a:rPr lang="en-US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ETC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，业务招待费）可以代表企业在“关系”上的投资。</a:t>
            </a:r>
            <a:endParaRPr lang="en-US" altLang="zh-CN" sz="20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本文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认为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，一家公司的</a:t>
            </a:r>
            <a:r>
              <a:rPr lang="en-US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ETC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包括三种类型：</a:t>
            </a:r>
            <a:endParaRPr lang="en-US" altLang="zh-CN" sz="20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 </a:t>
            </a:r>
            <a:r>
              <a:rPr lang="en-US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   </a:t>
            </a:r>
            <a:r>
              <a:rPr lang="en-US" altLang="zh-CN" sz="2000" dirty="0" err="1" smtClean="0">
                <a:latin typeface="华文仿宋" panose="02010600040101010101" pitchFamily="2" charset="-122"/>
                <a:ea typeface="华文仿宋" panose="02010600040101010101" pitchFamily="2" charset="-122"/>
              </a:rPr>
              <a:t>i</a:t>
            </a:r>
            <a:r>
              <a:rPr lang="en-US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.   investment in connections to get things done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 </a:t>
            </a:r>
            <a:r>
              <a:rPr lang="en-US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   ii.  </a:t>
            </a:r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c</a:t>
            </a:r>
            <a:r>
              <a:rPr lang="en-US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ost of passing through proliferating bureaucratic toll barriers </a:t>
            </a:r>
            <a:endParaRPr lang="en-US" altLang="zh-CN" sz="20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 </a:t>
            </a:r>
            <a:r>
              <a:rPr lang="en-US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   </a:t>
            </a:r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iii</a:t>
            </a:r>
            <a:r>
              <a:rPr lang="en-US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. </a:t>
            </a:r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s</a:t>
            </a:r>
            <a:r>
              <a:rPr lang="en-US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pending on private benefits for top insiders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即在第一部分介绍过的：贿赂</a:t>
            </a:r>
            <a:r>
              <a:rPr lang="en-US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(grease), 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过路费</a:t>
            </a:r>
            <a:r>
              <a:rPr lang="en-US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(toll</a:t>
            </a:r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)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和私人利益</a:t>
            </a:r>
            <a:r>
              <a:rPr lang="en-US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(private benefit)</a:t>
            </a: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altLang="zh-CN" sz="7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CN" altLang="en-US" sz="2000" dirty="0">
                <a:latin typeface="等线" panose="02010600030101010101" pitchFamily="2" charset="-122"/>
                <a:ea typeface="等线" panose="02010600030101010101" pitchFamily="2" charset="-122"/>
              </a:rPr>
              <a:t>文章认为，</a:t>
            </a:r>
            <a:r>
              <a:rPr lang="zh-CN" altLang="zh-CN" sz="2000" dirty="0">
                <a:latin typeface="等线" panose="02010600030101010101" pitchFamily="2" charset="-122"/>
                <a:ea typeface="等线" panose="02010600030101010101" pitchFamily="2" charset="-122"/>
              </a:rPr>
              <a:t>国有企业的内部私人利益构成可能高于非国有</a:t>
            </a:r>
            <a:r>
              <a:rPr lang="zh-CN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企业</a:t>
            </a: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（因为国有企业没有动机行贿或交过路费）</a:t>
            </a:r>
            <a:endParaRPr lang="en-US" altLang="zh-CN" sz="20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019341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899" y="214656"/>
            <a:ext cx="8432800" cy="779462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研究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方法与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数据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90242" y="1180618"/>
            <a:ext cx="8510690" cy="49829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2.2 </a:t>
            </a:r>
            <a:r>
              <a:rPr lang="zh-CN" altLang="en-US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样本与变量描述</a:t>
            </a:r>
            <a:endParaRPr lang="en-US" altLang="zh-CN" sz="2000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en-US" altLang="zh-CN" sz="2000" b="1" dirty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zh-CN" altLang="en-US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“关系”上的投资</a:t>
            </a:r>
            <a:endParaRPr lang="en-US" altLang="zh-CN" sz="2000" b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ETC</a:t>
            </a: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数据来源：</a:t>
            </a:r>
            <a:endParaRPr lang="en-US" altLang="zh-CN" sz="20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手动从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上市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公司年报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中收集数据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构建</a:t>
            </a:r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ETC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变量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。有些年报包括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招待费</a:t>
            </a:r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(EC)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和差旅费</a:t>
            </a:r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(TC</a:t>
            </a:r>
            <a:r>
              <a:rPr lang="en-US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)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两项，有些有其中一项，有些两个都没有，还有的以其他名称、</a:t>
            </a: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形式披露。</a:t>
            </a:r>
            <a:endParaRPr lang="en-US" altLang="zh-CN" sz="20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构建如下</a:t>
            </a:r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: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首先将</a:t>
            </a:r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ETC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作为</a:t>
            </a:r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2011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年所有</a:t>
            </a:r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EC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和</a:t>
            </a:r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TC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的和。</a:t>
            </a: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有</a:t>
            </a:r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28</a:t>
            </a: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家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公司在</a:t>
            </a:r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2011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年没有报告</a:t>
            </a:r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EC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和</a:t>
            </a:r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TC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，而是在</a:t>
            </a:r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2010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年报告了一个或两个，</a:t>
            </a: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文章将其</a:t>
            </a:r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2010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年</a:t>
            </a:r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EC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和</a:t>
            </a:r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TC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的</a:t>
            </a: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和作为</a:t>
            </a:r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ETC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。</a:t>
            </a:r>
            <a:endParaRPr lang="en-US" altLang="zh-CN" sz="20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9226385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828800" y="2598035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实证研究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50079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899" y="214656"/>
            <a:ext cx="8432800" cy="779462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实证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研究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90242" y="1180618"/>
            <a:ext cx="2914330" cy="49829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3.1 </a:t>
            </a:r>
            <a:r>
              <a:rPr lang="zh-CN" altLang="en-US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市场反应的简单分析</a:t>
            </a:r>
            <a:endParaRPr lang="en-US" altLang="zh-CN" sz="2000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文章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首先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用</a:t>
            </a:r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81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只在香港上市的内地股票来研究股价对反腐政策的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反应</a:t>
            </a: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：</a:t>
            </a:r>
            <a:endParaRPr lang="en-US" altLang="zh-CN" sz="20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04572" y="523874"/>
            <a:ext cx="5651080" cy="590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874883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899" y="214656"/>
            <a:ext cx="8432800" cy="779462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实证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研究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90241" y="1180618"/>
            <a:ext cx="8250259" cy="49829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3.1 </a:t>
            </a:r>
            <a:r>
              <a:rPr lang="zh-CN" altLang="en-US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市场反应的简单分析</a:t>
            </a:r>
            <a:endParaRPr lang="en-US" altLang="zh-CN" sz="2000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下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表总结了</a:t>
            </a: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内地交易所的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股价</a:t>
            </a: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变动情况</a:t>
            </a: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，分别是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为期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三天的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窗口</a:t>
            </a:r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[</a:t>
            </a:r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-1,+1]</a:t>
            </a: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和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为期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五天的窗口</a:t>
            </a:r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[-2,+2]</a:t>
            </a:r>
            <a:endParaRPr lang="en-US" altLang="zh-CN" sz="20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484" y="2747142"/>
            <a:ext cx="5831772" cy="393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7092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899" y="214656"/>
            <a:ext cx="8432800" cy="779462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实证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研究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90241" y="1180618"/>
            <a:ext cx="8250259" cy="49829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3.2 </a:t>
            </a:r>
            <a:r>
              <a:rPr lang="zh-CN" altLang="en-US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市场化程度、国企与非国企</a:t>
            </a:r>
            <a:endParaRPr lang="en-US" altLang="zh-CN" sz="2000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第一，</a:t>
            </a:r>
            <a:r>
              <a:rPr lang="zh-CN" altLang="zh-CN" sz="20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所有</a:t>
            </a:r>
            <a:r>
              <a:rPr lang="zh-CN" altLang="en-US" sz="20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情况下</a:t>
            </a:r>
            <a:r>
              <a:rPr lang="zh-CN" altLang="zh-CN" sz="20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国企</a:t>
            </a:r>
            <a:r>
              <a:rPr lang="zh-CN" altLang="en-US" sz="20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都</a:t>
            </a:r>
            <a:r>
              <a:rPr lang="zh-CN" altLang="zh-CN" sz="20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具有</a:t>
            </a:r>
            <a:r>
              <a:rPr lang="zh-CN" altLang="zh-CN" sz="20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正的</a:t>
            </a:r>
            <a:r>
              <a:rPr lang="zh-CN" altLang="zh-CN" sz="20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、显著</a:t>
            </a:r>
            <a:r>
              <a:rPr lang="zh-CN" altLang="zh-CN" sz="20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的收益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。</a:t>
            </a:r>
            <a:endParaRPr lang="en-US" altLang="zh-CN" sz="20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而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非国企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在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市场化程度较低的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省份存在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累计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亏损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，其中</a:t>
            </a:r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3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天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窗口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存在显著的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亏损</a:t>
            </a: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，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而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在市场化程度最高的省份，非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国企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有显著的收益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。</a:t>
            </a:r>
            <a:endParaRPr lang="en-US" altLang="zh-CN" sz="20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484" y="2798761"/>
            <a:ext cx="5831772" cy="393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798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899" y="214656"/>
            <a:ext cx="8432800" cy="779462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实证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研究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90241" y="1180618"/>
            <a:ext cx="8250259" cy="49829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3.2 </a:t>
            </a:r>
            <a:r>
              <a:rPr lang="zh-CN" altLang="en-US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市场化程度、国企与非国企</a:t>
            </a:r>
            <a:endParaRPr lang="en-US" altLang="zh-CN" sz="2000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第二，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从非国企来看，</a:t>
            </a:r>
            <a:r>
              <a:rPr lang="zh-CN" altLang="zh-CN" sz="20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市场化</a:t>
            </a:r>
            <a:r>
              <a:rPr lang="zh-CN" altLang="zh-CN" sz="20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程度高的</a:t>
            </a:r>
            <a:r>
              <a:rPr lang="zh-CN" altLang="zh-CN" sz="20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省份显著</a:t>
            </a:r>
            <a:r>
              <a:rPr lang="zh-CN" altLang="zh-CN" sz="20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优于市场化程度低的</a:t>
            </a:r>
            <a:r>
              <a:rPr lang="zh-CN" altLang="zh-CN" sz="20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省份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。</a:t>
            </a:r>
            <a:endParaRPr lang="en-US" altLang="zh-CN" sz="20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国企</a:t>
            </a: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也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有类似的差异，但差距非常小且不显著。</a:t>
            </a:r>
            <a:endParaRPr lang="en-US" altLang="zh-CN" sz="20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484" y="2798761"/>
            <a:ext cx="5831772" cy="393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341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文本框 5"/>
          <p:cNvSpPr txBox="1"/>
          <p:nvPr/>
        </p:nvSpPr>
        <p:spPr>
          <a:xfrm>
            <a:off x="3129711" y="655538"/>
            <a:ext cx="18542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3600" b="1" dirty="0" smtClean="0">
                <a:solidFill>
                  <a:srgbClr val="FBB6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目 录</a:t>
            </a:r>
            <a:endParaRPr lang="zh-CN" altLang="en-US" sz="3600" b="1" dirty="0">
              <a:solidFill>
                <a:srgbClr val="FBB63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2819400" y="849868"/>
            <a:ext cx="18034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4000" dirty="0" smtClean="0"/>
              <a:t>C</a:t>
            </a:r>
            <a:r>
              <a:rPr lang="en-US" altLang="zh-CN" dirty="0" smtClean="0"/>
              <a:t>ontent</a:t>
            </a:r>
            <a:endParaRPr lang="zh-CN" altLang="en-US" dirty="0"/>
          </a:p>
        </p:txBody>
      </p:sp>
      <p:sp>
        <p:nvSpPr>
          <p:cNvPr id="9" name="文本框 8"/>
          <p:cNvSpPr txBox="1"/>
          <p:nvPr/>
        </p:nvSpPr>
        <p:spPr>
          <a:xfrm>
            <a:off x="2819400" y="2174479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1. 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研究背景与事件介绍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19400" y="2892029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2. 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研究方法与数据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1" name="文本框 10"/>
          <p:cNvSpPr txBox="1"/>
          <p:nvPr/>
        </p:nvSpPr>
        <p:spPr>
          <a:xfrm>
            <a:off x="2819400" y="3609579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3. 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实证研究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12" name="文本框 11"/>
          <p:cNvSpPr txBox="1"/>
          <p:nvPr/>
        </p:nvSpPr>
        <p:spPr>
          <a:xfrm>
            <a:off x="2819400" y="4327129"/>
            <a:ext cx="69342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4. 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结论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cxnSp>
        <p:nvCxnSpPr>
          <p:cNvPr id="3" name="直接连接符 2"/>
          <p:cNvCxnSpPr/>
          <p:nvPr/>
        </p:nvCxnSpPr>
        <p:spPr>
          <a:xfrm>
            <a:off x="3287145" y="1221063"/>
            <a:ext cx="961364" cy="0"/>
          </a:xfrm>
          <a:prstGeom prst="line">
            <a:avLst/>
          </a:prstGeom>
          <a:ln w="158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图片 1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31061" y="126784"/>
            <a:ext cx="1928005" cy="558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68684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899" y="214656"/>
            <a:ext cx="8432800" cy="779462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实证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研究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90241" y="1180618"/>
            <a:ext cx="8250259" cy="49829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3.2 </a:t>
            </a:r>
            <a:r>
              <a:rPr lang="zh-CN" altLang="en-US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市场化程度、国企与非国企</a:t>
            </a:r>
            <a:endParaRPr lang="en-US" altLang="zh-CN" sz="2000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第三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，</a:t>
            </a:r>
            <a:r>
              <a:rPr lang="zh-CN" altLang="zh-CN" sz="2000" b="1" dirty="0">
                <a:latin typeface="华文仿宋" panose="02010600040101010101" pitchFamily="2" charset="-122"/>
                <a:ea typeface="华文仿宋" panose="02010600040101010101" pitchFamily="2" charset="-122"/>
              </a:rPr>
              <a:t>在市场化程度最低的省份，</a:t>
            </a:r>
            <a:r>
              <a:rPr lang="zh-CN" altLang="zh-CN" sz="20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国企</a:t>
            </a:r>
            <a:r>
              <a:rPr lang="zh-CN" altLang="en-US" sz="20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获益显著高于</a:t>
            </a:r>
            <a:r>
              <a:rPr lang="zh-CN" altLang="zh-CN" sz="2000" b="1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非国企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。</a:t>
            </a:r>
            <a:endParaRPr lang="en-US" altLang="zh-CN" sz="20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在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市场化程度较高的省份，国企和非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国企的回报率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没有显著差异。</a:t>
            </a:r>
            <a:endParaRPr lang="en-US" altLang="zh-CN" sz="20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9484" y="2798762"/>
            <a:ext cx="5831772" cy="39389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2131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899" y="214656"/>
            <a:ext cx="8432800" cy="779462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实证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研究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90241" y="1180618"/>
            <a:ext cx="8250259" cy="49829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3.3 </a:t>
            </a:r>
            <a:r>
              <a:rPr lang="zh-CN" altLang="en-US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企业层面回归分析变量说明</a:t>
            </a:r>
            <a:endParaRPr lang="en-US" altLang="zh-CN" sz="20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企业层面的回归包括如下解释变量：</a:t>
            </a:r>
            <a:endParaRPr lang="en-US" altLang="zh-CN" sz="2000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市场化程度</a:t>
            </a:r>
            <a:endParaRPr lang="en-US" altLang="zh-CN" sz="20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          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及其与增长潜力、外部融资依赖、全要素生产率、</a:t>
            </a:r>
            <a:r>
              <a:rPr lang="en-US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ETC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（上一期）</a:t>
            </a:r>
            <a:endParaRPr lang="en-US" altLang="zh-CN" sz="20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 </a:t>
            </a:r>
            <a:r>
              <a:rPr lang="en-US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         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的交互作用</a:t>
            </a:r>
            <a:endParaRPr lang="en-US" altLang="zh-CN" sz="20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全要素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生产率</a:t>
            </a:r>
            <a:endParaRPr lang="en-US" altLang="zh-CN" sz="20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ETC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（上一期）</a:t>
            </a:r>
            <a:endParaRPr lang="en-US" altLang="zh-CN" sz="20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所在省</a:t>
            </a:r>
            <a:r>
              <a:rPr lang="en-US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GDP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增长率</a:t>
            </a:r>
            <a:endParaRPr lang="en-US" altLang="zh-CN" sz="20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所在省人均</a:t>
            </a:r>
            <a:r>
              <a:rPr lang="en-US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GDP</a:t>
            </a: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所在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省教育支出占</a:t>
            </a:r>
            <a:r>
              <a:rPr lang="en-US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GDP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比重</a:t>
            </a:r>
            <a:endParaRPr lang="en-US" altLang="zh-CN" sz="20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" name="文本框 3"/>
              <p:cNvSpPr txBox="1"/>
              <p:nvPr/>
            </p:nvSpPr>
            <p:spPr>
              <a:xfrm>
                <a:off x="3175617" y="3483980"/>
                <a:ext cx="5130852" cy="1123706"/>
              </a:xfrm>
              <a:prstGeom prst="rect">
                <a:avLst/>
              </a:prstGeom>
              <a:solidFill>
                <a:schemeClr val="bg2"/>
              </a:solidFill>
            </p:spPr>
            <p:txBody>
              <a:bodyPr wrap="square" rtlCol="0">
                <a:spAutoFit/>
              </a:bodyPr>
              <a:lstStyle/>
              <a:p>
                <a:pPr>
                  <a:lnSpc>
                    <a:spcPct val="120000"/>
                  </a:lnSpc>
                </a:pPr>
                <a:r>
                  <a:rPr lang="en-US" altLang="zh-CN" dirty="0" smtClean="0">
                    <a:latin typeface="华文仿宋" panose="02010600040101010101" pitchFamily="2" charset="-122"/>
                    <a:ea typeface="华文仿宋" panose="02010600040101010101" pitchFamily="2" charset="-122"/>
                  </a:rPr>
                  <a:t>Rajan and </a:t>
                </a:r>
                <a:r>
                  <a:rPr lang="en-US" altLang="zh-CN" dirty="0" err="1" smtClean="0">
                    <a:latin typeface="华文仿宋" panose="02010600040101010101" pitchFamily="2" charset="-122"/>
                    <a:ea typeface="华文仿宋" panose="02010600040101010101" pitchFamily="2" charset="-122"/>
                  </a:rPr>
                  <a:t>Zingales</a:t>
                </a:r>
                <a:r>
                  <a:rPr lang="zh-CN" altLang="en-US" dirty="0" smtClean="0">
                    <a:latin typeface="华文仿宋" panose="02010600040101010101" pitchFamily="2" charset="-122"/>
                    <a:ea typeface="华文仿宋" panose="02010600040101010101" pitchFamily="2" charset="-122"/>
                  </a:rPr>
                  <a:t>（</a:t>
                </a:r>
                <a:r>
                  <a:rPr lang="en-US" altLang="zh-CN" dirty="0" smtClean="0">
                    <a:latin typeface="华文仿宋" panose="02010600040101010101" pitchFamily="2" charset="-122"/>
                    <a:ea typeface="华文仿宋" panose="02010600040101010101" pitchFamily="2" charset="-122"/>
                  </a:rPr>
                  <a:t>1998</a:t>
                </a:r>
                <a:r>
                  <a:rPr lang="zh-CN" altLang="en-US" dirty="0" smtClean="0">
                    <a:latin typeface="华文仿宋" panose="02010600040101010101" pitchFamily="2" charset="-122"/>
                    <a:ea typeface="华文仿宋" panose="02010600040101010101" pitchFamily="2" charset="-122"/>
                  </a:rPr>
                  <a:t>）</a:t>
                </a:r>
                <a:r>
                  <a:rPr lang="zh-CN" altLang="en-US" dirty="0" smtClean="0">
                    <a:latin typeface="+mn-ea"/>
                  </a:rPr>
                  <a:t>定义为：</a:t>
                </a:r>
                <a:endParaRPr lang="en-US" altLang="zh-CN" dirty="0" smtClean="0">
                  <a:latin typeface="+mn-ea"/>
                </a:endParaRPr>
              </a:p>
              <a:p>
                <a:pPr>
                  <a:lnSpc>
                    <a:spcPct val="120000"/>
                  </a:lnSpc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行业</m:t>
                          </m:r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平均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资本支出</m:t>
                          </m:r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内部</m:t>
                          </m:r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资本</m:t>
                          </m:r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运营</m:t>
                          </m:r>
                          <m:r>
                            <a:rPr lang="zh-CN" altLang="en-US" i="1" smtClean="0">
                              <a:latin typeface="Cambria Math" panose="02040503050406030204" pitchFamily="18" charset="0"/>
                            </a:rPr>
                            <m:t>现金流</m:t>
                          </m:r>
                        </m:num>
                        <m:den>
                          <m:r>
                            <a:rPr lang="zh-CN" altLang="en-US" i="1">
                              <a:latin typeface="Cambria Math" panose="02040503050406030204" pitchFamily="18" charset="0"/>
                            </a:rPr>
                            <m:t>行业平均资本支出</m:t>
                          </m:r>
                        </m:den>
                      </m:f>
                    </m:oMath>
                  </m:oMathPara>
                </a14:m>
                <a:endParaRPr lang="zh-CN" altLang="en-US" dirty="0">
                  <a:latin typeface="+mn-ea"/>
                </a:endParaRPr>
              </a:p>
            </p:txBody>
          </p:sp>
        </mc:Choice>
        <mc:Fallback xmlns="">
          <p:sp>
            <p:nvSpPr>
              <p:cNvPr id="4" name="文本框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75617" y="3483980"/>
                <a:ext cx="5130852" cy="1123706"/>
              </a:xfrm>
              <a:prstGeom prst="rect">
                <a:avLst/>
              </a:prstGeom>
              <a:blipFill>
                <a:blip r:embed="rId2"/>
                <a:stretch>
                  <a:fillRect l="-1069" t="-2174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下箭头 6"/>
          <p:cNvSpPr/>
          <p:nvPr/>
        </p:nvSpPr>
        <p:spPr>
          <a:xfrm>
            <a:off x="3715474" y="3061504"/>
            <a:ext cx="260429" cy="422476"/>
          </a:xfrm>
          <a:prstGeom prst="down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9" name="圆角右箭头 8"/>
          <p:cNvSpPr/>
          <p:nvPr/>
        </p:nvSpPr>
        <p:spPr>
          <a:xfrm>
            <a:off x="2233914" y="2262850"/>
            <a:ext cx="468775" cy="445625"/>
          </a:xfrm>
          <a:prstGeom prst="bentArrow">
            <a:avLst/>
          </a:prstGeom>
          <a:solidFill>
            <a:schemeClr val="bg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>
              <a:solidFill>
                <a:schemeClr val="tx1"/>
              </a:solidFill>
            </a:endParaRPr>
          </a:p>
        </p:txBody>
      </p:sp>
      <p:sp>
        <p:nvSpPr>
          <p:cNvPr id="10" name="文本框 9"/>
          <p:cNvSpPr txBox="1"/>
          <p:nvPr/>
        </p:nvSpPr>
        <p:spPr>
          <a:xfrm>
            <a:off x="2818434" y="2216552"/>
            <a:ext cx="2922609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n-ea"/>
              </a:rPr>
              <a:t>定义为行业平均托宾</a:t>
            </a:r>
            <a:r>
              <a:rPr lang="en-US" altLang="zh-CN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Q</a:t>
            </a:r>
            <a:r>
              <a:rPr lang="zh-CN" altLang="en-US" dirty="0" smtClean="0">
                <a:latin typeface="+mn-ea"/>
              </a:rPr>
              <a:t>指数</a:t>
            </a:r>
            <a:endParaRPr lang="zh-CN" altLang="en-US" dirty="0">
              <a:latin typeface="+mn-ea"/>
            </a:endParaRPr>
          </a:p>
        </p:txBody>
      </p:sp>
      <p:sp>
        <p:nvSpPr>
          <p:cNvPr id="11" name="右大括号 10"/>
          <p:cNvSpPr/>
          <p:nvPr/>
        </p:nvSpPr>
        <p:spPr>
          <a:xfrm>
            <a:off x="3894881" y="4607686"/>
            <a:ext cx="300942" cy="1069696"/>
          </a:xfrm>
          <a:prstGeom prst="rightBrace">
            <a:avLst/>
          </a:prstGeom>
          <a:ln w="57150">
            <a:solidFill>
              <a:schemeClr val="bg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>
        <p:nvSpPr>
          <p:cNvPr id="12" name="文本框 11"/>
          <p:cNvSpPr txBox="1"/>
          <p:nvPr/>
        </p:nvSpPr>
        <p:spPr>
          <a:xfrm>
            <a:off x="4559299" y="4963654"/>
            <a:ext cx="2489683" cy="369332"/>
          </a:xfrm>
          <a:prstGeom prst="rect">
            <a:avLst/>
          </a:prstGeom>
          <a:solidFill>
            <a:schemeClr val="bg2"/>
          </a:solidFill>
        </p:spPr>
        <p:txBody>
          <a:bodyPr wrap="square" rtlCol="0">
            <a:spAutoFit/>
          </a:bodyPr>
          <a:lstStyle/>
          <a:p>
            <a:r>
              <a:rPr lang="zh-CN" altLang="en-US" dirty="0" smtClean="0">
                <a:latin typeface="+mn-ea"/>
              </a:rPr>
              <a:t>省级营商环境度量指标</a:t>
            </a:r>
            <a:endParaRPr lang="zh-CN" altLang="en-US" dirty="0"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811509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7" grpId="0" animBg="1"/>
      <p:bldP spid="9" grpId="0" animBg="1"/>
      <p:bldP spid="10" grpId="0" animBg="1"/>
      <p:bldP spid="11" grpId="0" animBg="1"/>
      <p:bldP spid="1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899" y="214656"/>
            <a:ext cx="8432800" cy="779462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实证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研究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90241" y="1180618"/>
            <a:ext cx="8250259" cy="49829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3.4 </a:t>
            </a:r>
            <a:r>
              <a:rPr lang="zh-CN" altLang="en-US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企业层面回归分析结果解释</a:t>
            </a:r>
            <a:endParaRPr lang="en-US" altLang="zh-CN" sz="20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2000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955926" y="1741988"/>
            <a:ext cx="7206746" cy="4987969"/>
            <a:chOff x="606164" y="1811436"/>
            <a:chExt cx="7206746" cy="4987969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1951" y="2075848"/>
              <a:ext cx="4463547" cy="472300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75498" y="2113224"/>
              <a:ext cx="2737412" cy="4674055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606164" y="1811436"/>
              <a:ext cx="7200959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华文仿宋" panose="02010600040101010101" pitchFamily="2" charset="-122"/>
                  <a:ea typeface="华文仿宋" panose="02010600040101010101" pitchFamily="2" charset="-122"/>
                </a:rPr>
                <a:t>                                                                   A(</a:t>
              </a:r>
              <a:r>
                <a:rPr lang="zh-CN" altLang="en-US" sz="1200" dirty="0" smtClean="0">
                  <a:latin typeface="华文仿宋" panose="02010600040101010101" pitchFamily="2" charset="-122"/>
                  <a:ea typeface="华文仿宋" panose="02010600040101010101" pitchFamily="2" charset="-122"/>
                </a:rPr>
                <a:t>三天窗口期</a:t>
              </a:r>
              <a:r>
                <a:rPr lang="en-US" altLang="zh-CN" sz="1200" dirty="0" smtClean="0">
                  <a:latin typeface="华文仿宋" panose="02010600040101010101" pitchFamily="2" charset="-122"/>
                  <a:ea typeface="华文仿宋" panose="02010600040101010101" pitchFamily="2" charset="-122"/>
                </a:rPr>
                <a:t>)                                                B(</a:t>
              </a:r>
              <a:r>
                <a:rPr lang="zh-CN" altLang="en-US" sz="1200" dirty="0" smtClean="0">
                  <a:latin typeface="华文仿宋" panose="02010600040101010101" pitchFamily="2" charset="-122"/>
                  <a:ea typeface="华文仿宋" panose="02010600040101010101" pitchFamily="2" charset="-122"/>
                </a:rPr>
                <a:t>五天窗口期</a:t>
              </a:r>
              <a:r>
                <a:rPr lang="en-US" altLang="zh-CN" sz="1200" dirty="0" smtClean="0">
                  <a:latin typeface="华文仿宋" panose="02010600040101010101" pitchFamily="2" charset="-122"/>
                  <a:ea typeface="华文仿宋" panose="02010600040101010101" pitchFamily="2" charset="-122"/>
                </a:rPr>
                <a:t>)</a:t>
              </a:r>
              <a:endParaRPr lang="zh-CN" altLang="en-US" sz="1200" dirty="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>
              <a:off x="5069711" y="2076400"/>
              <a:ext cx="5787" cy="472300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8" name="组合 7"/>
          <p:cNvGrpSpPr/>
          <p:nvPr/>
        </p:nvGrpSpPr>
        <p:grpSpPr>
          <a:xfrm>
            <a:off x="2682061" y="2679860"/>
            <a:ext cx="3406299" cy="14920"/>
            <a:chOff x="2682061" y="2679860"/>
            <a:chExt cx="3406299" cy="14920"/>
          </a:xfrm>
        </p:grpSpPr>
        <p:cxnSp>
          <p:nvCxnSpPr>
            <p:cNvPr id="4" name="直接连接符 3"/>
            <p:cNvCxnSpPr/>
            <p:nvPr/>
          </p:nvCxnSpPr>
          <p:spPr>
            <a:xfrm flipV="1">
              <a:off x="2682061" y="2687320"/>
              <a:ext cx="657313" cy="746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直接连接符 16"/>
            <p:cNvCxnSpPr/>
            <p:nvPr/>
          </p:nvCxnSpPr>
          <p:spPr>
            <a:xfrm flipV="1">
              <a:off x="5431047" y="2679860"/>
              <a:ext cx="657313" cy="7460"/>
            </a:xfrm>
            <a:prstGeom prst="line">
              <a:avLst/>
            </a:prstGeom>
            <a:ln w="381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1" name="组合 10"/>
          <p:cNvGrpSpPr/>
          <p:nvPr/>
        </p:nvGrpSpPr>
        <p:grpSpPr>
          <a:xfrm>
            <a:off x="3339374" y="2382520"/>
            <a:ext cx="3337159" cy="1671320"/>
            <a:chOff x="3339374" y="2382520"/>
            <a:chExt cx="3337159" cy="1671320"/>
          </a:xfrm>
        </p:grpSpPr>
        <p:sp>
          <p:nvSpPr>
            <p:cNvPr id="10" name="矩形 9"/>
            <p:cNvSpPr/>
            <p:nvPr/>
          </p:nvSpPr>
          <p:spPr>
            <a:xfrm>
              <a:off x="3339374" y="2382520"/>
              <a:ext cx="582386" cy="1671320"/>
            </a:xfrm>
            <a:prstGeom prst="rect">
              <a:avLst/>
            </a:prstGeom>
            <a:noFill/>
            <a:ln w="28575">
              <a:solidFill>
                <a:srgbClr val="1454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0" name="矩形 19"/>
            <p:cNvSpPr/>
            <p:nvPr/>
          </p:nvSpPr>
          <p:spPr>
            <a:xfrm>
              <a:off x="6094147" y="2382520"/>
              <a:ext cx="582386" cy="1671320"/>
            </a:xfrm>
            <a:prstGeom prst="rect">
              <a:avLst/>
            </a:prstGeom>
            <a:noFill/>
            <a:ln w="28575">
              <a:solidFill>
                <a:srgbClr val="14549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</p:spTree>
    <p:extLst>
      <p:ext uri="{BB962C8B-B14F-4D97-AF65-F5344CB8AC3E}">
        <p14:creationId xmlns:p14="http://schemas.microsoft.com/office/powerpoint/2010/main" val="20286237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88889E-6 3.33333E-6 L 0.15487 0.00115 " pathEditMode="relative" rAng="0" ptsTypes="AA">
                                      <p:cBhvr>
                                        <p:cTn id="10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7743" y="4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42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05556E-6 -2.96296E-6 L 0.16285 -0.00324 " pathEditMode="relative" rAng="0" ptsTypes="AA">
                                      <p:cBhvr>
                                        <p:cTn id="22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8142" y="-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899" y="214656"/>
            <a:ext cx="8432800" cy="779462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实证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研究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90241" y="1180618"/>
            <a:ext cx="8250259" cy="49829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3.4 </a:t>
            </a:r>
            <a:r>
              <a:rPr lang="zh-CN" altLang="en-US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企业层面回归分析结果解释</a:t>
            </a:r>
            <a:endParaRPr lang="en-US" altLang="zh-CN" sz="20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2000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pSp>
        <p:nvGrpSpPr>
          <p:cNvPr id="19" name="组合 18"/>
          <p:cNvGrpSpPr/>
          <p:nvPr/>
        </p:nvGrpSpPr>
        <p:grpSpPr>
          <a:xfrm>
            <a:off x="955926" y="1741988"/>
            <a:ext cx="7206746" cy="4987969"/>
            <a:chOff x="606164" y="1811436"/>
            <a:chExt cx="7206746" cy="4987969"/>
          </a:xfrm>
        </p:grpSpPr>
        <p:pic>
          <p:nvPicPr>
            <p:cNvPr id="14" name="图片 13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611951" y="2075848"/>
              <a:ext cx="4463547" cy="4723005"/>
            </a:xfrm>
            <a:prstGeom prst="rect">
              <a:avLst/>
            </a:prstGeom>
          </p:spPr>
        </p:pic>
        <p:pic>
          <p:nvPicPr>
            <p:cNvPr id="15" name="图片 14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5075498" y="2113224"/>
              <a:ext cx="2737412" cy="4674055"/>
            </a:xfrm>
            <a:prstGeom prst="rect">
              <a:avLst/>
            </a:prstGeom>
          </p:spPr>
        </p:pic>
        <p:sp>
          <p:nvSpPr>
            <p:cNvPr id="16" name="文本框 15"/>
            <p:cNvSpPr txBox="1"/>
            <p:nvPr/>
          </p:nvSpPr>
          <p:spPr>
            <a:xfrm>
              <a:off x="606164" y="1811436"/>
              <a:ext cx="7200959" cy="276999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txBody>
            <a:bodyPr wrap="square" rtlCol="0">
              <a:spAutoFit/>
            </a:bodyPr>
            <a:lstStyle/>
            <a:p>
              <a:r>
                <a:rPr lang="en-US" altLang="zh-CN" sz="1200" dirty="0" smtClean="0">
                  <a:latin typeface="华文仿宋" panose="02010600040101010101" pitchFamily="2" charset="-122"/>
                  <a:ea typeface="华文仿宋" panose="02010600040101010101" pitchFamily="2" charset="-122"/>
                </a:rPr>
                <a:t>                                                                   A(</a:t>
              </a:r>
              <a:r>
                <a:rPr lang="zh-CN" altLang="en-US" sz="1200" dirty="0" smtClean="0">
                  <a:latin typeface="华文仿宋" panose="02010600040101010101" pitchFamily="2" charset="-122"/>
                  <a:ea typeface="华文仿宋" panose="02010600040101010101" pitchFamily="2" charset="-122"/>
                </a:rPr>
                <a:t>三天窗口期</a:t>
              </a:r>
              <a:r>
                <a:rPr lang="en-US" altLang="zh-CN" sz="1200" dirty="0" smtClean="0">
                  <a:latin typeface="华文仿宋" panose="02010600040101010101" pitchFamily="2" charset="-122"/>
                  <a:ea typeface="华文仿宋" panose="02010600040101010101" pitchFamily="2" charset="-122"/>
                </a:rPr>
                <a:t>)                                                B(</a:t>
              </a:r>
              <a:r>
                <a:rPr lang="zh-CN" altLang="en-US" sz="1200" dirty="0" smtClean="0">
                  <a:latin typeface="华文仿宋" panose="02010600040101010101" pitchFamily="2" charset="-122"/>
                  <a:ea typeface="华文仿宋" panose="02010600040101010101" pitchFamily="2" charset="-122"/>
                </a:rPr>
                <a:t>五天窗口期</a:t>
              </a:r>
              <a:r>
                <a:rPr lang="en-US" altLang="zh-CN" sz="1200" dirty="0" smtClean="0">
                  <a:latin typeface="华文仿宋" panose="02010600040101010101" pitchFamily="2" charset="-122"/>
                  <a:ea typeface="华文仿宋" panose="02010600040101010101" pitchFamily="2" charset="-122"/>
                </a:rPr>
                <a:t>)</a:t>
              </a:r>
              <a:endParaRPr lang="zh-CN" altLang="en-US" sz="1200" dirty="0">
                <a:latin typeface="华文仿宋" panose="02010600040101010101" pitchFamily="2" charset="-122"/>
                <a:ea typeface="华文仿宋" panose="02010600040101010101" pitchFamily="2" charset="-122"/>
              </a:endParaRPr>
            </a:p>
          </p:txBody>
        </p:sp>
        <p:cxnSp>
          <p:nvCxnSpPr>
            <p:cNvPr id="18" name="直接连接符 17"/>
            <p:cNvCxnSpPr/>
            <p:nvPr/>
          </p:nvCxnSpPr>
          <p:spPr>
            <a:xfrm flipH="1">
              <a:off x="5069711" y="2076400"/>
              <a:ext cx="5787" cy="4723005"/>
            </a:xfrm>
            <a:prstGeom prst="line">
              <a:avLst/>
            </a:prstGeom>
            <a:ln>
              <a:solidFill>
                <a:schemeClr val="bg1">
                  <a:lumMod val="50000"/>
                </a:schemeClr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组合 5"/>
          <p:cNvGrpSpPr/>
          <p:nvPr/>
        </p:nvGrpSpPr>
        <p:grpSpPr>
          <a:xfrm>
            <a:off x="3357880" y="3745124"/>
            <a:ext cx="584200" cy="1015907"/>
            <a:chOff x="3357880" y="3745124"/>
            <a:chExt cx="584200" cy="1015907"/>
          </a:xfrm>
        </p:grpSpPr>
        <p:sp>
          <p:nvSpPr>
            <p:cNvPr id="3" name="矩形 2"/>
            <p:cNvSpPr/>
            <p:nvPr/>
          </p:nvSpPr>
          <p:spPr>
            <a:xfrm>
              <a:off x="3357880" y="3745124"/>
              <a:ext cx="584200" cy="34612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5" name="矩形 24"/>
            <p:cNvSpPr/>
            <p:nvPr/>
          </p:nvSpPr>
          <p:spPr>
            <a:xfrm>
              <a:off x="3357880" y="4414903"/>
              <a:ext cx="584200" cy="34612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7" name="文本框 6"/>
              <p:cNvSpPr txBox="1"/>
              <p:nvPr/>
            </p:nvSpPr>
            <p:spPr>
              <a:xfrm>
                <a:off x="4115327" y="3992880"/>
                <a:ext cx="1315720" cy="492443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f>
                      <m:fPr>
                        <m:ctrlPr>
                          <a:rPr lang="en-US" altLang="zh-CN" i="1" smtClean="0">
                            <a:latin typeface="+mn-ea"/>
                          </a:rPr>
                        </m:ctrlPr>
                      </m:fPr>
                      <m:num>
                        <m:r>
                          <a:rPr lang="en-US" altLang="zh-CN" b="0" i="1" smtClean="0">
                            <a:latin typeface="+mn-ea"/>
                          </a:rPr>
                          <m:t>0.136</m:t>
                        </m:r>
                      </m:num>
                      <m:den>
                        <m:r>
                          <a:rPr lang="en-US" altLang="zh-CN" b="0" i="1" smtClean="0">
                            <a:latin typeface="+mn-ea"/>
                          </a:rPr>
                          <m:t>0.029</m:t>
                        </m:r>
                      </m:den>
                    </m:f>
                    <m:r>
                      <a:rPr lang="en-US" altLang="zh-CN" i="1">
                        <a:latin typeface="+mn-ea"/>
                      </a:rPr>
                      <m:t>=</m:t>
                    </m:r>
                  </m:oMath>
                </a14:m>
                <a:r>
                  <a:rPr lang="en-US" altLang="zh-CN" sz="1400" dirty="0">
                    <a:latin typeface="+mn-ea"/>
                  </a:rPr>
                  <a:t>4.89</a:t>
                </a:r>
                <a:endParaRPr lang="zh-CN" altLang="en-US" sz="1400" dirty="0">
                  <a:latin typeface="+mn-ea"/>
                </a:endParaRPr>
              </a:p>
            </p:txBody>
          </p:sp>
        </mc:Choice>
        <mc:Fallback>
          <p:sp>
            <p:nvSpPr>
              <p:cNvPr id="7" name="文本框 6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115327" y="3992880"/>
                <a:ext cx="1315720" cy="492443"/>
              </a:xfrm>
              <a:prstGeom prst="rect">
                <a:avLst/>
              </a:prstGeom>
              <a:blipFill>
                <a:blip r:embed="rId4"/>
                <a:stretch>
                  <a:fillRect b="-1235"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26" name="图片 2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8970" y="994118"/>
            <a:ext cx="8432800" cy="5708823"/>
          </a:xfrm>
          <a:prstGeom prst="rect">
            <a:avLst/>
          </a:prstGeom>
        </p:spPr>
      </p:pic>
      <p:grpSp>
        <p:nvGrpSpPr>
          <p:cNvPr id="27" name="组合 26"/>
          <p:cNvGrpSpPr/>
          <p:nvPr/>
        </p:nvGrpSpPr>
        <p:grpSpPr>
          <a:xfrm>
            <a:off x="4841060" y="3745124"/>
            <a:ext cx="584200" cy="1015907"/>
            <a:chOff x="3357880" y="3745124"/>
            <a:chExt cx="584200" cy="1015907"/>
          </a:xfrm>
        </p:grpSpPr>
        <p:sp>
          <p:nvSpPr>
            <p:cNvPr id="28" name="矩形 27"/>
            <p:cNvSpPr/>
            <p:nvPr/>
          </p:nvSpPr>
          <p:spPr>
            <a:xfrm>
              <a:off x="3357880" y="3745124"/>
              <a:ext cx="584200" cy="34612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  <p:sp>
          <p:nvSpPr>
            <p:cNvPr id="29" name="矩形 28"/>
            <p:cNvSpPr/>
            <p:nvPr/>
          </p:nvSpPr>
          <p:spPr>
            <a:xfrm>
              <a:off x="3357880" y="4414903"/>
              <a:ext cx="584200" cy="346128"/>
            </a:xfrm>
            <a:prstGeom prst="rect">
              <a:avLst/>
            </a:prstGeom>
            <a:noFill/>
            <a:ln w="28575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CN" altLang="en-US"/>
            </a:p>
          </p:txBody>
        </p:sp>
      </p:grpSp>
      <mc:AlternateContent xmlns:mc="http://schemas.openxmlformats.org/markup-compatibility/2006">
        <mc:Choice xmlns:a14="http://schemas.microsoft.com/office/drawing/2010/main" Requires="a14">
          <p:sp>
            <p:nvSpPr>
              <p:cNvPr id="30" name="文本框 29"/>
              <p:cNvSpPr txBox="1"/>
              <p:nvPr/>
            </p:nvSpPr>
            <p:spPr>
              <a:xfrm>
                <a:off x="5598507" y="3992880"/>
                <a:ext cx="1208020" cy="497059"/>
              </a:xfrm>
              <a:prstGeom prst="rect">
                <a:avLst/>
              </a:prstGeom>
              <a:solidFill>
                <a:schemeClr val="bg1">
                  <a:lumMod val="75000"/>
                </a:schemeClr>
              </a:solidFill>
            </p:spPr>
            <p:txBody>
              <a:bodyPr wrap="square" rtlCol="0">
                <a:spAutoFit/>
              </a:bodyPr>
              <a:lstStyle/>
              <a:p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zh-CN" sz="1400" i="1">
                              <a:latin typeface="+mn-ea"/>
                            </a:rPr>
                          </m:ctrlPr>
                        </m:fPr>
                        <m:num>
                          <m:r>
                            <a:rPr lang="en-US" altLang="zh-CN" sz="1400" i="1">
                              <a:latin typeface="+mn-ea"/>
                            </a:rPr>
                            <m:t>0.099</m:t>
                          </m:r>
                        </m:num>
                        <m:den>
                          <m:r>
                            <a:rPr lang="en-US" altLang="zh-CN" sz="1400" i="1">
                              <a:latin typeface="+mn-ea"/>
                            </a:rPr>
                            <m:t>0.040</m:t>
                          </m:r>
                        </m:den>
                      </m:f>
                      <m:r>
                        <a:rPr lang="en-US" altLang="zh-CN" sz="1400" i="1">
                          <a:latin typeface="+mn-ea"/>
                        </a:rPr>
                        <m:t>=</m:t>
                      </m:r>
                      <m:r>
                        <a:rPr lang="en-US" altLang="zh-CN" sz="1400" i="1">
                          <a:latin typeface="+mn-ea"/>
                        </a:rPr>
                        <m:t>2.48</m:t>
                      </m:r>
                    </m:oMath>
                  </m:oMathPara>
                </a14:m>
                <a:endParaRPr lang="zh-CN" altLang="en-US" sz="1400" i="1" dirty="0">
                  <a:latin typeface="+mn-ea"/>
                </a:endParaRPr>
              </a:p>
            </p:txBody>
          </p:sp>
        </mc:Choice>
        <mc:Fallback>
          <p:sp>
            <p:nvSpPr>
              <p:cNvPr id="30" name="文本框 2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598507" y="3992880"/>
                <a:ext cx="1208020" cy="497059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zh-CN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6411362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  <p:bldP spid="7" grpId="2" animBg="1"/>
      <p:bldP spid="30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899" y="214656"/>
            <a:ext cx="8432800" cy="779462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实证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研究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90241" y="1180618"/>
            <a:ext cx="8250259" cy="49829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>
                <a:latin typeface="等线" panose="02010600030101010101" pitchFamily="2" charset="-122"/>
                <a:ea typeface="等线" panose="02010600030101010101" pitchFamily="2" charset="-122"/>
              </a:rPr>
              <a:t>3.4 </a:t>
            </a:r>
            <a:r>
              <a:rPr lang="zh-CN" altLang="en-US" sz="2000" b="1" dirty="0">
                <a:latin typeface="等线" panose="02010600030101010101" pitchFamily="2" charset="-122"/>
                <a:ea typeface="等线" panose="02010600030101010101" pitchFamily="2" charset="-122"/>
              </a:rPr>
              <a:t>企业层面回归分析结果解释</a:t>
            </a:r>
            <a:endParaRPr lang="en-US" altLang="zh-CN" sz="20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关于</a:t>
            </a:r>
            <a:r>
              <a:rPr lang="en-US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ETC</a:t>
            </a: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的结果可以归纳如下：</a:t>
            </a:r>
            <a:endParaRPr lang="en-US" altLang="zh-CN" sz="2000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2000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827989"/>
              </p:ext>
            </p:extLst>
          </p:nvPr>
        </p:nvGraphicFramePr>
        <p:xfrm>
          <a:off x="805243" y="2450295"/>
          <a:ext cx="5375640" cy="307661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43910">
                  <a:extLst>
                    <a:ext uri="{9D8B030D-6E8A-4147-A177-3AD203B41FA5}">
                      <a16:colId xmlns:a16="http://schemas.microsoft.com/office/drawing/2014/main" val="2958479481"/>
                    </a:ext>
                  </a:extLst>
                </a:gridCol>
                <a:gridCol w="1343910">
                  <a:extLst>
                    <a:ext uri="{9D8B030D-6E8A-4147-A177-3AD203B41FA5}">
                      <a16:colId xmlns:a16="http://schemas.microsoft.com/office/drawing/2014/main" val="3054349196"/>
                    </a:ext>
                  </a:extLst>
                </a:gridCol>
                <a:gridCol w="1343910">
                  <a:extLst>
                    <a:ext uri="{9D8B030D-6E8A-4147-A177-3AD203B41FA5}">
                      <a16:colId xmlns:a16="http://schemas.microsoft.com/office/drawing/2014/main" val="2900598493"/>
                    </a:ext>
                  </a:extLst>
                </a:gridCol>
                <a:gridCol w="1343910">
                  <a:extLst>
                    <a:ext uri="{9D8B030D-6E8A-4147-A177-3AD203B41FA5}">
                      <a16:colId xmlns:a16="http://schemas.microsoft.com/office/drawing/2014/main" val="1923938883"/>
                    </a:ext>
                  </a:extLst>
                </a:gridCol>
              </a:tblGrid>
              <a:tr h="707278"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ETC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ETC</a:t>
                      </a:r>
                      <a:r>
                        <a:rPr lang="en-US" altLang="zh-CN" baseline="0" dirty="0" smtClean="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×</a:t>
                      </a:r>
                      <a:r>
                        <a:rPr lang="zh-CN" altLang="en-US" baseline="0" dirty="0" smtClean="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市场化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zh-CN" altLang="en-US" dirty="0">
                        <a:solidFill>
                          <a:schemeClr val="tx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44553372"/>
                  </a:ext>
                </a:extLst>
              </a:tr>
              <a:tr h="1184669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err="1" smtClean="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nonSOE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000" dirty="0" smtClean="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-</a:t>
                      </a:r>
                      <a:endParaRPr lang="zh-CN" altLang="en-US" sz="4000" dirty="0">
                        <a:solidFill>
                          <a:schemeClr val="tx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000" dirty="0" smtClean="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+</a:t>
                      </a:r>
                      <a:endParaRPr lang="zh-CN" altLang="en-US" sz="4000" dirty="0">
                        <a:solidFill>
                          <a:schemeClr val="tx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CN" altLang="en-US" dirty="0" smtClean="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市场化越高，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ETC</a:t>
                      </a:r>
                      <a:r>
                        <a:rPr lang="zh-CN" altLang="en-US" dirty="0" smtClean="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越有正向作用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06966471"/>
                  </a:ext>
                </a:extLst>
              </a:tr>
              <a:tr h="1184669">
                <a:tc>
                  <a:txBody>
                    <a:bodyPr/>
                    <a:lstStyle/>
                    <a:p>
                      <a:pPr algn="ctr"/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SOE</a:t>
                      </a:r>
                      <a:endParaRPr lang="zh-CN" altLang="en-US" dirty="0">
                        <a:solidFill>
                          <a:schemeClr val="tx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000" dirty="0" smtClean="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+</a:t>
                      </a:r>
                      <a:endParaRPr lang="zh-CN" altLang="en-US" sz="4000" dirty="0">
                        <a:solidFill>
                          <a:schemeClr val="tx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CN" sz="4000" dirty="0" smtClean="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-</a:t>
                      </a:r>
                      <a:endParaRPr lang="zh-CN" altLang="en-US" sz="4000" dirty="0">
                        <a:solidFill>
                          <a:schemeClr val="tx1"/>
                        </a:solidFill>
                        <a:latin typeface="仿宋" panose="02010609060101010101" pitchFamily="49" charset="-122"/>
                        <a:ea typeface="仿宋" panose="02010609060101010101" pitchFamily="49" charset="-122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CN" altLang="en-US" dirty="0" smtClean="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市场化越高，</a:t>
                      </a:r>
                      <a:r>
                        <a:rPr lang="en-US" altLang="zh-CN" dirty="0" smtClean="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ETC</a:t>
                      </a:r>
                      <a:r>
                        <a:rPr lang="zh-CN" altLang="en-US" dirty="0" smtClean="0">
                          <a:solidFill>
                            <a:schemeClr val="tx1"/>
                          </a:solidFill>
                          <a:latin typeface="仿宋" panose="02010609060101010101" pitchFamily="49" charset="-122"/>
                          <a:ea typeface="仿宋" panose="02010609060101010101" pitchFamily="49" charset="-122"/>
                        </a:rPr>
                        <a:t>越有负向作用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44685071"/>
                  </a:ext>
                </a:extLst>
              </a:tr>
            </a:tbl>
          </a:graphicData>
        </a:graphic>
      </p:graphicFrame>
      <p:sp>
        <p:nvSpPr>
          <p:cNvPr id="13" name="文本框 12"/>
          <p:cNvSpPr txBox="1"/>
          <p:nvPr/>
        </p:nvSpPr>
        <p:spPr>
          <a:xfrm>
            <a:off x="6516546" y="2505919"/>
            <a:ext cx="2193403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zh-CN" sz="20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文章解释</a:t>
            </a:r>
            <a:r>
              <a:rPr lang="zh-CN" altLang="en-US" sz="2000" dirty="0">
                <a:latin typeface="仿宋" panose="02010609060101010101" pitchFamily="49" charset="-122"/>
                <a:ea typeface="仿宋" panose="02010609060101010101" pitchFamily="49" charset="-122"/>
              </a:rPr>
              <a:t>道</a:t>
            </a:r>
            <a:r>
              <a:rPr lang="zh-CN" altLang="zh-CN" sz="20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：</a:t>
            </a:r>
            <a:endParaRPr lang="en-US" altLang="zh-CN" sz="2000" dirty="0" smtClean="0">
              <a:latin typeface="仿宋" panose="02010609060101010101" pitchFamily="49" charset="-122"/>
              <a:ea typeface="仿宋" panose="02010609060101010101" pitchFamily="49" charset="-122"/>
            </a:endParaRPr>
          </a:p>
          <a:p>
            <a:r>
              <a:rPr lang="zh-CN" altLang="zh-CN" sz="20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过去</a:t>
            </a:r>
            <a:r>
              <a:rPr lang="en-US" altLang="zh-CN" sz="2000" dirty="0">
                <a:latin typeface="仿宋" panose="02010609060101010101" pitchFamily="49" charset="-122"/>
                <a:ea typeface="仿宋" panose="02010609060101010101" pitchFamily="49" charset="-122"/>
              </a:rPr>
              <a:t>ETC</a:t>
            </a:r>
            <a:r>
              <a:rPr lang="zh-CN" altLang="zh-CN" sz="2000" dirty="0">
                <a:latin typeface="仿宋" panose="02010609060101010101" pitchFamily="49" charset="-122"/>
                <a:ea typeface="仿宋" panose="02010609060101010101" pitchFamily="49" charset="-122"/>
              </a:rPr>
              <a:t>高的国企，说明他们的领导善于寻租，而自己没太多真本领，于是在更自由的省份付出了更多代价</a:t>
            </a:r>
            <a:r>
              <a:rPr lang="zh-CN" altLang="zh-CN" sz="2000" dirty="0" smtClean="0">
                <a:latin typeface="仿宋" panose="02010609060101010101" pitchFamily="49" charset="-122"/>
                <a:ea typeface="仿宋" panose="02010609060101010101" pitchFamily="49" charset="-122"/>
              </a:rPr>
              <a:t>。</a:t>
            </a:r>
            <a:endParaRPr lang="zh-CN" altLang="zh-CN" sz="2000" dirty="0">
              <a:latin typeface="仿宋" panose="02010609060101010101" pitchFamily="49" charset="-122"/>
              <a:ea typeface="仿宋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630186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899" y="214656"/>
            <a:ext cx="8432800" cy="779462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实证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研究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90241" y="1180618"/>
            <a:ext cx="8250259" cy="49829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3.5 </a:t>
            </a:r>
            <a:r>
              <a:rPr lang="zh-CN" altLang="en-US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稳健性讨论</a:t>
            </a:r>
            <a:endParaRPr lang="en-US" altLang="zh-CN" sz="20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zh-CN" altLang="en-US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八</a:t>
            </a:r>
            <a:r>
              <a:rPr lang="zh-CN" altLang="en-US" sz="2000" b="1" dirty="0">
                <a:latin typeface="等线" panose="02010600030101010101" pitchFamily="2" charset="-122"/>
                <a:ea typeface="等线" panose="02010600030101010101" pitchFamily="2" charset="-122"/>
              </a:rPr>
              <a:t>项规定类似事件</a:t>
            </a:r>
            <a:r>
              <a:rPr lang="zh-CN" altLang="en-US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是否被社会提前所预料？</a:t>
            </a:r>
            <a:endParaRPr lang="en-US" altLang="zh-CN" sz="2000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2012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年</a:t>
            </a:r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11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月</a:t>
            </a:r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20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日，新华社报道称，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中央纪律检查委员会向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第十八次全国代表大会提交了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关于消除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腐败的必要性的报告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。</a:t>
            </a:r>
            <a:endParaRPr lang="en-US" altLang="zh-CN" sz="20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zh-CN" altLang="en-US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是否</a:t>
            </a:r>
            <a:r>
              <a:rPr lang="zh-CN" altLang="en-US" sz="2000" b="1" dirty="0">
                <a:latin typeface="等线" panose="02010600030101010101" pitchFamily="2" charset="-122"/>
                <a:ea typeface="等线" panose="02010600030101010101" pitchFamily="2" charset="-122"/>
              </a:rPr>
              <a:t>存在其他跟经济发展相关的政策公布？</a:t>
            </a:r>
            <a:endParaRPr lang="en-US" altLang="zh-CN" sz="2000" b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</a:pPr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2012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年</a:t>
            </a:r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12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月</a:t>
            </a:r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7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日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，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习近平</a:t>
            </a: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到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深圳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视察</a:t>
            </a: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，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这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一事件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被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认为是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邓小平启动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的经济改革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将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大力地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继续进行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的标志。</a:t>
            </a:r>
            <a:endParaRPr lang="en-US" altLang="zh-CN" sz="20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2000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经检验，这两项事件的窗口期股票价值变动都是微不足道的。</a:t>
            </a:r>
            <a:endParaRPr lang="en-US" altLang="zh-CN" sz="20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2000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535520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899" y="214656"/>
            <a:ext cx="8432800" cy="779462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3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实证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研究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90241" y="1180618"/>
            <a:ext cx="8250259" cy="49829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en-US" altLang="zh-CN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3.5 </a:t>
            </a:r>
            <a:r>
              <a:rPr lang="zh-CN" altLang="en-US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稳健性讨论</a:t>
            </a:r>
            <a:endParaRPr lang="en-US" altLang="zh-CN" sz="20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u"/>
            </a:pP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zh-CN" altLang="en-US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稳健性检验</a:t>
            </a:r>
            <a:endParaRPr lang="en-US" altLang="zh-CN" sz="2000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为了防止异常值的影响，在进行回归前对企业的累积回报进行了</a:t>
            </a:r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1%</a:t>
            </a: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的</a:t>
            </a:r>
            <a:r>
              <a:rPr lang="en-US" altLang="zh-CN" sz="2000" dirty="0" err="1">
                <a:latin typeface="华文仿宋" panose="02010600040101010101" pitchFamily="2" charset="-122"/>
                <a:ea typeface="华文仿宋" panose="02010600040101010101" pitchFamily="2" charset="-122"/>
              </a:rPr>
              <a:t>winsorize</a:t>
            </a: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处理（用分位数代替</a:t>
            </a:r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top/bottom 1%</a:t>
            </a: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值）</a:t>
            </a:r>
            <a:endParaRPr lang="en-US" altLang="zh-CN" sz="20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为了防止特殊省份的影响，排除了西藏（社会特征差异过大）和北京、上海（大型公司总部都集中在此）的数据</a:t>
            </a:r>
            <a:endParaRPr lang="en-US" altLang="zh-CN" sz="20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房地产和金融业的上市公司往往都在全国开展活动，不能精确分省，故不使用它们的数据</a:t>
            </a:r>
            <a:endParaRPr lang="en-US" altLang="zh-CN" sz="20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endParaRPr lang="en-US" altLang="zh-CN" sz="2000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indent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如此处理过数据后，回归结果仍与文章结果一致</a:t>
            </a:r>
            <a:endParaRPr lang="en-US" altLang="zh-CN" sz="2000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0659876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828800" y="2598035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结论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093099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899" y="214656"/>
            <a:ext cx="8432800" cy="779462"/>
          </a:xfrm>
        </p:spPr>
        <p:txBody>
          <a:bodyPr>
            <a:normAutofit/>
          </a:bodyPr>
          <a:lstStyle/>
          <a:p>
            <a:r>
              <a:rPr lang="en-US" altLang="zh-CN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4</a:t>
            </a:r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.</a:t>
            </a:r>
            <a:r>
              <a:rPr lang="zh-CN" altLang="en-US" sz="2800" dirty="0">
                <a:latin typeface="微软雅黑" panose="020B0503020204020204" pitchFamily="34" charset="-122"/>
                <a:ea typeface="微软雅黑" panose="020B0503020204020204" pitchFamily="34" charset="-122"/>
              </a:rPr>
              <a:t>结论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90241" y="1180618"/>
            <a:ext cx="8250259" cy="4982900"/>
          </a:xfrm>
        </p:spPr>
        <p:txBody>
          <a:bodyPr>
            <a:noAutofit/>
          </a:bodyPr>
          <a:lstStyle/>
          <a:p>
            <a:pPr marL="0" indent="0">
              <a:lnSpc>
                <a:spcPct val="120000"/>
              </a:lnSpc>
              <a:spcBef>
                <a:spcPts val="600"/>
              </a:spcBef>
              <a:buNone/>
            </a:pP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文章</a:t>
            </a:r>
            <a:r>
              <a:rPr lang="zh-CN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的结果</a:t>
            </a:r>
            <a:r>
              <a:rPr lang="zh-CN" altLang="zh-CN" sz="2000" dirty="0">
                <a:latin typeface="等线" panose="02010600030101010101" pitchFamily="2" charset="-122"/>
                <a:ea typeface="等线" panose="02010600030101010101" pitchFamily="2" charset="-122"/>
              </a:rPr>
              <a:t>显示</a:t>
            </a:r>
            <a:r>
              <a:rPr lang="zh-CN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，八项</a:t>
            </a: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规定突然出台对投资者的预期产生了显著的影响，而这些影响又是因企业身份、所在行业和省份而不同的。</a:t>
            </a:r>
            <a:endParaRPr lang="en-US" altLang="zh-CN" sz="20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八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项规定出台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后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，上市公司的市值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普遍上升</a:t>
            </a:r>
            <a:endParaRPr lang="zh-CN" altLang="zh-CN" sz="20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国企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股价也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普遍上涨，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在市场化程度低的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省份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更加明显，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这些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收益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主要</a:t>
            </a: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来自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于投资者预期国企高管用于私人利益的</a:t>
            </a:r>
            <a:r>
              <a:rPr lang="en-US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ETC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将减少</a:t>
            </a:r>
            <a:endParaRPr lang="zh-CN" altLang="zh-CN" sz="20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非国企的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收益也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与</a:t>
            </a: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以前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的</a:t>
            </a:r>
            <a:r>
              <a:rPr lang="en-US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ETC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有关。</a:t>
            </a:r>
            <a:r>
              <a:rPr lang="en-US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ETC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在市场化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程度较高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的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省份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，与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收益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正相关</a:t>
            </a: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，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在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市场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化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程度较低的省份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，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与收益负相关</a:t>
            </a:r>
            <a:endParaRPr lang="zh-CN" altLang="zh-CN" sz="20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ct val="120000"/>
              </a:lnSpc>
              <a:spcBef>
                <a:spcPts val="600"/>
              </a:spcBef>
            </a:pP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在市场化程度高的省份里，生产率更高、外部融资依赖程度更高以及行业增长速度更快的非国企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将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获得更多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收益</a:t>
            </a:r>
            <a:endParaRPr lang="zh-CN" altLang="zh-CN" sz="20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3694730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文本框 4"/>
          <p:cNvSpPr txBox="1"/>
          <p:nvPr/>
        </p:nvSpPr>
        <p:spPr>
          <a:xfrm>
            <a:off x="2912535" y="3284729"/>
            <a:ext cx="3479799" cy="646331"/>
          </a:xfrm>
          <a:prstGeom prst="rect">
            <a:avLst/>
          </a:prstGeom>
          <a:solidFill>
            <a:srgbClr val="FBB635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 smtClean="0">
                <a:solidFill>
                  <a:srgbClr val="145492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THANK YOU!</a:t>
            </a:r>
            <a:endParaRPr lang="zh-CN" altLang="en-US" sz="3600" dirty="0">
              <a:solidFill>
                <a:srgbClr val="145492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1828801" y="2269066"/>
            <a:ext cx="6007100" cy="1015663"/>
          </a:xfrm>
          <a:prstGeom prst="rect">
            <a:avLst/>
          </a:prstGeom>
          <a:solidFill>
            <a:srgbClr val="145492"/>
          </a:solidFill>
        </p:spPr>
        <p:txBody>
          <a:bodyPr wrap="square" rtlCol="0">
            <a:spAutoFit/>
          </a:bodyPr>
          <a:lstStyle/>
          <a:p>
            <a:pPr algn="ctr"/>
            <a:r>
              <a:rPr lang="zh-CN" altLang="en-US" sz="6000" dirty="0" smtClean="0">
                <a:solidFill>
                  <a:srgbClr val="FBB635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谢谢！</a:t>
            </a:r>
            <a:endParaRPr lang="zh-CN" altLang="en-US" sz="6000" dirty="0">
              <a:solidFill>
                <a:srgbClr val="FBB635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  <p:pic>
        <p:nvPicPr>
          <p:cNvPr id="6" name="图片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64918" y="5595913"/>
            <a:ext cx="923900" cy="920319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15323" y="5617142"/>
            <a:ext cx="887377" cy="8873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55047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828800" y="2598032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研究</a:t>
            </a:r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背景与事件</a:t>
            </a:r>
            <a:r>
              <a:rPr lang="zh-CN" altLang="en-US" sz="4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介绍</a:t>
            </a:r>
            <a:endParaRPr lang="zh-CN" altLang="en-US" sz="4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16387541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899" y="214656"/>
            <a:ext cx="8432800" cy="779462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研究背景与事件介绍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90242" y="1180618"/>
            <a:ext cx="8510690" cy="49829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zh-CN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1.1 </a:t>
            </a:r>
            <a:r>
              <a:rPr lang="zh-CN" altLang="en-US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中国的贪污腐败</a:t>
            </a:r>
            <a:endParaRPr lang="en-US" altLang="zh-CN" sz="2000" b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文章将中国</a:t>
            </a:r>
            <a:r>
              <a:rPr lang="zh-CN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的</a:t>
            </a:r>
            <a:r>
              <a:rPr lang="zh-CN" altLang="zh-CN" sz="2000" dirty="0">
                <a:latin typeface="等线" panose="02010600030101010101" pitchFamily="2" charset="-122"/>
                <a:ea typeface="等线" panose="02010600030101010101" pitchFamily="2" charset="-122"/>
              </a:rPr>
              <a:t>官员</a:t>
            </a:r>
            <a:r>
              <a:rPr lang="zh-CN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腐败</a:t>
            </a: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分为</a:t>
            </a:r>
            <a:r>
              <a:rPr lang="zh-CN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三</a:t>
            </a:r>
            <a:r>
              <a:rPr lang="zh-CN" altLang="zh-CN" sz="2000" dirty="0">
                <a:latin typeface="等线" panose="02010600030101010101" pitchFamily="2" charset="-122"/>
                <a:ea typeface="等线" panose="02010600030101010101" pitchFamily="2" charset="-122"/>
              </a:rPr>
              <a:t>种</a:t>
            </a:r>
            <a:r>
              <a:rPr lang="zh-CN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形式</a:t>
            </a:r>
            <a:r>
              <a:rPr lang="zh-CN" altLang="en-US" sz="2000" dirty="0"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endParaRPr lang="en-US" altLang="zh-CN" sz="2000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CN" altLang="zh-CN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贿赂</a:t>
            </a:r>
            <a:r>
              <a:rPr lang="zh-CN" altLang="en-US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（</a:t>
            </a:r>
            <a:r>
              <a:rPr lang="en-US" altLang="zh-CN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grease</a:t>
            </a:r>
            <a:r>
              <a:rPr lang="zh-CN" altLang="en-US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一般是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非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国有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企业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（</a:t>
            </a:r>
            <a:r>
              <a:rPr lang="en-US" altLang="zh-CN" sz="2000" dirty="0" err="1" smtClean="0">
                <a:latin typeface="华文仿宋" panose="02010600040101010101" pitchFamily="2" charset="-122"/>
                <a:ea typeface="华文仿宋" panose="02010600040101010101" pitchFamily="2" charset="-122"/>
              </a:rPr>
              <a:t>nonSOE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）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行贿，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以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获取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某些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许可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和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监管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上的豁免。国有企业（</a:t>
            </a:r>
            <a:r>
              <a:rPr lang="en-US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SOE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）同为党的机构，与政府有一致的目标而无需贿赂。</a:t>
            </a:r>
            <a:endParaRPr lang="en-US" altLang="zh-CN" sz="20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CN" altLang="zh-CN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过路费</a:t>
            </a:r>
            <a:r>
              <a:rPr lang="zh-CN" altLang="en-US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（</a:t>
            </a:r>
            <a:r>
              <a:rPr lang="en-US" altLang="zh-CN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toll</a:t>
            </a:r>
            <a:r>
              <a:rPr lang="zh-CN" altLang="en-US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指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官员</a:t>
            </a: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故意设置没有其他经济意义的门槛式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法规</a:t>
            </a: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，向企业收取相关费用。</a:t>
            </a:r>
            <a:endParaRPr lang="en-US" altLang="zh-CN" sz="20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CN" altLang="zh-CN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私人利益</a:t>
            </a:r>
            <a:r>
              <a:rPr lang="zh-CN" altLang="en-US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（</a:t>
            </a:r>
            <a:r>
              <a:rPr lang="en-US" altLang="zh-CN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private benefit</a:t>
            </a:r>
            <a:r>
              <a:rPr lang="zh-CN" altLang="en-US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政府官员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利用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企业资源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牟取“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私人利益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”</a:t>
            </a:r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——</a:t>
            </a: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为了个人的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晋升（国企领导），</a:t>
            </a: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或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给他们的</a:t>
            </a: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亲朋好友提供资源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。</a:t>
            </a:r>
            <a:endParaRPr lang="en-US" altLang="zh-CN" sz="20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如此</a:t>
            </a:r>
            <a:r>
              <a:rPr lang="zh-CN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广泛</a:t>
            </a:r>
            <a:r>
              <a:rPr lang="zh-CN" altLang="zh-CN" sz="2000" dirty="0">
                <a:latin typeface="等线" panose="02010600030101010101" pitchFamily="2" charset="-122"/>
                <a:ea typeface="等线" panose="02010600030101010101" pitchFamily="2" charset="-122"/>
              </a:rPr>
              <a:t>的</a:t>
            </a:r>
            <a:r>
              <a:rPr lang="zh-CN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腐败</a:t>
            </a: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会在社会上</a:t>
            </a:r>
            <a:r>
              <a:rPr lang="zh-CN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形成</a:t>
            </a:r>
            <a:r>
              <a:rPr lang="zh-CN" altLang="zh-CN" sz="2000" dirty="0">
                <a:latin typeface="等线" panose="02010600030101010101" pitchFamily="2" charset="-122"/>
                <a:ea typeface="等线" panose="02010600030101010101" pitchFamily="2" charset="-122"/>
              </a:rPr>
              <a:t>一个</a:t>
            </a:r>
            <a:r>
              <a:rPr lang="zh-CN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稳定</a:t>
            </a: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的</a:t>
            </a:r>
            <a:r>
              <a:rPr lang="zh-CN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政治经济均衡</a:t>
            </a: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endParaRPr lang="en-US" altLang="zh-CN" sz="2000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得到好处的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官员反对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改革，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因为他们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不能再获得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他们</a:t>
            </a: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认为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应得的款项</a:t>
            </a:r>
            <a:endParaRPr lang="en-US" altLang="zh-CN" sz="20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给出好处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的官员反对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改革，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因为他们担心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行为暴露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会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让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他们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遭受惩罚</a:t>
            </a:r>
            <a:endParaRPr lang="en-US" altLang="zh-CN" sz="20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总之，</a:t>
            </a:r>
            <a:r>
              <a:rPr lang="zh-CN" altLang="en-US" sz="2000" dirty="0">
                <a:latin typeface="等线" panose="02010600030101010101" pitchFamily="2" charset="-122"/>
                <a:ea typeface="等线" panose="02010600030101010101" pitchFamily="2" charset="-122"/>
              </a:rPr>
              <a:t>既得利益集团</a:t>
            </a: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拒绝</a:t>
            </a:r>
            <a:r>
              <a:rPr lang="zh-CN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反腐改革</a:t>
            </a:r>
            <a:endParaRPr lang="en-US" altLang="zh-CN" sz="20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21126186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899" y="214656"/>
            <a:ext cx="8432800" cy="779462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研究背景与事件介绍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42899" y="1180617"/>
            <a:ext cx="3442023" cy="4861367"/>
          </a:xfrm>
        </p:spPr>
        <p:txBody>
          <a:bodyPr>
            <a:noAutofit/>
          </a:bodyPr>
          <a:lstStyle/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CN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1.2 </a:t>
            </a:r>
            <a:r>
              <a:rPr lang="zh-CN" altLang="en-US" sz="2000" b="1" dirty="0">
                <a:latin typeface="等线" panose="02010600030101010101" pitchFamily="2" charset="-122"/>
                <a:ea typeface="等线" panose="02010600030101010101" pitchFamily="2" charset="-122"/>
              </a:rPr>
              <a:t>新一</a:t>
            </a:r>
            <a:r>
              <a:rPr lang="zh-CN" altLang="en-US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届政府面临的压力</a:t>
            </a:r>
            <a:endParaRPr lang="en-US" altLang="zh-CN" sz="2000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altLang="zh-CN" sz="800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CN" sz="2000" dirty="0">
                <a:latin typeface="等线" panose="02010600030101010101" pitchFamily="2" charset="-122"/>
                <a:ea typeface="等线" panose="02010600030101010101" pitchFamily="2" charset="-122"/>
              </a:rPr>
              <a:t>2012</a:t>
            </a:r>
            <a:r>
              <a:rPr lang="zh-CN" altLang="zh-CN" sz="2000" dirty="0">
                <a:latin typeface="等线" panose="02010600030101010101" pitchFamily="2" charset="-122"/>
                <a:ea typeface="等线" panose="02010600030101010101" pitchFamily="2" charset="-122"/>
              </a:rPr>
              <a:t>年，</a:t>
            </a:r>
            <a:r>
              <a:rPr lang="zh-CN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胡</a:t>
            </a:r>
            <a:r>
              <a:rPr lang="en-US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-</a:t>
            </a:r>
            <a:r>
              <a:rPr lang="zh-CN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温的</a:t>
            </a:r>
            <a:r>
              <a:rPr lang="zh-CN" altLang="zh-CN" sz="2000" dirty="0">
                <a:latin typeface="等线" panose="02010600030101010101" pitchFamily="2" charset="-122"/>
                <a:ea typeface="等线" panose="02010600030101010101" pitchFamily="2" charset="-122"/>
              </a:rPr>
              <a:t>任期结束</a:t>
            </a:r>
            <a:r>
              <a:rPr lang="zh-CN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，</a:t>
            </a: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习</a:t>
            </a:r>
            <a:r>
              <a:rPr lang="en-US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-</a:t>
            </a: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李</a:t>
            </a:r>
            <a:r>
              <a:rPr lang="zh-CN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政府就职</a:t>
            </a: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，他们面对着来自多方面的压力：</a:t>
            </a:r>
            <a:endParaRPr lang="en-US" altLang="zh-CN" sz="2000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altLang="zh-CN" sz="800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CN" altLang="en-US" sz="2000" dirty="0">
                <a:latin typeface="等线" panose="02010600030101010101" pitchFamily="2" charset="-122"/>
                <a:ea typeface="等线" panose="02010600030101010101" pitchFamily="2" charset="-122"/>
              </a:rPr>
              <a:t>党</a:t>
            </a: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内：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周永康、薄熙来等政治斗争</a:t>
            </a:r>
            <a:endParaRPr lang="en-US" altLang="zh-CN" sz="20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0" indent="0">
              <a:buNone/>
            </a:pPr>
            <a:r>
              <a:rPr lang="zh-CN" altLang="en-US" sz="2000" dirty="0">
                <a:latin typeface="等线" panose="02010600030101010101" pitchFamily="2" charset="-122"/>
                <a:ea typeface="等线" panose="02010600030101010101" pitchFamily="2" charset="-122"/>
              </a:rPr>
              <a:t>党</a:t>
            </a: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外：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贪官们</a:t>
            </a: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花天酒地的生活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与</a:t>
            </a: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共产主义完全背道而驰。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一位中纪委官员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警告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道</a:t>
            </a: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：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“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公众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对党和政府的信任已经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下降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”（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新华社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，</a:t>
            </a:r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2012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年</a:t>
            </a:r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11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月</a:t>
            </a:r>
            <a:r>
              <a:rPr lang="en-US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20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日</a:t>
            </a:r>
            <a:r>
              <a:rPr lang="zh-CN" altLang="en-US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）</a:t>
            </a:r>
            <a:endParaRPr lang="en-US" altLang="zh-CN" sz="2000" dirty="0">
              <a:latin typeface="华文仿宋" panose="02010600040101010101" pitchFamily="2" charset="-122"/>
              <a:ea typeface="华文仿宋" panose="0201060004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63860" y="494939"/>
            <a:ext cx="4668097" cy="57206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1028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899" y="214656"/>
            <a:ext cx="8432800" cy="779462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1.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研究背景与事件介绍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90242" y="1180618"/>
            <a:ext cx="8510690" cy="49829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zh-CN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1.3 </a:t>
            </a:r>
            <a:r>
              <a:rPr lang="zh-CN" altLang="en-US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八项规定（</a:t>
            </a:r>
            <a:r>
              <a:rPr lang="en-US" altLang="zh-CN" sz="2000" b="1" dirty="0">
                <a:latin typeface="等线" panose="02010600030101010101" pitchFamily="2" charset="-122"/>
                <a:ea typeface="等线" panose="02010600030101010101" pitchFamily="2" charset="-122"/>
              </a:rPr>
              <a:t>T</a:t>
            </a:r>
            <a:r>
              <a:rPr lang="en-US" altLang="zh-CN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he Eight-point </a:t>
            </a:r>
            <a:r>
              <a:rPr lang="en-US" altLang="zh-CN" sz="2000" b="1" dirty="0">
                <a:latin typeface="等线" panose="02010600030101010101" pitchFamily="2" charset="-122"/>
                <a:ea typeface="等线" panose="02010600030101010101" pitchFamily="2" charset="-122"/>
              </a:rPr>
              <a:t>P</a:t>
            </a:r>
            <a:r>
              <a:rPr lang="en-US" altLang="zh-CN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olicy</a:t>
            </a:r>
            <a:r>
              <a:rPr lang="zh-CN" altLang="en-US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）</a:t>
            </a:r>
            <a:endParaRPr lang="en-US" altLang="zh-CN" sz="2000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en-US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2012</a:t>
            </a:r>
            <a:r>
              <a:rPr lang="zh-CN" altLang="en-US" sz="2000" dirty="0">
                <a:latin typeface="等线" panose="02010600030101010101" pitchFamily="2" charset="-122"/>
                <a:ea typeface="等线" panose="02010600030101010101" pitchFamily="2" charset="-122"/>
              </a:rPr>
              <a:t>年</a:t>
            </a:r>
            <a:r>
              <a:rPr lang="en-US" altLang="zh-CN" sz="2000" dirty="0">
                <a:latin typeface="等线" panose="02010600030101010101" pitchFamily="2" charset="-122"/>
                <a:ea typeface="等线" panose="02010600030101010101" pitchFamily="2" charset="-122"/>
              </a:rPr>
              <a:t>12</a:t>
            </a:r>
            <a:r>
              <a:rPr lang="zh-CN" altLang="en-US" sz="2000" dirty="0">
                <a:latin typeface="等线" panose="02010600030101010101" pitchFamily="2" charset="-122"/>
                <a:ea typeface="等线" panose="02010600030101010101" pitchFamily="2" charset="-122"/>
              </a:rPr>
              <a:t>月</a:t>
            </a:r>
            <a:r>
              <a:rPr lang="en-US" altLang="zh-CN" sz="2000" dirty="0">
                <a:latin typeface="等线" panose="02010600030101010101" pitchFamily="2" charset="-122"/>
                <a:ea typeface="等线" panose="02010600030101010101" pitchFamily="2" charset="-122"/>
              </a:rPr>
              <a:t>4</a:t>
            </a:r>
            <a:r>
              <a:rPr lang="zh-CN" altLang="en-US" sz="2000" dirty="0">
                <a:latin typeface="等线" panose="02010600030101010101" pitchFamily="2" charset="-122"/>
                <a:ea typeface="等线" panose="02010600030101010101" pitchFamily="2" charset="-122"/>
              </a:rPr>
              <a:t>日，中共中央政治局召开会议，审议通过</a:t>
            </a: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了</a:t>
            </a:r>
            <a:endParaRPr lang="en-US" altLang="zh-CN" sz="2000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CN" altLang="en-US" sz="2000" dirty="0">
                <a:latin typeface="等线" panose="02010600030101010101" pitchFamily="2" charset="-122"/>
                <a:ea typeface="等线" panose="02010600030101010101" pitchFamily="2" charset="-122"/>
              </a:rPr>
              <a:t>中央政治局关于改进工作作风、密切联系群众的八项规定</a:t>
            </a: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endParaRPr lang="en-US" altLang="zh-CN" sz="2000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endParaRPr lang="en-US" altLang="zh-CN" sz="20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  <p:pic>
        <p:nvPicPr>
          <p:cNvPr id="3" name="图片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56628" y="2500101"/>
            <a:ext cx="7577917" cy="41565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884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图片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85818" y="943360"/>
            <a:ext cx="4650099" cy="4786086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02826"/>
            <a:ext cx="4646981" cy="4867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88540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本框 2"/>
          <p:cNvSpPr txBox="1"/>
          <p:nvPr/>
        </p:nvSpPr>
        <p:spPr>
          <a:xfrm>
            <a:off x="1828800" y="2598035"/>
            <a:ext cx="73152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4800" dirty="0">
                <a:latin typeface="黑体" panose="02010609060101010101" pitchFamily="49" charset="-122"/>
                <a:ea typeface="黑体" panose="02010609060101010101" pitchFamily="49" charset="-122"/>
              </a:rPr>
              <a:t>研究方法与数据</a:t>
            </a:r>
          </a:p>
        </p:txBody>
      </p:sp>
    </p:spTree>
    <p:extLst>
      <p:ext uri="{BB962C8B-B14F-4D97-AF65-F5344CB8AC3E}">
        <p14:creationId xmlns:p14="http://schemas.microsoft.com/office/powerpoint/2010/main" val="17428019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42899" y="214656"/>
            <a:ext cx="8432800" cy="779462"/>
          </a:xfrm>
        </p:spPr>
        <p:txBody>
          <a:bodyPr>
            <a:normAutofit/>
          </a:bodyPr>
          <a:lstStyle/>
          <a:p>
            <a:r>
              <a:rPr lang="en-US" altLang="zh-CN" sz="2800" dirty="0" smtClean="0">
                <a:latin typeface="微软雅黑" panose="020B0503020204020204" pitchFamily="34" charset="-122"/>
                <a:ea typeface="微软雅黑" panose="020B0503020204020204" pitchFamily="34" charset="-122"/>
              </a:rPr>
              <a:t>2.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研究</a:t>
            </a:r>
            <a:r>
              <a:rPr lang="zh-CN" altLang="en-US" sz="2800" dirty="0">
                <a:latin typeface="黑体" panose="02010609060101010101" pitchFamily="49" charset="-122"/>
                <a:ea typeface="黑体" panose="02010609060101010101" pitchFamily="49" charset="-122"/>
              </a:rPr>
              <a:t>方法与</a:t>
            </a:r>
            <a:r>
              <a:rPr lang="zh-CN" altLang="en-US" sz="2800" dirty="0" smtClean="0">
                <a:latin typeface="黑体" panose="02010609060101010101" pitchFamily="49" charset="-122"/>
                <a:ea typeface="黑体" panose="02010609060101010101" pitchFamily="49" charset="-122"/>
              </a:rPr>
              <a:t>数据</a:t>
            </a:r>
            <a:endParaRPr lang="zh-CN" altLang="en-US" sz="2800" dirty="0">
              <a:latin typeface="黑体" panose="02010609060101010101" pitchFamily="49" charset="-122"/>
              <a:ea typeface="黑体" panose="02010609060101010101" pitchFamily="49" charset="-122"/>
            </a:endParaRP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390242" y="1180618"/>
            <a:ext cx="8510690" cy="4982900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spcBef>
                <a:spcPts val="600"/>
              </a:spcBef>
              <a:buNone/>
            </a:pPr>
            <a:r>
              <a:rPr lang="en-US" altLang="zh-CN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2.1 </a:t>
            </a:r>
            <a:r>
              <a:rPr lang="zh-CN" altLang="en-US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事件研究法</a:t>
            </a:r>
            <a:endParaRPr lang="en-US" altLang="zh-CN" sz="2000" b="1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在“关系”充斥的中国，腐败与</a:t>
            </a: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经济</a:t>
            </a:r>
            <a:r>
              <a:rPr lang="zh-CN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相互</a:t>
            </a:r>
            <a:r>
              <a:rPr lang="zh-CN" altLang="zh-CN" sz="2000" dirty="0">
                <a:latin typeface="等线" panose="02010600030101010101" pitchFamily="2" charset="-122"/>
                <a:ea typeface="等线" panose="02010600030101010101" pitchFamily="2" charset="-122"/>
              </a:rPr>
              <a:t>交织的</a:t>
            </a:r>
            <a:r>
              <a:rPr lang="zh-CN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影响</a:t>
            </a: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长期存在</a:t>
            </a:r>
            <a:r>
              <a:rPr lang="zh-CN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，因此公司</a:t>
            </a:r>
            <a:r>
              <a:rPr lang="zh-CN" altLang="zh-CN" sz="2000" dirty="0">
                <a:latin typeface="等线" panose="02010600030101010101" pitchFamily="2" charset="-122"/>
                <a:ea typeface="等线" panose="02010600030101010101" pitchFamily="2" charset="-122"/>
              </a:rPr>
              <a:t>或</a:t>
            </a:r>
            <a:r>
              <a:rPr lang="zh-CN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国家</a:t>
            </a: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的</a:t>
            </a:r>
            <a:r>
              <a:rPr lang="zh-CN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会计</a:t>
            </a:r>
            <a:r>
              <a:rPr lang="zh-CN" altLang="zh-CN" sz="2000" dirty="0">
                <a:latin typeface="等线" panose="02010600030101010101" pitchFamily="2" charset="-122"/>
                <a:ea typeface="等线" panose="02010600030101010101" pitchFamily="2" charset="-122"/>
              </a:rPr>
              <a:t>数据</a:t>
            </a:r>
            <a:r>
              <a:rPr lang="zh-CN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中</a:t>
            </a:r>
            <a:r>
              <a:rPr lang="zh-CN" altLang="en-US" sz="2000" dirty="0">
                <a:latin typeface="等线" panose="02010600030101010101" pitchFamily="2" charset="-122"/>
                <a:ea typeface="等线" panose="02010600030101010101" pitchFamily="2" charset="-122"/>
              </a:rPr>
              <a:t>往往</a:t>
            </a:r>
            <a:r>
              <a:rPr lang="zh-CN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存在</a:t>
            </a: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很严重的</a:t>
            </a:r>
            <a:r>
              <a:rPr lang="zh-CN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内生性</a:t>
            </a: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，难以区分</a:t>
            </a:r>
            <a:r>
              <a:rPr lang="zh-CN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endParaRPr lang="en-US" altLang="zh-CN" sz="2000" dirty="0" smtClean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buFont typeface="Wingdings" panose="05000000000000000000" pitchFamily="2" charset="2"/>
              <a:buChar char="u"/>
            </a:pPr>
            <a:r>
              <a:rPr lang="en-US" altLang="zh-CN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 </a:t>
            </a:r>
            <a:r>
              <a:rPr lang="zh-CN" altLang="zh-CN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事件研究</a:t>
            </a:r>
            <a:endParaRPr lang="en-US" altLang="zh-CN" sz="2000" b="1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CN" altLang="zh-CN" sz="2000" dirty="0">
                <a:latin typeface="等线" panose="02010600030101010101" pitchFamily="2" charset="-122"/>
                <a:ea typeface="等线" panose="02010600030101010101" pitchFamily="2" charset="-122"/>
              </a:rPr>
              <a:t>股票价格对新信息的反应时间为几小时或</a:t>
            </a:r>
            <a:r>
              <a:rPr lang="zh-CN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几天</a:t>
            </a: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，我们</a:t>
            </a: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可以从</a:t>
            </a:r>
            <a:r>
              <a:rPr lang="en-US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2012</a:t>
            </a:r>
            <a:r>
              <a:rPr lang="zh-CN" altLang="zh-CN" sz="2000" dirty="0">
                <a:latin typeface="等线" panose="02010600030101010101" pitchFamily="2" charset="-122"/>
                <a:ea typeface="等线" panose="02010600030101010101" pitchFamily="2" charset="-122"/>
              </a:rPr>
              <a:t>年</a:t>
            </a:r>
            <a:r>
              <a:rPr lang="en-US" altLang="zh-CN" sz="2000" dirty="0">
                <a:latin typeface="等线" panose="02010600030101010101" pitchFamily="2" charset="-122"/>
                <a:ea typeface="等线" panose="02010600030101010101" pitchFamily="2" charset="-122"/>
              </a:rPr>
              <a:t>12</a:t>
            </a:r>
            <a:r>
              <a:rPr lang="zh-CN" altLang="zh-CN" sz="2000" dirty="0">
                <a:latin typeface="等线" panose="02010600030101010101" pitchFamily="2" charset="-122"/>
                <a:ea typeface="等线" panose="02010600030101010101" pitchFamily="2" charset="-122"/>
              </a:rPr>
              <a:t>月</a:t>
            </a:r>
            <a:r>
              <a:rPr lang="en-US" altLang="zh-CN" sz="2000" dirty="0">
                <a:latin typeface="等线" panose="02010600030101010101" pitchFamily="2" charset="-122"/>
                <a:ea typeface="等线" panose="02010600030101010101" pitchFamily="2" charset="-122"/>
              </a:rPr>
              <a:t>4</a:t>
            </a:r>
            <a:r>
              <a:rPr lang="zh-CN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日</a:t>
            </a: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附近几天公司的股价变化，看到投资者对反</a:t>
            </a:r>
            <a:r>
              <a:rPr lang="zh-CN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腐</a:t>
            </a: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政策影响的预期</a:t>
            </a:r>
            <a:r>
              <a:rPr lang="zh-CN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endParaRPr lang="en-US" altLang="zh-CN" sz="20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CN" altLang="zh-CN" sz="2000" dirty="0">
                <a:latin typeface="等线" panose="02010600030101010101" pitchFamily="2" charset="-122"/>
                <a:ea typeface="等线" panose="02010600030101010101" pitchFamily="2" charset="-122"/>
              </a:rPr>
              <a:t>这种方法有两个</a:t>
            </a:r>
            <a:r>
              <a:rPr lang="zh-CN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优点</a:t>
            </a: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：</a:t>
            </a:r>
            <a:endParaRPr lang="en-US" altLang="zh-CN" sz="2000" dirty="0">
              <a:latin typeface="等线" panose="02010600030101010101" pitchFamily="2" charset="-122"/>
              <a:ea typeface="等线" panose="02010600030101010101" pitchFamily="2" charset="-12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股价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的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变化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可以直接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反映出投资者对公司前景预期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的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变化。</a:t>
            </a:r>
            <a:endParaRPr lang="en-US" altLang="zh-CN" sz="20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>
              <a:lnSpc>
                <a:spcPct val="100000"/>
              </a:lnSpc>
              <a:spcBef>
                <a:spcPts val="600"/>
              </a:spcBef>
            </a:pP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由于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股价的变化是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由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政策冲击这一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新</a:t>
            </a:r>
            <a:r>
              <a:rPr lang="zh-CN" altLang="zh-CN" sz="2000" dirty="0">
                <a:latin typeface="华文仿宋" panose="02010600040101010101" pitchFamily="2" charset="-122"/>
                <a:ea typeface="华文仿宋" panose="02010600040101010101" pitchFamily="2" charset="-122"/>
              </a:rPr>
              <a:t>信息引起的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，它不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受先前情况的影响，可以避免</a:t>
            </a:r>
            <a:r>
              <a:rPr lang="zh-CN" altLang="zh-CN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内生</a:t>
            </a:r>
            <a:r>
              <a:rPr lang="zh-CN" altLang="en-US" sz="2000" dirty="0" smtClean="0">
                <a:latin typeface="华文仿宋" panose="02010600040101010101" pitchFamily="2" charset="-122"/>
                <a:ea typeface="华文仿宋" panose="02010600040101010101" pitchFamily="2" charset="-122"/>
              </a:rPr>
              <a:t>性问题。</a:t>
            </a:r>
            <a:endParaRPr lang="en-US" altLang="zh-CN" sz="2000" dirty="0" smtClean="0">
              <a:latin typeface="华文仿宋" panose="02010600040101010101" pitchFamily="2" charset="-122"/>
              <a:ea typeface="华文仿宋" panose="02010600040101010101" pitchFamily="2" charset="-122"/>
            </a:endParaRPr>
          </a:p>
          <a:p>
            <a:pPr marL="0" indent="0">
              <a:lnSpc>
                <a:spcPct val="100000"/>
              </a:lnSpc>
              <a:spcBef>
                <a:spcPts val="600"/>
              </a:spcBef>
              <a:buNone/>
            </a:pPr>
            <a:r>
              <a:rPr lang="zh-CN" altLang="zh-CN" sz="2000" dirty="0">
                <a:latin typeface="等线" panose="02010600030101010101" pitchFamily="2" charset="-122"/>
                <a:ea typeface="等线" panose="02010600030101010101" pitchFamily="2" charset="-122"/>
              </a:rPr>
              <a:t>传统的事件研究</a:t>
            </a:r>
            <a:r>
              <a:rPr lang="zh-CN" altLang="en-US" sz="2000" dirty="0">
                <a:latin typeface="等线" panose="02010600030101010101" pitchFamily="2" charset="-122"/>
                <a:ea typeface="等线" panose="02010600030101010101" pitchFamily="2" charset="-122"/>
              </a:rPr>
              <a:t>中</a:t>
            </a:r>
            <a:r>
              <a:rPr lang="zh-CN" altLang="zh-CN" sz="2000" dirty="0">
                <a:latin typeface="等线" panose="02010600030101010101" pitchFamily="2" charset="-122"/>
                <a:ea typeface="等线" panose="02010600030101010101" pitchFamily="2" charset="-122"/>
              </a:rPr>
              <a:t>，每只股票</a:t>
            </a:r>
            <a:r>
              <a:rPr lang="zh-CN" altLang="en-US" sz="2000" dirty="0">
                <a:latin typeface="等线" panose="02010600030101010101" pitchFamily="2" charset="-122"/>
                <a:ea typeface="等线" panose="02010600030101010101" pitchFamily="2" charset="-122"/>
              </a:rPr>
              <a:t>只是</a:t>
            </a:r>
            <a:r>
              <a:rPr lang="zh-CN" altLang="zh-CN" sz="2000" dirty="0">
                <a:latin typeface="等线" panose="02010600030101010101" pitchFamily="2" charset="-122"/>
                <a:ea typeface="等线" panose="02010600030101010101" pitchFamily="2" charset="-122"/>
              </a:rPr>
              <a:t>对</a:t>
            </a:r>
            <a:r>
              <a:rPr lang="zh-CN" altLang="zh-CN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自己</a:t>
            </a:r>
            <a:r>
              <a:rPr lang="zh-CN" altLang="en-US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企业</a:t>
            </a:r>
            <a:r>
              <a:rPr lang="zh-CN" altLang="zh-CN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的</a:t>
            </a:r>
            <a:r>
              <a:rPr lang="zh-CN" altLang="zh-CN" sz="2000" b="1" dirty="0">
                <a:latin typeface="等线" panose="02010600030101010101" pitchFamily="2" charset="-122"/>
                <a:ea typeface="等线" panose="02010600030101010101" pitchFamily="2" charset="-122"/>
              </a:rPr>
              <a:t>事件</a:t>
            </a:r>
            <a:r>
              <a:rPr lang="zh-CN" altLang="en-US" sz="2000" dirty="0">
                <a:latin typeface="等线" panose="02010600030101010101" pitchFamily="2" charset="-122"/>
                <a:ea typeface="等线" panose="02010600030101010101" pitchFamily="2" charset="-122"/>
              </a:rPr>
              <a:t>有所</a:t>
            </a:r>
            <a:r>
              <a:rPr lang="zh-CN" altLang="zh-CN" sz="2000" dirty="0">
                <a:latin typeface="等线" panose="02010600030101010101" pitchFamily="2" charset="-122"/>
                <a:ea typeface="等线" panose="02010600030101010101" pitchFamily="2" charset="-122"/>
              </a:rPr>
              <a:t>反应</a:t>
            </a:r>
            <a:r>
              <a:rPr lang="zh-CN" altLang="en-US" sz="2000" dirty="0">
                <a:latin typeface="等线" panose="02010600030101010101" pitchFamily="2" charset="-122"/>
                <a:ea typeface="等线" panose="02010600030101010101" pitchFamily="2" charset="-122"/>
              </a:rPr>
              <a:t>，如</a:t>
            </a:r>
            <a:r>
              <a:rPr lang="en-US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CEO</a:t>
            </a:r>
            <a:r>
              <a:rPr lang="zh-CN" altLang="en-US" sz="2000" dirty="0">
                <a:latin typeface="等线" panose="02010600030101010101" pitchFamily="2" charset="-122"/>
                <a:ea typeface="等线" panose="02010600030101010101" pitchFamily="2" charset="-122"/>
              </a:rPr>
              <a:t>更替</a:t>
            </a:r>
            <a:r>
              <a:rPr lang="zh-CN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、</a:t>
            </a: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企业</a:t>
            </a:r>
            <a:r>
              <a:rPr lang="zh-CN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并购、</a:t>
            </a: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新股发行等</a:t>
            </a:r>
            <a:r>
              <a:rPr lang="zh-CN" altLang="zh-CN" sz="2000" dirty="0"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r>
              <a:rPr lang="zh-CN" altLang="en-US" sz="2000" dirty="0">
                <a:latin typeface="等线" panose="02010600030101010101" pitchFamily="2" charset="-122"/>
                <a:ea typeface="等线" panose="02010600030101010101" pitchFamily="2" charset="-122"/>
              </a:rPr>
              <a:t>而八项</a:t>
            </a: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规定</a:t>
            </a:r>
            <a:r>
              <a:rPr lang="zh-CN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影响</a:t>
            </a:r>
            <a:r>
              <a:rPr lang="zh-CN" altLang="en-US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的是</a:t>
            </a:r>
            <a:r>
              <a:rPr lang="zh-CN" altLang="zh-CN" sz="2000" b="1" dirty="0" smtClean="0">
                <a:latin typeface="等线" panose="02010600030101010101" pitchFamily="2" charset="-122"/>
                <a:ea typeface="等线" panose="02010600030101010101" pitchFamily="2" charset="-122"/>
              </a:rPr>
              <a:t>整个</a:t>
            </a:r>
            <a:r>
              <a:rPr lang="zh-CN" altLang="zh-CN" sz="2000" b="1" dirty="0">
                <a:latin typeface="等线" panose="02010600030101010101" pitchFamily="2" charset="-122"/>
                <a:ea typeface="等线" panose="02010600030101010101" pitchFamily="2" charset="-122"/>
              </a:rPr>
              <a:t>经济</a:t>
            </a:r>
            <a:r>
              <a:rPr lang="zh-CN" altLang="zh-CN" sz="2000" dirty="0">
                <a:latin typeface="等线" panose="02010600030101010101" pitchFamily="2" charset="-122"/>
                <a:ea typeface="等线" panose="02010600030101010101" pitchFamily="2" charset="-122"/>
              </a:rPr>
              <a:t>，而不是特定的公司</a:t>
            </a:r>
            <a:r>
              <a:rPr lang="zh-CN" altLang="zh-CN" sz="2000" dirty="0" smtClean="0">
                <a:latin typeface="等线" panose="02010600030101010101" pitchFamily="2" charset="-122"/>
                <a:ea typeface="等线" panose="02010600030101010101" pitchFamily="2" charset="-122"/>
              </a:rPr>
              <a:t>。</a:t>
            </a:r>
            <a:endParaRPr lang="en-US" altLang="zh-CN" sz="2000" dirty="0">
              <a:latin typeface="等线" panose="02010600030101010101" pitchFamily="2" charset="-122"/>
              <a:ea typeface="等线" panose="02010600030101010101" pitchFamily="2" charset="-122"/>
            </a:endParaRPr>
          </a:p>
        </p:txBody>
      </p:sp>
    </p:spTree>
    <p:extLst>
      <p:ext uri="{BB962C8B-B14F-4D97-AF65-F5344CB8AC3E}">
        <p14:creationId xmlns:p14="http://schemas.microsoft.com/office/powerpoint/2010/main" val="97168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 主题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主题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主题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1200</TotalTime>
  <Words>2081</Words>
  <Application>Microsoft Office PowerPoint</Application>
  <PresentationFormat>全屏显示(4:3)</PresentationFormat>
  <Paragraphs>175</Paragraphs>
  <Slides>29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13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29</vt:i4>
      </vt:variant>
    </vt:vector>
  </HeadingPairs>
  <TitlesOfParts>
    <vt:vector size="43" baseType="lpstr">
      <vt:lpstr>Yu Gothic UI Light</vt:lpstr>
      <vt:lpstr>等线</vt:lpstr>
      <vt:lpstr>仿宋</vt:lpstr>
      <vt:lpstr>黑体</vt:lpstr>
      <vt:lpstr>华文仿宋</vt:lpstr>
      <vt:lpstr>宋体</vt:lpstr>
      <vt:lpstr>微软雅黑</vt:lpstr>
      <vt:lpstr>Arial</vt:lpstr>
      <vt:lpstr>Arial Black</vt:lpstr>
      <vt:lpstr>Calibri</vt:lpstr>
      <vt:lpstr>Calibri Light</vt:lpstr>
      <vt:lpstr>Cambria Math</vt:lpstr>
      <vt:lpstr>Wingdings</vt:lpstr>
      <vt:lpstr>Office 主题</vt:lpstr>
      <vt:lpstr>PowerPoint 演示文稿</vt:lpstr>
      <vt:lpstr>PowerPoint 演示文稿</vt:lpstr>
      <vt:lpstr>PowerPoint 演示文稿</vt:lpstr>
      <vt:lpstr>1.研究背景与事件介绍</vt:lpstr>
      <vt:lpstr>1.研究背景与事件介绍</vt:lpstr>
      <vt:lpstr>1.研究背景与事件介绍</vt:lpstr>
      <vt:lpstr>PowerPoint 演示文稿</vt:lpstr>
      <vt:lpstr>PowerPoint 演示文稿</vt:lpstr>
      <vt:lpstr>2.研究方法与数据</vt:lpstr>
      <vt:lpstr>2.研究方法与数据</vt:lpstr>
      <vt:lpstr>2.研究方法与数据</vt:lpstr>
      <vt:lpstr>2.研究方法与数据</vt:lpstr>
      <vt:lpstr>2.研究方法与数据</vt:lpstr>
      <vt:lpstr>2.研究方法与数据</vt:lpstr>
      <vt:lpstr>PowerPoint 演示文稿</vt:lpstr>
      <vt:lpstr>3.实证研究</vt:lpstr>
      <vt:lpstr>3.实证研究</vt:lpstr>
      <vt:lpstr>3.实证研究</vt:lpstr>
      <vt:lpstr>3.实证研究</vt:lpstr>
      <vt:lpstr>3.实证研究</vt:lpstr>
      <vt:lpstr>3.实证研究</vt:lpstr>
      <vt:lpstr>3.实证研究</vt:lpstr>
      <vt:lpstr>3.实证研究</vt:lpstr>
      <vt:lpstr>3.实证研究</vt:lpstr>
      <vt:lpstr>3.实证研究</vt:lpstr>
      <vt:lpstr>3.实证研究</vt:lpstr>
      <vt:lpstr>PowerPoint 演示文稿</vt:lpstr>
      <vt:lpstr>4.结论</vt:lpstr>
      <vt:lpstr>PowerPoint 演示文稿</vt:lpstr>
    </vt:vector>
  </TitlesOfParts>
  <Company>Sky123.Org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Chen Zhuojun</cp:lastModifiedBy>
  <cp:revision>66</cp:revision>
  <dcterms:created xsi:type="dcterms:W3CDTF">2016-12-20T00:59:13Z</dcterms:created>
  <dcterms:modified xsi:type="dcterms:W3CDTF">2019-03-22T07:45:28Z</dcterms:modified>
</cp:coreProperties>
</file>