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3"/>
  </p:notesMasterIdLst>
  <p:sldIdLst>
    <p:sldId id="290" r:id="rId2"/>
    <p:sldId id="281" r:id="rId3"/>
    <p:sldId id="291" r:id="rId4"/>
    <p:sldId id="261" r:id="rId5"/>
    <p:sldId id="332" r:id="rId6"/>
    <p:sldId id="372" r:id="rId7"/>
    <p:sldId id="373" r:id="rId8"/>
    <p:sldId id="374" r:id="rId9"/>
    <p:sldId id="375" r:id="rId10"/>
    <p:sldId id="376" r:id="rId11"/>
    <p:sldId id="377" r:id="rId12"/>
    <p:sldId id="378" r:id="rId13"/>
    <p:sldId id="379" r:id="rId14"/>
    <p:sldId id="298" r:id="rId15"/>
    <p:sldId id="341" r:id="rId16"/>
    <p:sldId id="380" r:id="rId17"/>
    <p:sldId id="381" r:id="rId18"/>
    <p:sldId id="382" r:id="rId19"/>
    <p:sldId id="383" r:id="rId20"/>
    <p:sldId id="384" r:id="rId21"/>
    <p:sldId id="385" r:id="rId22"/>
    <p:sldId id="386" r:id="rId23"/>
    <p:sldId id="387" r:id="rId24"/>
    <p:sldId id="388" r:id="rId25"/>
    <p:sldId id="299" r:id="rId26"/>
    <p:sldId id="346" r:id="rId27"/>
    <p:sldId id="389" r:id="rId28"/>
    <p:sldId id="390" r:id="rId29"/>
    <p:sldId id="302" r:id="rId30"/>
    <p:sldId id="355" r:id="rId31"/>
    <p:sldId id="391" r:id="rId32"/>
    <p:sldId id="392" r:id="rId33"/>
    <p:sldId id="393" r:id="rId34"/>
    <p:sldId id="394" r:id="rId35"/>
    <p:sldId id="395" r:id="rId36"/>
    <p:sldId id="396" r:id="rId37"/>
    <p:sldId id="397" r:id="rId38"/>
    <p:sldId id="398" r:id="rId39"/>
    <p:sldId id="399" r:id="rId40"/>
    <p:sldId id="400" r:id="rId41"/>
    <p:sldId id="401" r:id="rId42"/>
    <p:sldId id="402" r:id="rId43"/>
    <p:sldId id="403" r:id="rId44"/>
    <p:sldId id="404" r:id="rId45"/>
    <p:sldId id="405" r:id="rId46"/>
    <p:sldId id="406" r:id="rId47"/>
    <p:sldId id="407" r:id="rId48"/>
    <p:sldId id="408" r:id="rId49"/>
    <p:sldId id="311" r:id="rId50"/>
    <p:sldId id="409" r:id="rId51"/>
    <p:sldId id="274" r:id="rId52"/>
  </p:sldIdLst>
  <p:sldSz cx="12192000" cy="6858000"/>
  <p:notesSz cx="6858000" cy="9144000"/>
  <p:custDataLst>
    <p:tags r:id="rId5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999" userDrawn="1">
          <p15:clr>
            <a:srgbClr val="A4A3A4"/>
          </p15:clr>
        </p15:guide>
        <p15:guide id="2" pos="3840" userDrawn="1">
          <p15:clr>
            <a:srgbClr val="A4A3A4"/>
          </p15:clr>
        </p15:guide>
        <p15:guide id="3" pos="1141" userDrawn="1">
          <p15:clr>
            <a:srgbClr val="A4A3A4"/>
          </p15:clr>
        </p15:guide>
        <p15:guide id="4" pos="5632" userDrawn="1">
          <p15:clr>
            <a:srgbClr val="A4A3A4"/>
          </p15:clr>
        </p15:guide>
        <p15:guide id="5" pos="7039" userDrawn="1">
          <p15:clr>
            <a:srgbClr val="A4A3A4"/>
          </p15:clr>
        </p15:guide>
        <p15:guide id="7" orient="horz" pos="1366" userDrawn="1">
          <p15:clr>
            <a:srgbClr val="A4A3A4"/>
          </p15:clr>
        </p15:guide>
        <p15:guide id="8" orient="horz" pos="2682" userDrawn="1">
          <p15:clr>
            <a:srgbClr val="A4A3A4"/>
          </p15:clr>
        </p15:guide>
        <p15:guide id="10" pos="288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1"/>
    <a:srgbClr val="C00000"/>
    <a:srgbClr val="00397C"/>
    <a:srgbClr val="3A3A3A"/>
    <a:srgbClr val="FAFAFA"/>
    <a:srgbClr val="F0B700"/>
    <a:srgbClr val="E2AC00"/>
    <a:srgbClr val="B08600"/>
    <a:srgbClr val="F6BB00"/>
    <a:srgbClr val="E1E1E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33" autoAdjust="0"/>
    <p:restoredTop sz="94660" autoAdjust="0"/>
  </p:normalViewPr>
  <p:slideViewPr>
    <p:cSldViewPr snapToGrid="0" showGuides="1">
      <p:cViewPr>
        <p:scale>
          <a:sx n="70" d="100"/>
          <a:sy n="70" d="100"/>
        </p:scale>
        <p:origin x="-510" y="-120"/>
      </p:cViewPr>
      <p:guideLst>
        <p:guide orient="horz" pos="2999"/>
        <p:guide orient="horz" pos="1366"/>
        <p:guide orient="horz" pos="2682"/>
        <p:guide pos="3840"/>
        <p:guide pos="1141"/>
        <p:guide pos="5632"/>
        <p:guide pos="7039"/>
        <p:guide pos="2887"/>
      </p:guideLst>
    </p:cSldViewPr>
  </p:slideViewPr>
  <p:outlineViewPr>
    <p:cViewPr>
      <p:scale>
        <a:sx n="33" d="100"/>
        <a:sy n="33" d="100"/>
      </p:scale>
      <p:origin x="0" y="-1530"/>
    </p:cViewPr>
  </p:outlin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8.wmf"/><Relationship Id="rId7" Type="http://schemas.openxmlformats.org/officeDocument/2006/relationships/image" Target="../media/image12.wmf"/><Relationship Id="rId2" Type="http://schemas.openxmlformats.org/officeDocument/2006/relationships/image" Target="../media/image7.wmf"/><Relationship Id="rId1" Type="http://schemas.openxmlformats.org/officeDocument/2006/relationships/image" Target="../media/image6.wmf"/><Relationship Id="rId6" Type="http://schemas.openxmlformats.org/officeDocument/2006/relationships/image" Target="../media/image11.wmf"/><Relationship Id="rId5" Type="http://schemas.openxmlformats.org/officeDocument/2006/relationships/image" Target="../media/image10.wmf"/><Relationship Id="rId4"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 Id="rId6" Type="http://schemas.openxmlformats.org/officeDocument/2006/relationships/image" Target="../media/image17.wmf"/><Relationship Id="rId5" Type="http://schemas.openxmlformats.org/officeDocument/2006/relationships/image" Target="../media/image16.wmf"/><Relationship Id="rId4"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8.wmf"/><Relationship Id="rId4" Type="http://schemas.openxmlformats.org/officeDocument/2006/relationships/image" Target="../media/image21.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D470F4-B71D-48E3-8849-D94058D0B438}" type="datetimeFigureOut">
              <a:rPr lang="zh-CN" altLang="en-US" smtClean="0"/>
              <a:t>2018/12/6</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4BDDFF-9C74-45EE-AD90-2B14BDC1031C}" type="slidenum">
              <a:rPr lang="zh-CN" altLang="en-US" smtClean="0"/>
              <a:t>‹#›</a:t>
            </a:fld>
            <a:endParaRPr lang="zh-CN" altLang="en-US"/>
          </a:p>
        </p:txBody>
      </p:sp>
    </p:spTree>
    <p:extLst>
      <p:ext uri="{BB962C8B-B14F-4D97-AF65-F5344CB8AC3E}">
        <p14:creationId xmlns:p14="http://schemas.microsoft.com/office/powerpoint/2010/main" val="1134526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1</a:t>
            </a:fld>
            <a:endParaRPr lang="zh-CN" altLang="en-US"/>
          </a:p>
        </p:txBody>
      </p:sp>
    </p:spTree>
    <p:extLst>
      <p:ext uri="{BB962C8B-B14F-4D97-AF65-F5344CB8AC3E}">
        <p14:creationId xmlns:p14="http://schemas.microsoft.com/office/powerpoint/2010/main" val="41044278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10</a:t>
            </a:fld>
            <a:endParaRPr lang="zh-CN" altLang="en-US"/>
          </a:p>
        </p:txBody>
      </p:sp>
    </p:spTree>
    <p:extLst>
      <p:ext uri="{BB962C8B-B14F-4D97-AF65-F5344CB8AC3E}">
        <p14:creationId xmlns:p14="http://schemas.microsoft.com/office/powerpoint/2010/main" val="24743774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11</a:t>
            </a:fld>
            <a:endParaRPr lang="zh-CN" altLang="en-US"/>
          </a:p>
        </p:txBody>
      </p:sp>
    </p:spTree>
    <p:extLst>
      <p:ext uri="{BB962C8B-B14F-4D97-AF65-F5344CB8AC3E}">
        <p14:creationId xmlns:p14="http://schemas.microsoft.com/office/powerpoint/2010/main" val="24743774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12</a:t>
            </a:fld>
            <a:endParaRPr lang="zh-CN" altLang="en-US"/>
          </a:p>
        </p:txBody>
      </p:sp>
    </p:spTree>
    <p:extLst>
      <p:ext uri="{BB962C8B-B14F-4D97-AF65-F5344CB8AC3E}">
        <p14:creationId xmlns:p14="http://schemas.microsoft.com/office/powerpoint/2010/main" val="24743774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13</a:t>
            </a:fld>
            <a:endParaRPr lang="zh-CN" altLang="en-US"/>
          </a:p>
        </p:txBody>
      </p:sp>
    </p:spTree>
    <p:extLst>
      <p:ext uri="{BB962C8B-B14F-4D97-AF65-F5344CB8AC3E}">
        <p14:creationId xmlns:p14="http://schemas.microsoft.com/office/powerpoint/2010/main" val="24743774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14</a:t>
            </a:fld>
            <a:endParaRPr lang="zh-CN" altLang="en-US"/>
          </a:p>
        </p:txBody>
      </p:sp>
    </p:spTree>
    <p:extLst>
      <p:ext uri="{BB962C8B-B14F-4D97-AF65-F5344CB8AC3E}">
        <p14:creationId xmlns:p14="http://schemas.microsoft.com/office/powerpoint/2010/main" val="39082089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15</a:t>
            </a:fld>
            <a:endParaRPr lang="zh-CN" altLang="en-US"/>
          </a:p>
        </p:txBody>
      </p:sp>
    </p:spTree>
    <p:extLst>
      <p:ext uri="{BB962C8B-B14F-4D97-AF65-F5344CB8AC3E}">
        <p14:creationId xmlns:p14="http://schemas.microsoft.com/office/powerpoint/2010/main" val="24743774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16</a:t>
            </a:fld>
            <a:endParaRPr lang="zh-CN" altLang="en-US"/>
          </a:p>
        </p:txBody>
      </p:sp>
    </p:spTree>
    <p:extLst>
      <p:ext uri="{BB962C8B-B14F-4D97-AF65-F5344CB8AC3E}">
        <p14:creationId xmlns:p14="http://schemas.microsoft.com/office/powerpoint/2010/main" val="24743774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17</a:t>
            </a:fld>
            <a:endParaRPr lang="zh-CN" altLang="en-US"/>
          </a:p>
        </p:txBody>
      </p:sp>
    </p:spTree>
    <p:extLst>
      <p:ext uri="{BB962C8B-B14F-4D97-AF65-F5344CB8AC3E}">
        <p14:creationId xmlns:p14="http://schemas.microsoft.com/office/powerpoint/2010/main" val="24743774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18</a:t>
            </a:fld>
            <a:endParaRPr lang="zh-CN" altLang="en-US"/>
          </a:p>
        </p:txBody>
      </p:sp>
    </p:spTree>
    <p:extLst>
      <p:ext uri="{BB962C8B-B14F-4D97-AF65-F5344CB8AC3E}">
        <p14:creationId xmlns:p14="http://schemas.microsoft.com/office/powerpoint/2010/main" val="24743774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19</a:t>
            </a:fld>
            <a:endParaRPr lang="zh-CN" altLang="en-US"/>
          </a:p>
        </p:txBody>
      </p:sp>
    </p:spTree>
    <p:extLst>
      <p:ext uri="{BB962C8B-B14F-4D97-AF65-F5344CB8AC3E}">
        <p14:creationId xmlns:p14="http://schemas.microsoft.com/office/powerpoint/2010/main" val="2474377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2</a:t>
            </a:fld>
            <a:endParaRPr lang="zh-CN" altLang="en-US"/>
          </a:p>
        </p:txBody>
      </p:sp>
    </p:spTree>
    <p:extLst>
      <p:ext uri="{BB962C8B-B14F-4D97-AF65-F5344CB8AC3E}">
        <p14:creationId xmlns:p14="http://schemas.microsoft.com/office/powerpoint/2010/main" val="9532489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20</a:t>
            </a:fld>
            <a:endParaRPr lang="zh-CN" altLang="en-US"/>
          </a:p>
        </p:txBody>
      </p:sp>
    </p:spTree>
    <p:extLst>
      <p:ext uri="{BB962C8B-B14F-4D97-AF65-F5344CB8AC3E}">
        <p14:creationId xmlns:p14="http://schemas.microsoft.com/office/powerpoint/2010/main" val="24743774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21</a:t>
            </a:fld>
            <a:endParaRPr lang="zh-CN" altLang="en-US"/>
          </a:p>
        </p:txBody>
      </p:sp>
    </p:spTree>
    <p:extLst>
      <p:ext uri="{BB962C8B-B14F-4D97-AF65-F5344CB8AC3E}">
        <p14:creationId xmlns:p14="http://schemas.microsoft.com/office/powerpoint/2010/main" val="24743774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22</a:t>
            </a:fld>
            <a:endParaRPr lang="zh-CN" altLang="en-US"/>
          </a:p>
        </p:txBody>
      </p:sp>
    </p:spTree>
    <p:extLst>
      <p:ext uri="{BB962C8B-B14F-4D97-AF65-F5344CB8AC3E}">
        <p14:creationId xmlns:p14="http://schemas.microsoft.com/office/powerpoint/2010/main" val="24743774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23</a:t>
            </a:fld>
            <a:endParaRPr lang="zh-CN" altLang="en-US"/>
          </a:p>
        </p:txBody>
      </p:sp>
    </p:spTree>
    <p:extLst>
      <p:ext uri="{BB962C8B-B14F-4D97-AF65-F5344CB8AC3E}">
        <p14:creationId xmlns:p14="http://schemas.microsoft.com/office/powerpoint/2010/main" val="24743774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24</a:t>
            </a:fld>
            <a:endParaRPr lang="zh-CN" altLang="en-US"/>
          </a:p>
        </p:txBody>
      </p:sp>
    </p:spTree>
    <p:extLst>
      <p:ext uri="{BB962C8B-B14F-4D97-AF65-F5344CB8AC3E}">
        <p14:creationId xmlns:p14="http://schemas.microsoft.com/office/powerpoint/2010/main" val="24743774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25</a:t>
            </a:fld>
            <a:endParaRPr lang="zh-CN" altLang="en-US"/>
          </a:p>
        </p:txBody>
      </p:sp>
    </p:spTree>
    <p:extLst>
      <p:ext uri="{BB962C8B-B14F-4D97-AF65-F5344CB8AC3E}">
        <p14:creationId xmlns:p14="http://schemas.microsoft.com/office/powerpoint/2010/main" val="30394385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26</a:t>
            </a:fld>
            <a:endParaRPr lang="zh-CN" altLang="en-US"/>
          </a:p>
        </p:txBody>
      </p:sp>
    </p:spTree>
    <p:extLst>
      <p:ext uri="{BB962C8B-B14F-4D97-AF65-F5344CB8AC3E}">
        <p14:creationId xmlns:p14="http://schemas.microsoft.com/office/powerpoint/2010/main" val="24743774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27</a:t>
            </a:fld>
            <a:endParaRPr lang="zh-CN" altLang="en-US"/>
          </a:p>
        </p:txBody>
      </p:sp>
    </p:spTree>
    <p:extLst>
      <p:ext uri="{BB962C8B-B14F-4D97-AF65-F5344CB8AC3E}">
        <p14:creationId xmlns:p14="http://schemas.microsoft.com/office/powerpoint/2010/main" val="24743774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28</a:t>
            </a:fld>
            <a:endParaRPr lang="zh-CN" altLang="en-US"/>
          </a:p>
        </p:txBody>
      </p:sp>
    </p:spTree>
    <p:extLst>
      <p:ext uri="{BB962C8B-B14F-4D97-AF65-F5344CB8AC3E}">
        <p14:creationId xmlns:p14="http://schemas.microsoft.com/office/powerpoint/2010/main" val="24743774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29</a:t>
            </a:fld>
            <a:endParaRPr lang="zh-CN" altLang="en-US"/>
          </a:p>
        </p:txBody>
      </p:sp>
    </p:spTree>
    <p:extLst>
      <p:ext uri="{BB962C8B-B14F-4D97-AF65-F5344CB8AC3E}">
        <p14:creationId xmlns:p14="http://schemas.microsoft.com/office/powerpoint/2010/main" val="5468093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3</a:t>
            </a:fld>
            <a:endParaRPr lang="zh-CN" altLang="en-US"/>
          </a:p>
        </p:txBody>
      </p:sp>
    </p:spTree>
    <p:extLst>
      <p:ext uri="{BB962C8B-B14F-4D97-AF65-F5344CB8AC3E}">
        <p14:creationId xmlns:p14="http://schemas.microsoft.com/office/powerpoint/2010/main" val="17192949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30</a:t>
            </a:fld>
            <a:endParaRPr lang="zh-CN" altLang="en-US"/>
          </a:p>
        </p:txBody>
      </p:sp>
    </p:spTree>
    <p:extLst>
      <p:ext uri="{BB962C8B-B14F-4D97-AF65-F5344CB8AC3E}">
        <p14:creationId xmlns:p14="http://schemas.microsoft.com/office/powerpoint/2010/main" val="24743774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31</a:t>
            </a:fld>
            <a:endParaRPr lang="zh-CN" altLang="en-US"/>
          </a:p>
        </p:txBody>
      </p:sp>
    </p:spTree>
    <p:extLst>
      <p:ext uri="{BB962C8B-B14F-4D97-AF65-F5344CB8AC3E}">
        <p14:creationId xmlns:p14="http://schemas.microsoft.com/office/powerpoint/2010/main" val="24743774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32</a:t>
            </a:fld>
            <a:endParaRPr lang="zh-CN" altLang="en-US"/>
          </a:p>
        </p:txBody>
      </p:sp>
    </p:spTree>
    <p:extLst>
      <p:ext uri="{BB962C8B-B14F-4D97-AF65-F5344CB8AC3E}">
        <p14:creationId xmlns:p14="http://schemas.microsoft.com/office/powerpoint/2010/main" val="24743774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33</a:t>
            </a:fld>
            <a:endParaRPr lang="zh-CN" altLang="en-US"/>
          </a:p>
        </p:txBody>
      </p:sp>
    </p:spTree>
    <p:extLst>
      <p:ext uri="{BB962C8B-B14F-4D97-AF65-F5344CB8AC3E}">
        <p14:creationId xmlns:p14="http://schemas.microsoft.com/office/powerpoint/2010/main" val="24743774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34</a:t>
            </a:fld>
            <a:endParaRPr lang="zh-CN" altLang="en-US"/>
          </a:p>
        </p:txBody>
      </p:sp>
    </p:spTree>
    <p:extLst>
      <p:ext uri="{BB962C8B-B14F-4D97-AF65-F5344CB8AC3E}">
        <p14:creationId xmlns:p14="http://schemas.microsoft.com/office/powerpoint/2010/main" val="24743774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35</a:t>
            </a:fld>
            <a:endParaRPr lang="zh-CN" altLang="en-US"/>
          </a:p>
        </p:txBody>
      </p:sp>
    </p:spTree>
    <p:extLst>
      <p:ext uri="{BB962C8B-B14F-4D97-AF65-F5344CB8AC3E}">
        <p14:creationId xmlns:p14="http://schemas.microsoft.com/office/powerpoint/2010/main" val="24743774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36</a:t>
            </a:fld>
            <a:endParaRPr lang="zh-CN" altLang="en-US"/>
          </a:p>
        </p:txBody>
      </p:sp>
    </p:spTree>
    <p:extLst>
      <p:ext uri="{BB962C8B-B14F-4D97-AF65-F5344CB8AC3E}">
        <p14:creationId xmlns:p14="http://schemas.microsoft.com/office/powerpoint/2010/main" val="247437743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37</a:t>
            </a:fld>
            <a:endParaRPr lang="zh-CN" altLang="en-US"/>
          </a:p>
        </p:txBody>
      </p:sp>
    </p:spTree>
    <p:extLst>
      <p:ext uri="{BB962C8B-B14F-4D97-AF65-F5344CB8AC3E}">
        <p14:creationId xmlns:p14="http://schemas.microsoft.com/office/powerpoint/2010/main" val="247437743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38</a:t>
            </a:fld>
            <a:endParaRPr lang="zh-CN" altLang="en-US"/>
          </a:p>
        </p:txBody>
      </p:sp>
    </p:spTree>
    <p:extLst>
      <p:ext uri="{BB962C8B-B14F-4D97-AF65-F5344CB8AC3E}">
        <p14:creationId xmlns:p14="http://schemas.microsoft.com/office/powerpoint/2010/main" val="24743774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39</a:t>
            </a:fld>
            <a:endParaRPr lang="zh-CN" altLang="en-US"/>
          </a:p>
        </p:txBody>
      </p:sp>
    </p:spTree>
    <p:extLst>
      <p:ext uri="{BB962C8B-B14F-4D97-AF65-F5344CB8AC3E}">
        <p14:creationId xmlns:p14="http://schemas.microsoft.com/office/powerpoint/2010/main" val="24743774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4</a:t>
            </a:fld>
            <a:endParaRPr lang="zh-CN" altLang="en-US"/>
          </a:p>
        </p:txBody>
      </p:sp>
    </p:spTree>
    <p:extLst>
      <p:ext uri="{BB962C8B-B14F-4D97-AF65-F5344CB8AC3E}">
        <p14:creationId xmlns:p14="http://schemas.microsoft.com/office/powerpoint/2010/main" val="247437743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40</a:t>
            </a:fld>
            <a:endParaRPr lang="zh-CN" altLang="en-US"/>
          </a:p>
        </p:txBody>
      </p:sp>
    </p:spTree>
    <p:extLst>
      <p:ext uri="{BB962C8B-B14F-4D97-AF65-F5344CB8AC3E}">
        <p14:creationId xmlns:p14="http://schemas.microsoft.com/office/powerpoint/2010/main" val="247437743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41</a:t>
            </a:fld>
            <a:endParaRPr lang="zh-CN" altLang="en-US"/>
          </a:p>
        </p:txBody>
      </p:sp>
    </p:spTree>
    <p:extLst>
      <p:ext uri="{BB962C8B-B14F-4D97-AF65-F5344CB8AC3E}">
        <p14:creationId xmlns:p14="http://schemas.microsoft.com/office/powerpoint/2010/main" val="247437743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42</a:t>
            </a:fld>
            <a:endParaRPr lang="zh-CN" altLang="en-US"/>
          </a:p>
        </p:txBody>
      </p:sp>
    </p:spTree>
    <p:extLst>
      <p:ext uri="{BB962C8B-B14F-4D97-AF65-F5344CB8AC3E}">
        <p14:creationId xmlns:p14="http://schemas.microsoft.com/office/powerpoint/2010/main" val="247437743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43</a:t>
            </a:fld>
            <a:endParaRPr lang="zh-CN" altLang="en-US"/>
          </a:p>
        </p:txBody>
      </p:sp>
    </p:spTree>
    <p:extLst>
      <p:ext uri="{BB962C8B-B14F-4D97-AF65-F5344CB8AC3E}">
        <p14:creationId xmlns:p14="http://schemas.microsoft.com/office/powerpoint/2010/main" val="247437743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44</a:t>
            </a:fld>
            <a:endParaRPr lang="zh-CN" altLang="en-US"/>
          </a:p>
        </p:txBody>
      </p:sp>
    </p:spTree>
    <p:extLst>
      <p:ext uri="{BB962C8B-B14F-4D97-AF65-F5344CB8AC3E}">
        <p14:creationId xmlns:p14="http://schemas.microsoft.com/office/powerpoint/2010/main" val="247437743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45</a:t>
            </a:fld>
            <a:endParaRPr lang="zh-CN" altLang="en-US"/>
          </a:p>
        </p:txBody>
      </p:sp>
    </p:spTree>
    <p:extLst>
      <p:ext uri="{BB962C8B-B14F-4D97-AF65-F5344CB8AC3E}">
        <p14:creationId xmlns:p14="http://schemas.microsoft.com/office/powerpoint/2010/main" val="247437743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46</a:t>
            </a:fld>
            <a:endParaRPr lang="zh-CN" altLang="en-US"/>
          </a:p>
        </p:txBody>
      </p:sp>
    </p:spTree>
    <p:extLst>
      <p:ext uri="{BB962C8B-B14F-4D97-AF65-F5344CB8AC3E}">
        <p14:creationId xmlns:p14="http://schemas.microsoft.com/office/powerpoint/2010/main" val="247437743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47</a:t>
            </a:fld>
            <a:endParaRPr lang="zh-CN" altLang="en-US"/>
          </a:p>
        </p:txBody>
      </p:sp>
    </p:spTree>
    <p:extLst>
      <p:ext uri="{BB962C8B-B14F-4D97-AF65-F5344CB8AC3E}">
        <p14:creationId xmlns:p14="http://schemas.microsoft.com/office/powerpoint/2010/main" val="247437743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48</a:t>
            </a:fld>
            <a:endParaRPr lang="zh-CN" altLang="en-US"/>
          </a:p>
        </p:txBody>
      </p:sp>
    </p:spTree>
    <p:extLst>
      <p:ext uri="{BB962C8B-B14F-4D97-AF65-F5344CB8AC3E}">
        <p14:creationId xmlns:p14="http://schemas.microsoft.com/office/powerpoint/2010/main" val="247437743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49</a:t>
            </a:fld>
            <a:endParaRPr lang="zh-CN" altLang="en-US"/>
          </a:p>
        </p:txBody>
      </p:sp>
    </p:spTree>
    <p:extLst>
      <p:ext uri="{BB962C8B-B14F-4D97-AF65-F5344CB8AC3E}">
        <p14:creationId xmlns:p14="http://schemas.microsoft.com/office/powerpoint/2010/main" val="5468093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5</a:t>
            </a:fld>
            <a:endParaRPr lang="zh-CN" altLang="en-US"/>
          </a:p>
        </p:txBody>
      </p:sp>
    </p:spTree>
    <p:extLst>
      <p:ext uri="{BB962C8B-B14F-4D97-AF65-F5344CB8AC3E}">
        <p14:creationId xmlns:p14="http://schemas.microsoft.com/office/powerpoint/2010/main" val="247437743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50</a:t>
            </a:fld>
            <a:endParaRPr lang="zh-CN" altLang="en-US"/>
          </a:p>
        </p:txBody>
      </p:sp>
    </p:spTree>
    <p:extLst>
      <p:ext uri="{BB962C8B-B14F-4D97-AF65-F5344CB8AC3E}">
        <p14:creationId xmlns:p14="http://schemas.microsoft.com/office/powerpoint/2010/main" val="247437743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51</a:t>
            </a:fld>
            <a:endParaRPr lang="zh-CN" altLang="en-US"/>
          </a:p>
        </p:txBody>
      </p:sp>
    </p:spTree>
    <p:extLst>
      <p:ext uri="{BB962C8B-B14F-4D97-AF65-F5344CB8AC3E}">
        <p14:creationId xmlns:p14="http://schemas.microsoft.com/office/powerpoint/2010/main" val="9519738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6</a:t>
            </a:fld>
            <a:endParaRPr lang="zh-CN" altLang="en-US"/>
          </a:p>
        </p:txBody>
      </p:sp>
    </p:spTree>
    <p:extLst>
      <p:ext uri="{BB962C8B-B14F-4D97-AF65-F5344CB8AC3E}">
        <p14:creationId xmlns:p14="http://schemas.microsoft.com/office/powerpoint/2010/main" val="24743774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7</a:t>
            </a:fld>
            <a:endParaRPr lang="zh-CN" altLang="en-US"/>
          </a:p>
        </p:txBody>
      </p:sp>
    </p:spTree>
    <p:extLst>
      <p:ext uri="{BB962C8B-B14F-4D97-AF65-F5344CB8AC3E}">
        <p14:creationId xmlns:p14="http://schemas.microsoft.com/office/powerpoint/2010/main" val="24743774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8</a:t>
            </a:fld>
            <a:endParaRPr lang="zh-CN" altLang="en-US"/>
          </a:p>
        </p:txBody>
      </p:sp>
    </p:spTree>
    <p:extLst>
      <p:ext uri="{BB962C8B-B14F-4D97-AF65-F5344CB8AC3E}">
        <p14:creationId xmlns:p14="http://schemas.microsoft.com/office/powerpoint/2010/main" val="24743774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9</a:t>
            </a:fld>
            <a:endParaRPr lang="zh-CN" altLang="en-US"/>
          </a:p>
        </p:txBody>
      </p:sp>
    </p:spTree>
    <p:extLst>
      <p:ext uri="{BB962C8B-B14F-4D97-AF65-F5344CB8AC3E}">
        <p14:creationId xmlns:p14="http://schemas.microsoft.com/office/powerpoint/2010/main" val="24743774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BC56423-C432-45E6-89A1-31D5D84238BE}" type="datetimeFigureOut">
              <a:rPr lang="zh-CN" altLang="en-US" smtClean="0"/>
              <a:t>2018/12/6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4F1E86F-CBF7-4DF7-824A-AB405C555AAE}" type="slidenum">
              <a:rPr lang="zh-CN" altLang="en-US" smtClean="0"/>
              <a:t>‹#›</a:t>
            </a:fld>
            <a:endParaRPr lang="zh-CN" altLang="en-US"/>
          </a:p>
        </p:txBody>
      </p:sp>
      <p:sp>
        <p:nvSpPr>
          <p:cNvPr id="7" name="文本框 6"/>
          <p:cNvSpPr txBox="1"/>
          <p:nvPr userDrawn="1"/>
        </p:nvSpPr>
        <p:spPr>
          <a:xfrm>
            <a:off x="11453769" y="6459523"/>
            <a:ext cx="637563" cy="369332"/>
          </a:xfrm>
          <a:prstGeom prst="rect">
            <a:avLst/>
          </a:prstGeom>
          <a:noFill/>
        </p:spPr>
        <p:txBody>
          <a:bodyPr wrap="square" rtlCol="0">
            <a:spAutoFit/>
          </a:bodyPr>
          <a:lstStyle/>
          <a:p>
            <a:fld id="{7ACA2778-5B13-44DF-A715-FCABA52AFB55}" type="slidenum">
              <a:rPr lang="zh-CN" altLang="en-US" sz="1800" smtClean="0">
                <a:solidFill>
                  <a:schemeClr val="bg1">
                    <a:lumMod val="50000"/>
                  </a:schemeClr>
                </a:solidFill>
              </a:rPr>
              <a:t>‹#›</a:t>
            </a:fld>
            <a:endParaRPr lang="zh-CN" altLang="en-US" sz="1800" dirty="0">
              <a:solidFill>
                <a:schemeClr val="bg1">
                  <a:lumMod val="50000"/>
                </a:schemeClr>
              </a:solidFill>
            </a:endParaRPr>
          </a:p>
        </p:txBody>
      </p:sp>
      <p:grpSp>
        <p:nvGrpSpPr>
          <p:cNvPr id="14" name="组合 13"/>
          <p:cNvGrpSpPr/>
          <p:nvPr userDrawn="1"/>
        </p:nvGrpSpPr>
        <p:grpSpPr>
          <a:xfrm>
            <a:off x="7073052" y="-1180391"/>
            <a:ext cx="5471310" cy="6652640"/>
            <a:chOff x="4012218" y="-1180391"/>
            <a:chExt cx="5471310" cy="6652640"/>
          </a:xfrm>
        </p:grpSpPr>
        <p:sp>
          <p:nvSpPr>
            <p:cNvPr id="8" name="任意多边形 7"/>
            <p:cNvSpPr/>
            <p:nvPr userDrawn="1"/>
          </p:nvSpPr>
          <p:spPr>
            <a:xfrm rot="2700000">
              <a:off x="4012218" y="-1180391"/>
              <a:ext cx="2382953" cy="2382953"/>
            </a:xfrm>
            <a:custGeom>
              <a:avLst/>
              <a:gdLst>
                <a:gd name="connsiteX0" fmla="*/ 0 w 3177271"/>
                <a:gd name="connsiteY0" fmla="*/ 3166723 h 3177271"/>
                <a:gd name="connsiteX1" fmla="*/ 3166723 w 3177271"/>
                <a:gd name="connsiteY1" fmla="*/ 0 h 3177271"/>
                <a:gd name="connsiteX2" fmla="*/ 3177271 w 3177271"/>
                <a:gd name="connsiteY2" fmla="*/ 0 h 3177271"/>
                <a:gd name="connsiteX3" fmla="*/ 3177271 w 3177271"/>
                <a:gd name="connsiteY3" fmla="*/ 3177271 h 3177271"/>
                <a:gd name="connsiteX4" fmla="*/ 0 w 3177271"/>
                <a:gd name="connsiteY4" fmla="*/ 3177271 h 3177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7271" h="3177271">
                  <a:moveTo>
                    <a:pt x="0" y="3166723"/>
                  </a:moveTo>
                  <a:lnTo>
                    <a:pt x="3166723" y="0"/>
                  </a:lnTo>
                  <a:lnTo>
                    <a:pt x="3177271" y="0"/>
                  </a:lnTo>
                  <a:lnTo>
                    <a:pt x="3177271" y="3177271"/>
                  </a:lnTo>
                  <a:lnTo>
                    <a:pt x="0" y="3177271"/>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
          <p:nvSpPr>
            <p:cNvPr id="9" name="任意多边形 8"/>
            <p:cNvSpPr/>
            <p:nvPr userDrawn="1"/>
          </p:nvSpPr>
          <p:spPr>
            <a:xfrm rot="2700000">
              <a:off x="8839640" y="1396901"/>
              <a:ext cx="643888" cy="643888"/>
            </a:xfrm>
            <a:custGeom>
              <a:avLst/>
              <a:gdLst>
                <a:gd name="connsiteX0" fmla="*/ 0 w 816398"/>
                <a:gd name="connsiteY0" fmla="*/ 0 h 816398"/>
                <a:gd name="connsiteX1" fmla="*/ 816398 w 816398"/>
                <a:gd name="connsiteY1" fmla="*/ 816398 h 816398"/>
                <a:gd name="connsiteX2" fmla="*/ 0 w 816398"/>
                <a:gd name="connsiteY2" fmla="*/ 816398 h 816398"/>
              </a:gdLst>
              <a:ahLst/>
              <a:cxnLst>
                <a:cxn ang="0">
                  <a:pos x="connsiteX0" y="connsiteY0"/>
                </a:cxn>
                <a:cxn ang="0">
                  <a:pos x="connsiteX1" y="connsiteY1"/>
                </a:cxn>
                <a:cxn ang="0">
                  <a:pos x="connsiteX2" y="connsiteY2"/>
                </a:cxn>
              </a:cxnLst>
              <a:rect l="l" t="t" r="r" b="b"/>
              <a:pathLst>
                <a:path w="816398" h="816398">
                  <a:moveTo>
                    <a:pt x="0" y="0"/>
                  </a:moveTo>
                  <a:lnTo>
                    <a:pt x="816398" y="816398"/>
                  </a:lnTo>
                  <a:lnTo>
                    <a:pt x="0" y="816398"/>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
          <p:nvSpPr>
            <p:cNvPr id="10" name="任意多边形 9"/>
            <p:cNvSpPr/>
            <p:nvPr userDrawn="1"/>
          </p:nvSpPr>
          <p:spPr>
            <a:xfrm rot="2700000">
              <a:off x="8858141" y="4861063"/>
              <a:ext cx="613124" cy="609248"/>
            </a:xfrm>
            <a:custGeom>
              <a:avLst/>
              <a:gdLst>
                <a:gd name="connsiteX0" fmla="*/ 0 w 307527"/>
                <a:gd name="connsiteY0" fmla="*/ 0 h 532977"/>
                <a:gd name="connsiteX1" fmla="*/ 307527 w 307527"/>
                <a:gd name="connsiteY1" fmla="*/ 307527 h 532977"/>
                <a:gd name="connsiteX2" fmla="*/ 82077 w 307527"/>
                <a:gd name="connsiteY2" fmla="*/ 532977 h 532977"/>
                <a:gd name="connsiteX3" fmla="*/ 0 w 307527"/>
                <a:gd name="connsiteY3" fmla="*/ 532977 h 532977"/>
                <a:gd name="connsiteX0" fmla="*/ 23304 w 330831"/>
                <a:gd name="connsiteY0" fmla="*/ 0 h 606761"/>
                <a:gd name="connsiteX1" fmla="*/ 330831 w 330831"/>
                <a:gd name="connsiteY1" fmla="*/ 307527 h 606761"/>
                <a:gd name="connsiteX2" fmla="*/ 105381 w 330831"/>
                <a:gd name="connsiteY2" fmla="*/ 532977 h 606761"/>
                <a:gd name="connsiteX3" fmla="*/ 0 w 330831"/>
                <a:gd name="connsiteY3" fmla="*/ 606761 h 606761"/>
                <a:gd name="connsiteX4" fmla="*/ 23304 w 330831"/>
                <a:gd name="connsiteY4" fmla="*/ 0 h 606761"/>
                <a:gd name="connsiteX0" fmla="*/ 23304 w 330831"/>
                <a:gd name="connsiteY0" fmla="*/ 0 h 606761"/>
                <a:gd name="connsiteX1" fmla="*/ 330831 w 330831"/>
                <a:gd name="connsiteY1" fmla="*/ 307527 h 606761"/>
                <a:gd name="connsiteX2" fmla="*/ 108295 w 330831"/>
                <a:gd name="connsiteY2" fmla="*/ 600055 h 606761"/>
                <a:gd name="connsiteX3" fmla="*/ 0 w 330831"/>
                <a:gd name="connsiteY3" fmla="*/ 606761 h 606761"/>
                <a:gd name="connsiteX4" fmla="*/ 23304 w 330831"/>
                <a:gd name="connsiteY4" fmla="*/ 0 h 606761"/>
                <a:gd name="connsiteX0" fmla="*/ 23304 w 314808"/>
                <a:gd name="connsiteY0" fmla="*/ 0 h 606761"/>
                <a:gd name="connsiteX1" fmla="*/ 314808 w 314808"/>
                <a:gd name="connsiteY1" fmla="*/ 332682 h 606761"/>
                <a:gd name="connsiteX2" fmla="*/ 108295 w 314808"/>
                <a:gd name="connsiteY2" fmla="*/ 600055 h 606761"/>
                <a:gd name="connsiteX3" fmla="*/ 0 w 314808"/>
                <a:gd name="connsiteY3" fmla="*/ 606761 h 606761"/>
                <a:gd name="connsiteX4" fmla="*/ 23304 w 314808"/>
                <a:gd name="connsiteY4" fmla="*/ 0 h 606761"/>
                <a:gd name="connsiteX0" fmla="*/ 23304 w 565338"/>
                <a:gd name="connsiteY0" fmla="*/ 0 h 621113"/>
                <a:gd name="connsiteX1" fmla="*/ 565338 w 565338"/>
                <a:gd name="connsiteY1" fmla="*/ 621113 h 621113"/>
                <a:gd name="connsiteX2" fmla="*/ 108295 w 565338"/>
                <a:gd name="connsiteY2" fmla="*/ 600055 h 621113"/>
                <a:gd name="connsiteX3" fmla="*/ 0 w 565338"/>
                <a:gd name="connsiteY3" fmla="*/ 606761 h 621113"/>
                <a:gd name="connsiteX4" fmla="*/ 23304 w 565338"/>
                <a:gd name="connsiteY4" fmla="*/ 0 h 621113"/>
                <a:gd name="connsiteX0" fmla="*/ 23304 w 530381"/>
                <a:gd name="connsiteY0" fmla="*/ 0 h 606761"/>
                <a:gd name="connsiteX1" fmla="*/ 530381 w 530381"/>
                <a:gd name="connsiteY1" fmla="*/ 594282 h 606761"/>
                <a:gd name="connsiteX2" fmla="*/ 108295 w 530381"/>
                <a:gd name="connsiteY2" fmla="*/ 600055 h 606761"/>
                <a:gd name="connsiteX3" fmla="*/ 0 w 530381"/>
                <a:gd name="connsiteY3" fmla="*/ 606761 h 606761"/>
                <a:gd name="connsiteX4" fmla="*/ 23304 w 530381"/>
                <a:gd name="connsiteY4" fmla="*/ 0 h 6067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0381" h="606761">
                  <a:moveTo>
                    <a:pt x="23304" y="0"/>
                  </a:moveTo>
                  <a:lnTo>
                    <a:pt x="530381" y="594282"/>
                  </a:lnTo>
                  <a:lnTo>
                    <a:pt x="108295" y="600055"/>
                  </a:lnTo>
                  <a:lnTo>
                    <a:pt x="0" y="606761"/>
                  </a:lnTo>
                  <a:cubicBezTo>
                    <a:pt x="0" y="429102"/>
                    <a:pt x="23304" y="177659"/>
                    <a:pt x="23304"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11" name="图片 10"/>
            <p:cNvPicPr>
              <a:picLocks noChangeAspect="1"/>
            </p:cNvPicPr>
            <p:nvPr userDrawn="1"/>
          </p:nvPicPr>
          <p:blipFill rotWithShape="1">
            <a:blip r:embed="rId2"/>
            <a:srcRect l="15598" t="11334" r="44229" b="-766"/>
            <a:stretch/>
          </p:blipFill>
          <p:spPr>
            <a:xfrm>
              <a:off x="6980261" y="1795048"/>
              <a:ext cx="2187514" cy="3341694"/>
            </a:xfrm>
            <a:custGeom>
              <a:avLst/>
              <a:gdLst>
                <a:gd name="connsiteX0" fmla="*/ 1651000 w 2139361"/>
                <a:gd name="connsiteY0" fmla="*/ 0 h 3268134"/>
                <a:gd name="connsiteX1" fmla="*/ 2139361 w 2139361"/>
                <a:gd name="connsiteY1" fmla="*/ 483352 h 3268134"/>
                <a:gd name="connsiteX2" fmla="*/ 2139361 w 2139361"/>
                <a:gd name="connsiteY2" fmla="*/ 2784782 h 3268134"/>
                <a:gd name="connsiteX3" fmla="*/ 1651000 w 2139361"/>
                <a:gd name="connsiteY3" fmla="*/ 3268134 h 3268134"/>
                <a:gd name="connsiteX4" fmla="*/ 0 w 2139361"/>
                <a:gd name="connsiteY4" fmla="*/ 1634067 h 3268134"/>
                <a:gd name="connsiteX5" fmla="*/ 1651000 w 2139361"/>
                <a:gd name="connsiteY5" fmla="*/ 0 h 3268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9361" h="3268134">
                  <a:moveTo>
                    <a:pt x="1651000" y="0"/>
                  </a:moveTo>
                  <a:lnTo>
                    <a:pt x="2139361" y="483352"/>
                  </a:lnTo>
                  <a:lnTo>
                    <a:pt x="2139361" y="2784782"/>
                  </a:lnTo>
                  <a:lnTo>
                    <a:pt x="1651000" y="3268134"/>
                  </a:lnTo>
                  <a:lnTo>
                    <a:pt x="0" y="1634067"/>
                  </a:lnTo>
                  <a:lnTo>
                    <a:pt x="1651000" y="0"/>
                  </a:lnTo>
                  <a:close/>
                </a:path>
              </a:pathLst>
            </a:custGeom>
          </p:spPr>
        </p:pic>
        <p:pic>
          <p:nvPicPr>
            <p:cNvPr id="12" name="图片 11"/>
            <p:cNvPicPr>
              <a:picLocks noChangeAspect="1"/>
            </p:cNvPicPr>
            <p:nvPr userDrawn="1"/>
          </p:nvPicPr>
          <p:blipFill>
            <a:blip r:embed="rId3"/>
            <a:srcRect l="9237" t="2626" r="29608" b="2626"/>
            <a:stretch>
              <a:fillRect/>
            </a:stretch>
          </p:blipFill>
          <p:spPr>
            <a:xfrm>
              <a:off x="6965229" y="-29471"/>
              <a:ext cx="2184962" cy="1699183"/>
            </a:xfrm>
            <a:custGeom>
              <a:avLst/>
              <a:gdLst>
                <a:gd name="connsiteX0" fmla="*/ 28576 w 2203471"/>
                <a:gd name="connsiteY0" fmla="*/ 0 h 1713577"/>
                <a:gd name="connsiteX1" fmla="*/ 2203471 w 2203471"/>
                <a:gd name="connsiteY1" fmla="*/ 0 h 1713577"/>
                <a:gd name="connsiteX2" fmla="*/ 2203471 w 2203471"/>
                <a:gd name="connsiteY2" fmla="*/ 1195108 h 1713577"/>
                <a:gd name="connsiteX3" fmla="*/ 1685002 w 2203471"/>
                <a:gd name="connsiteY3" fmla="*/ 1713577 h 1713577"/>
                <a:gd name="connsiteX4" fmla="*/ 0 w 2203471"/>
                <a:gd name="connsiteY4" fmla="*/ 28575 h 1713577"/>
                <a:gd name="connsiteX5" fmla="*/ 28576 w 2203471"/>
                <a:gd name="connsiteY5" fmla="*/ 0 h 171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03471" h="1713577">
                  <a:moveTo>
                    <a:pt x="28576" y="0"/>
                  </a:moveTo>
                  <a:lnTo>
                    <a:pt x="2203471" y="0"/>
                  </a:lnTo>
                  <a:lnTo>
                    <a:pt x="2203471" y="1195108"/>
                  </a:lnTo>
                  <a:lnTo>
                    <a:pt x="1685002" y="1713577"/>
                  </a:lnTo>
                  <a:lnTo>
                    <a:pt x="0" y="28575"/>
                  </a:lnTo>
                  <a:lnTo>
                    <a:pt x="28576" y="0"/>
                  </a:lnTo>
                  <a:close/>
                </a:path>
              </a:pathLst>
            </a:custGeom>
          </p:spPr>
        </p:pic>
        <p:pic>
          <p:nvPicPr>
            <p:cNvPr id="13" name="图片 12"/>
            <p:cNvPicPr>
              <a:picLocks noChangeAspect="1"/>
            </p:cNvPicPr>
            <p:nvPr userDrawn="1"/>
          </p:nvPicPr>
          <p:blipFill>
            <a:blip r:embed="rId4"/>
            <a:stretch>
              <a:fillRect/>
            </a:stretch>
          </p:blipFill>
          <p:spPr>
            <a:xfrm>
              <a:off x="5275200" y="81422"/>
              <a:ext cx="3307993" cy="3312405"/>
            </a:xfrm>
            <a:custGeom>
              <a:avLst/>
              <a:gdLst>
                <a:gd name="connsiteX0" fmla="*/ 1685003 w 3370005"/>
                <a:gd name="connsiteY0" fmla="*/ 0 h 3370004"/>
                <a:gd name="connsiteX1" fmla="*/ 3370005 w 3370005"/>
                <a:gd name="connsiteY1" fmla="*/ 1685002 h 3370004"/>
                <a:gd name="connsiteX2" fmla="*/ 1685003 w 3370005"/>
                <a:gd name="connsiteY2" fmla="*/ 3370004 h 3370004"/>
                <a:gd name="connsiteX3" fmla="*/ 0 w 3370005"/>
                <a:gd name="connsiteY3" fmla="*/ 1685002 h 3370004"/>
              </a:gdLst>
              <a:ahLst/>
              <a:cxnLst>
                <a:cxn ang="0">
                  <a:pos x="connsiteX0" y="connsiteY0"/>
                </a:cxn>
                <a:cxn ang="0">
                  <a:pos x="connsiteX1" y="connsiteY1"/>
                </a:cxn>
                <a:cxn ang="0">
                  <a:pos x="connsiteX2" y="connsiteY2"/>
                </a:cxn>
                <a:cxn ang="0">
                  <a:pos x="connsiteX3" y="connsiteY3"/>
                </a:cxn>
              </a:cxnLst>
              <a:rect l="l" t="t" r="r" b="b"/>
              <a:pathLst>
                <a:path w="3370005" h="3370004">
                  <a:moveTo>
                    <a:pt x="1685003" y="0"/>
                  </a:moveTo>
                  <a:lnTo>
                    <a:pt x="3370005" y="1685002"/>
                  </a:lnTo>
                  <a:lnTo>
                    <a:pt x="1685003" y="3370004"/>
                  </a:lnTo>
                  <a:lnTo>
                    <a:pt x="0" y="1685002"/>
                  </a:lnTo>
                  <a:close/>
                </a:path>
              </a:pathLst>
            </a:custGeom>
          </p:spPr>
        </p:pic>
      </p:grpSp>
      <p:grpSp>
        <p:nvGrpSpPr>
          <p:cNvPr id="15" name="组合 14"/>
          <p:cNvGrpSpPr/>
          <p:nvPr userDrawn="1"/>
        </p:nvGrpSpPr>
        <p:grpSpPr>
          <a:xfrm>
            <a:off x="0" y="5962025"/>
            <a:ext cx="972918" cy="895975"/>
            <a:chOff x="0" y="5962025"/>
            <a:chExt cx="972918" cy="895975"/>
          </a:xfrm>
        </p:grpSpPr>
        <p:sp>
          <p:nvSpPr>
            <p:cNvPr id="16" name="任意多边形 15"/>
            <p:cNvSpPr/>
            <p:nvPr/>
          </p:nvSpPr>
          <p:spPr>
            <a:xfrm>
              <a:off x="0" y="5962025"/>
              <a:ext cx="972918" cy="895975"/>
            </a:xfrm>
            <a:custGeom>
              <a:avLst/>
              <a:gdLst>
                <a:gd name="connsiteX0" fmla="*/ 22992 w 972918"/>
                <a:gd name="connsiteY0" fmla="*/ 0 h 857875"/>
                <a:gd name="connsiteX1" fmla="*/ 972918 w 972918"/>
                <a:gd name="connsiteY1" fmla="*/ 857875 h 857875"/>
                <a:gd name="connsiteX2" fmla="*/ 313664 w 972918"/>
                <a:gd name="connsiteY2" fmla="*/ 857875 h 857875"/>
                <a:gd name="connsiteX3" fmla="*/ 0 w 972918"/>
                <a:gd name="connsiteY3" fmla="*/ 566663 h 857875"/>
                <a:gd name="connsiteX4" fmla="*/ 22992 w 972918"/>
                <a:gd name="connsiteY4" fmla="*/ 566663 h 857875"/>
                <a:gd name="connsiteX5" fmla="*/ 22992 w 972918"/>
                <a:gd name="connsiteY5" fmla="*/ 0 h 8578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22992 w 972918"/>
                <a:gd name="connsiteY4" fmla="*/ 604763 h 895975"/>
                <a:gd name="connsiteX5" fmla="*/ 132 w 972918"/>
                <a:gd name="connsiteY5" fmla="*/ 0 h 8959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15372 w 972918"/>
                <a:gd name="connsiteY4" fmla="*/ 589523 h 895975"/>
                <a:gd name="connsiteX5" fmla="*/ 132 w 972918"/>
                <a:gd name="connsiteY5" fmla="*/ 0 h 8959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132 w 972918"/>
                <a:gd name="connsiteY4" fmla="*/ 589523 h 895975"/>
                <a:gd name="connsiteX5" fmla="*/ 132 w 972918"/>
                <a:gd name="connsiteY5" fmla="*/ 0 h 895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18" h="895975">
                  <a:moveTo>
                    <a:pt x="132" y="0"/>
                  </a:moveTo>
                  <a:lnTo>
                    <a:pt x="972918" y="895975"/>
                  </a:lnTo>
                  <a:lnTo>
                    <a:pt x="313664" y="895975"/>
                  </a:lnTo>
                  <a:lnTo>
                    <a:pt x="0" y="604763"/>
                  </a:lnTo>
                  <a:lnTo>
                    <a:pt x="132" y="589523"/>
                  </a:lnTo>
                  <a:lnTo>
                    <a:pt x="132" y="0"/>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a:off x="0" y="6275575"/>
              <a:ext cx="649447" cy="582425"/>
            </a:xfrm>
            <a:custGeom>
              <a:avLst/>
              <a:gdLst>
                <a:gd name="connsiteX0" fmla="*/ 0 w 649447"/>
                <a:gd name="connsiteY0" fmla="*/ 0 h 582425"/>
                <a:gd name="connsiteX1" fmla="*/ 649447 w 649447"/>
                <a:gd name="connsiteY1" fmla="*/ 582425 h 582425"/>
                <a:gd name="connsiteX2" fmla="*/ 0 w 649447"/>
                <a:gd name="connsiteY2" fmla="*/ 582425 h 582425"/>
                <a:gd name="connsiteX3" fmla="*/ 0 w 649447"/>
                <a:gd name="connsiteY3" fmla="*/ 0 h 582425"/>
              </a:gdLst>
              <a:ahLst/>
              <a:cxnLst>
                <a:cxn ang="0">
                  <a:pos x="connsiteX0" y="connsiteY0"/>
                </a:cxn>
                <a:cxn ang="0">
                  <a:pos x="connsiteX1" y="connsiteY1"/>
                </a:cxn>
                <a:cxn ang="0">
                  <a:pos x="connsiteX2" y="connsiteY2"/>
                </a:cxn>
                <a:cxn ang="0">
                  <a:pos x="connsiteX3" y="connsiteY3"/>
                </a:cxn>
              </a:cxnLst>
              <a:rect l="l" t="t" r="r" b="b"/>
              <a:pathLst>
                <a:path w="649447" h="582425">
                  <a:moveTo>
                    <a:pt x="0" y="0"/>
                  </a:moveTo>
                  <a:lnTo>
                    <a:pt x="649447" y="582425"/>
                  </a:lnTo>
                  <a:lnTo>
                    <a:pt x="0" y="582425"/>
                  </a:lnTo>
                  <a:lnTo>
                    <a:pt x="0"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203403828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6BC56423-C432-45E6-89A1-31D5D84238BE}" type="datetimeFigureOut">
              <a:rPr lang="zh-CN" altLang="en-US" smtClean="0"/>
              <a:t>2018/12/6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4F1E86F-CBF7-4DF7-824A-AB405C555AAE}" type="slidenum">
              <a:rPr lang="zh-CN" altLang="en-US" smtClean="0"/>
              <a:t>‹#›</a:t>
            </a:fld>
            <a:endParaRPr lang="zh-CN" altLang="en-US"/>
          </a:p>
        </p:txBody>
      </p:sp>
    </p:spTree>
    <p:extLst>
      <p:ext uri="{BB962C8B-B14F-4D97-AF65-F5344CB8AC3E}">
        <p14:creationId xmlns:p14="http://schemas.microsoft.com/office/powerpoint/2010/main" val="725228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6BC56423-C432-45E6-89A1-31D5D84238BE}" type="datetimeFigureOut">
              <a:rPr lang="zh-CN" altLang="en-US" smtClean="0"/>
              <a:t>2018/12/6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4F1E86F-CBF7-4DF7-824A-AB405C555AAE}" type="slidenum">
              <a:rPr lang="zh-CN" altLang="en-US" smtClean="0"/>
              <a:t>‹#›</a:t>
            </a:fld>
            <a:endParaRPr lang="zh-CN" altLang="en-US"/>
          </a:p>
        </p:txBody>
      </p:sp>
    </p:spTree>
    <p:extLst>
      <p:ext uri="{BB962C8B-B14F-4D97-AF65-F5344CB8AC3E}">
        <p14:creationId xmlns:p14="http://schemas.microsoft.com/office/powerpoint/2010/main" val="3588624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BC56423-C432-45E6-89A1-31D5D84238BE}" type="datetimeFigureOut">
              <a:rPr lang="zh-CN" altLang="en-US" smtClean="0"/>
              <a:t>2018/12/6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4F1E86F-CBF7-4DF7-824A-AB405C555AAE}" type="slidenum">
              <a:rPr lang="zh-CN" altLang="en-US" smtClean="0"/>
              <a:t>‹#›</a:t>
            </a:fld>
            <a:endParaRPr lang="zh-CN" altLang="en-US"/>
          </a:p>
        </p:txBody>
      </p:sp>
    </p:spTree>
    <p:extLst>
      <p:ext uri="{BB962C8B-B14F-4D97-AF65-F5344CB8AC3E}">
        <p14:creationId xmlns:p14="http://schemas.microsoft.com/office/powerpoint/2010/main" val="364091399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6BC56423-C432-45E6-89A1-31D5D84238BE}" type="datetimeFigureOut">
              <a:rPr lang="zh-CN" altLang="en-US" smtClean="0"/>
              <a:t>2018/12/6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4F1E86F-CBF7-4DF7-824A-AB405C555AAE}" type="slidenum">
              <a:rPr lang="zh-CN" altLang="en-US" smtClean="0"/>
              <a:t>‹#›</a:t>
            </a:fld>
            <a:endParaRPr lang="zh-CN" altLang="en-US"/>
          </a:p>
        </p:txBody>
      </p:sp>
    </p:spTree>
    <p:extLst>
      <p:ext uri="{BB962C8B-B14F-4D97-AF65-F5344CB8AC3E}">
        <p14:creationId xmlns:p14="http://schemas.microsoft.com/office/powerpoint/2010/main" val="3488565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6BC56423-C432-45E6-89A1-31D5D84238BE}" type="datetimeFigureOut">
              <a:rPr lang="zh-CN" altLang="en-US" smtClean="0"/>
              <a:t>2018/12/6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4F1E86F-CBF7-4DF7-824A-AB405C555AAE}" type="slidenum">
              <a:rPr lang="zh-CN" altLang="en-US" smtClean="0"/>
              <a:t>‹#›</a:t>
            </a:fld>
            <a:endParaRPr lang="zh-CN" altLang="en-US"/>
          </a:p>
        </p:txBody>
      </p:sp>
    </p:spTree>
    <p:extLst>
      <p:ext uri="{BB962C8B-B14F-4D97-AF65-F5344CB8AC3E}">
        <p14:creationId xmlns:p14="http://schemas.microsoft.com/office/powerpoint/2010/main" val="2579395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6BC56423-C432-45E6-89A1-31D5D84238BE}" type="datetimeFigureOut">
              <a:rPr lang="zh-CN" altLang="en-US" smtClean="0"/>
              <a:t>2018/12/6</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34F1E86F-CBF7-4DF7-824A-AB405C555AAE}" type="slidenum">
              <a:rPr lang="zh-CN" altLang="en-US" smtClean="0"/>
              <a:t>‹#›</a:t>
            </a:fld>
            <a:endParaRPr lang="zh-CN" altLang="en-US"/>
          </a:p>
        </p:txBody>
      </p:sp>
    </p:spTree>
    <p:extLst>
      <p:ext uri="{BB962C8B-B14F-4D97-AF65-F5344CB8AC3E}">
        <p14:creationId xmlns:p14="http://schemas.microsoft.com/office/powerpoint/2010/main" val="9525998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BC56423-C432-45E6-89A1-31D5D84238BE}" type="datetimeFigureOut">
              <a:rPr lang="zh-CN" altLang="en-US" smtClean="0"/>
              <a:t>2018/12/6</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34F1E86F-CBF7-4DF7-824A-AB405C555AAE}" type="slidenum">
              <a:rPr lang="zh-CN" altLang="en-US" smtClean="0"/>
              <a:t>‹#›</a:t>
            </a:fld>
            <a:endParaRPr lang="zh-CN" altLang="en-US"/>
          </a:p>
        </p:txBody>
      </p:sp>
    </p:spTree>
    <p:extLst>
      <p:ext uri="{BB962C8B-B14F-4D97-AF65-F5344CB8AC3E}">
        <p14:creationId xmlns:p14="http://schemas.microsoft.com/office/powerpoint/2010/main" val="12323433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C56423-C432-45E6-89A1-31D5D84238BE}" type="datetimeFigureOut">
              <a:rPr lang="zh-CN" altLang="en-US" smtClean="0"/>
              <a:t>2018/12/6</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34F1E86F-CBF7-4DF7-824A-AB405C555AAE}" type="slidenum">
              <a:rPr lang="zh-CN" altLang="en-US" smtClean="0"/>
              <a:t>‹#›</a:t>
            </a:fld>
            <a:endParaRPr lang="zh-CN" altLang="en-US"/>
          </a:p>
        </p:txBody>
      </p:sp>
    </p:spTree>
    <p:extLst>
      <p:ext uri="{BB962C8B-B14F-4D97-AF65-F5344CB8AC3E}">
        <p14:creationId xmlns:p14="http://schemas.microsoft.com/office/powerpoint/2010/main" val="440084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6BC56423-C432-45E6-89A1-31D5D84238BE}" type="datetimeFigureOut">
              <a:rPr lang="zh-CN" altLang="en-US" smtClean="0"/>
              <a:t>2018/12/6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4F1E86F-CBF7-4DF7-824A-AB405C555AAE}" type="slidenum">
              <a:rPr lang="zh-CN" altLang="en-US" smtClean="0"/>
              <a:t>‹#›</a:t>
            </a:fld>
            <a:endParaRPr lang="zh-CN" altLang="en-US"/>
          </a:p>
        </p:txBody>
      </p:sp>
    </p:spTree>
    <p:extLst>
      <p:ext uri="{BB962C8B-B14F-4D97-AF65-F5344CB8AC3E}">
        <p14:creationId xmlns:p14="http://schemas.microsoft.com/office/powerpoint/2010/main" val="1419133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6BC56423-C432-45E6-89A1-31D5D84238BE}" type="datetimeFigureOut">
              <a:rPr lang="zh-CN" altLang="en-US" smtClean="0"/>
              <a:t>2018/12/6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4F1E86F-CBF7-4DF7-824A-AB405C555AAE}" type="slidenum">
              <a:rPr lang="zh-CN" altLang="en-US" smtClean="0"/>
              <a:t>‹#›</a:t>
            </a:fld>
            <a:endParaRPr lang="zh-CN" altLang="en-US"/>
          </a:p>
        </p:txBody>
      </p:sp>
    </p:spTree>
    <p:extLst>
      <p:ext uri="{BB962C8B-B14F-4D97-AF65-F5344CB8AC3E}">
        <p14:creationId xmlns:p14="http://schemas.microsoft.com/office/powerpoint/2010/main" val="8188967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C56423-C432-45E6-89A1-31D5D84238BE}" type="datetimeFigureOut">
              <a:rPr lang="zh-CN" altLang="en-US" smtClean="0"/>
              <a:t>2018/12/6</a:t>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F1E86F-CBF7-4DF7-824A-AB405C555AAE}" type="slidenum">
              <a:rPr lang="zh-CN" altLang="en-US" smtClean="0"/>
              <a:t>‹#›</a:t>
            </a:fld>
            <a:endParaRPr lang="zh-CN" altLang="en-US"/>
          </a:p>
        </p:txBody>
      </p:sp>
    </p:spTree>
    <p:extLst>
      <p:ext uri="{BB962C8B-B14F-4D97-AF65-F5344CB8AC3E}">
        <p14:creationId xmlns:p14="http://schemas.microsoft.com/office/powerpoint/2010/main" val="393520028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7.wmf"/><Relationship Id="rId13" Type="http://schemas.openxmlformats.org/officeDocument/2006/relationships/oleObject" Target="../embeddings/oleObject5.bin"/><Relationship Id="rId18" Type="http://schemas.openxmlformats.org/officeDocument/2006/relationships/image" Target="../media/image12.wmf"/><Relationship Id="rId3" Type="http://schemas.openxmlformats.org/officeDocument/2006/relationships/notesSlide" Target="../notesSlides/notesSlide15.xml"/><Relationship Id="rId7" Type="http://schemas.openxmlformats.org/officeDocument/2006/relationships/oleObject" Target="../embeddings/oleObject2.bin"/><Relationship Id="rId12" Type="http://schemas.openxmlformats.org/officeDocument/2006/relationships/image" Target="../media/image9.wmf"/><Relationship Id="rId17" Type="http://schemas.openxmlformats.org/officeDocument/2006/relationships/oleObject" Target="../embeddings/oleObject7.bin"/><Relationship Id="rId2" Type="http://schemas.openxmlformats.org/officeDocument/2006/relationships/slideLayout" Target="../slideLayouts/slideLayout2.xml"/><Relationship Id="rId16" Type="http://schemas.openxmlformats.org/officeDocument/2006/relationships/image" Target="../media/image11.wmf"/><Relationship Id="rId20" Type="http://schemas.openxmlformats.org/officeDocument/2006/relationships/oleObject" Target="../embeddings/oleObject9.bin"/><Relationship Id="rId1" Type="http://schemas.openxmlformats.org/officeDocument/2006/relationships/vmlDrawing" Target="../drawings/vmlDrawing1.vml"/><Relationship Id="rId6" Type="http://schemas.openxmlformats.org/officeDocument/2006/relationships/image" Target="../media/image6.wmf"/><Relationship Id="rId11" Type="http://schemas.openxmlformats.org/officeDocument/2006/relationships/oleObject" Target="../embeddings/oleObject4.bin"/><Relationship Id="rId5" Type="http://schemas.openxmlformats.org/officeDocument/2006/relationships/oleObject" Target="../embeddings/oleObject1.bin"/><Relationship Id="rId15" Type="http://schemas.openxmlformats.org/officeDocument/2006/relationships/oleObject" Target="../embeddings/oleObject6.bin"/><Relationship Id="rId10" Type="http://schemas.openxmlformats.org/officeDocument/2006/relationships/image" Target="../media/image8.wmf"/><Relationship Id="rId19" Type="http://schemas.openxmlformats.org/officeDocument/2006/relationships/oleObject" Target="../embeddings/oleObject8.bin"/><Relationship Id="rId4" Type="http://schemas.openxmlformats.org/officeDocument/2006/relationships/image" Target="../media/image5.emf"/><Relationship Id="rId9" Type="http://schemas.openxmlformats.org/officeDocument/2006/relationships/oleObject" Target="../embeddings/oleObject3.bin"/><Relationship Id="rId14" Type="http://schemas.openxmlformats.org/officeDocument/2006/relationships/image" Target="../media/image10.wmf"/></Relationships>
</file>

<file path=ppt/slides/_rels/slide16.xml.rels><?xml version="1.0" encoding="UTF-8" standalone="yes"?>
<Relationships xmlns="http://schemas.openxmlformats.org/package/2006/relationships"><Relationship Id="rId8" Type="http://schemas.openxmlformats.org/officeDocument/2006/relationships/image" Target="../media/image14.wmf"/><Relationship Id="rId13" Type="http://schemas.openxmlformats.org/officeDocument/2006/relationships/oleObject" Target="../embeddings/oleObject14.bin"/><Relationship Id="rId3" Type="http://schemas.openxmlformats.org/officeDocument/2006/relationships/notesSlide" Target="../notesSlides/notesSlide16.xml"/><Relationship Id="rId7" Type="http://schemas.openxmlformats.org/officeDocument/2006/relationships/oleObject" Target="../embeddings/oleObject11.bin"/><Relationship Id="rId12" Type="http://schemas.openxmlformats.org/officeDocument/2006/relationships/image" Target="../media/image9.wmf"/><Relationship Id="rId2" Type="http://schemas.openxmlformats.org/officeDocument/2006/relationships/slideLayout" Target="../slideLayouts/slideLayout2.xml"/><Relationship Id="rId16" Type="http://schemas.openxmlformats.org/officeDocument/2006/relationships/image" Target="../media/image17.wmf"/><Relationship Id="rId1" Type="http://schemas.openxmlformats.org/officeDocument/2006/relationships/vmlDrawing" Target="../drawings/vmlDrawing2.vml"/><Relationship Id="rId6" Type="http://schemas.openxmlformats.org/officeDocument/2006/relationships/image" Target="../media/image13.wmf"/><Relationship Id="rId11" Type="http://schemas.openxmlformats.org/officeDocument/2006/relationships/oleObject" Target="../embeddings/oleObject13.bin"/><Relationship Id="rId5" Type="http://schemas.openxmlformats.org/officeDocument/2006/relationships/oleObject" Target="../embeddings/oleObject10.bin"/><Relationship Id="rId15" Type="http://schemas.openxmlformats.org/officeDocument/2006/relationships/oleObject" Target="../embeddings/oleObject15.bin"/><Relationship Id="rId10" Type="http://schemas.openxmlformats.org/officeDocument/2006/relationships/image" Target="../media/image15.wmf"/><Relationship Id="rId4" Type="http://schemas.openxmlformats.org/officeDocument/2006/relationships/image" Target="../media/image5.emf"/><Relationship Id="rId9" Type="http://schemas.openxmlformats.org/officeDocument/2006/relationships/oleObject" Target="../embeddings/oleObject12.bin"/><Relationship Id="rId14" Type="http://schemas.openxmlformats.org/officeDocument/2006/relationships/image" Target="../media/image16.wmf"/></Relationships>
</file>

<file path=ppt/slides/_rels/slide1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notesSlide" Target="../notesSlides/notesSlide21.xml"/><Relationship Id="rId7" Type="http://schemas.openxmlformats.org/officeDocument/2006/relationships/oleObject" Target="../embeddings/oleObject17.bin"/><Relationship Id="rId12" Type="http://schemas.openxmlformats.org/officeDocument/2006/relationships/image" Target="../media/image21.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8.wmf"/><Relationship Id="rId11" Type="http://schemas.openxmlformats.org/officeDocument/2006/relationships/oleObject" Target="../embeddings/oleObject19.bin"/><Relationship Id="rId5" Type="http://schemas.openxmlformats.org/officeDocument/2006/relationships/oleObject" Target="../embeddings/oleObject16.bin"/><Relationship Id="rId10" Type="http://schemas.openxmlformats.org/officeDocument/2006/relationships/image" Target="../media/image20.wmf"/><Relationship Id="rId4" Type="http://schemas.openxmlformats.org/officeDocument/2006/relationships/image" Target="../media/image5.emf"/><Relationship Id="rId9" Type="http://schemas.openxmlformats.org/officeDocument/2006/relationships/oleObject" Target="../embeddings/oleObject18.bin"/></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openxmlformats.org/officeDocument/2006/relationships/image" Target="../media/image23.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21.bin"/><Relationship Id="rId5" Type="http://schemas.openxmlformats.org/officeDocument/2006/relationships/image" Target="../media/image22.wmf"/><Relationship Id="rId4" Type="http://schemas.openxmlformats.org/officeDocument/2006/relationships/oleObject" Target="../embeddings/oleObject20.bin"/></Relationships>
</file>

<file path=ppt/slides/_rels/slide2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18.wmf"/><Relationship Id="rId4" Type="http://schemas.openxmlformats.org/officeDocument/2006/relationships/oleObject" Target="../embeddings/oleObject22.bin"/></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a:blip r:embed="rId3">
            <a:lum/>
          </a:blip>
          <a:stretch>
            <a:fillRect/>
          </a:stretch>
        </p:blipFill>
        <p:spPr>
          <a:xfrm>
            <a:off x="295090" y="97956"/>
            <a:ext cx="1397000" cy="1397000"/>
          </a:xfrm>
          <a:prstGeom prst="rect">
            <a:avLst/>
          </a:prstGeom>
          <a:noFill/>
          <a:ln>
            <a:noFill/>
          </a:ln>
        </p:spPr>
      </p:pic>
      <p:sp>
        <p:nvSpPr>
          <p:cNvPr id="21" name="文本框 20"/>
          <p:cNvSpPr txBox="1"/>
          <p:nvPr/>
        </p:nvSpPr>
        <p:spPr>
          <a:xfrm>
            <a:off x="0" y="1536883"/>
            <a:ext cx="8861612" cy="3170099"/>
          </a:xfrm>
          <a:prstGeom prst="rect">
            <a:avLst/>
          </a:prstGeom>
          <a:noFill/>
        </p:spPr>
        <p:txBody>
          <a:bodyPr wrap="square" rtlCol="0">
            <a:spAutoFit/>
          </a:bodyPr>
          <a:lstStyle/>
          <a:p>
            <a:r>
              <a:rPr lang="en-US" altLang="zh-CN" sz="5000" b="1" dirty="0">
                <a:solidFill>
                  <a:srgbClr val="00397C"/>
                </a:solidFill>
                <a:latin typeface="Calibri Light" panose="020F0302020204030204" pitchFamily="34" charset="0"/>
                <a:ea typeface="宋体" panose="02010600030101010101" pitchFamily="2" charset="-122"/>
              </a:rPr>
              <a:t>Race-specific urban wage </a:t>
            </a:r>
            <a:r>
              <a:rPr lang="en-US" altLang="zh-CN" sz="5000" b="1" dirty="0" err="1">
                <a:solidFill>
                  <a:srgbClr val="00397C"/>
                </a:solidFill>
                <a:latin typeface="Calibri Light" panose="020F0302020204030204" pitchFamily="34" charset="0"/>
                <a:ea typeface="宋体" panose="02010600030101010101" pitchFamily="2" charset="-122"/>
              </a:rPr>
              <a:t>premia</a:t>
            </a:r>
            <a:r>
              <a:rPr lang="en-US" altLang="zh-CN" sz="5000" b="1" dirty="0">
                <a:solidFill>
                  <a:srgbClr val="00397C"/>
                </a:solidFill>
                <a:latin typeface="Calibri Light" panose="020F0302020204030204" pitchFamily="34" charset="0"/>
                <a:ea typeface="宋体" panose="02010600030101010101" pitchFamily="2" charset="-122"/>
              </a:rPr>
              <a:t> and the black-white wage gap</a:t>
            </a:r>
            <a:endParaRPr lang="zh-CN" altLang="zh-CN" sz="2800" dirty="0" smtClean="0"/>
          </a:p>
          <a:p>
            <a:endParaRPr lang="en-US" altLang="zh-CN" sz="5000" b="1" dirty="0" smtClean="0">
              <a:solidFill>
                <a:srgbClr val="00397C"/>
              </a:solidFill>
              <a:latin typeface="Calibri Light" panose="020F0302020204030204" pitchFamily="34" charset="0"/>
              <a:ea typeface="宋体" panose="02010600030101010101" pitchFamily="2" charset="-122"/>
            </a:endParaRPr>
          </a:p>
          <a:p>
            <a:endParaRPr lang="zh-CN" altLang="en-US" sz="5000" b="1" dirty="0">
              <a:solidFill>
                <a:srgbClr val="00397C"/>
              </a:solidFill>
              <a:latin typeface="Calibri Light" panose="020F0302020204030204" pitchFamily="34" charset="0"/>
              <a:ea typeface="宋体" panose="02010600030101010101" pitchFamily="2" charset="-122"/>
            </a:endParaRPr>
          </a:p>
        </p:txBody>
      </p:sp>
      <p:sp>
        <p:nvSpPr>
          <p:cNvPr id="22" name="文本框 21"/>
          <p:cNvSpPr txBox="1"/>
          <p:nvPr/>
        </p:nvSpPr>
        <p:spPr>
          <a:xfrm>
            <a:off x="0" y="4092010"/>
            <a:ext cx="7240136" cy="1200329"/>
          </a:xfrm>
          <a:prstGeom prst="rect">
            <a:avLst/>
          </a:prstGeom>
          <a:noFill/>
        </p:spPr>
        <p:txBody>
          <a:bodyPr wrap="square" rtlCol="0">
            <a:spAutoFit/>
          </a:bodyPr>
          <a:lstStyle/>
          <a:p>
            <a:r>
              <a:rPr lang="en-US" altLang="zh-CN" sz="2400" b="1" dirty="0" smtClean="0">
                <a:solidFill>
                  <a:srgbClr val="00397C"/>
                </a:solidFill>
                <a:latin typeface="Calibri Light" panose="020F0302020204030204" pitchFamily="34" charset="0"/>
              </a:rPr>
              <a:t>Author</a:t>
            </a:r>
            <a:r>
              <a:rPr lang="zh-CN" altLang="en-US" sz="2400" b="1" dirty="0" smtClean="0">
                <a:solidFill>
                  <a:srgbClr val="00397C"/>
                </a:solidFill>
                <a:latin typeface="Calibri Light" panose="020F0302020204030204" pitchFamily="34" charset="0"/>
              </a:rPr>
              <a:t>：   </a:t>
            </a:r>
            <a:r>
              <a:rPr lang="en-US" altLang="zh-CN" sz="2400" b="1" dirty="0">
                <a:solidFill>
                  <a:srgbClr val="00397C"/>
                </a:solidFill>
                <a:latin typeface="Calibri Light" panose="020F0302020204030204" pitchFamily="34" charset="0"/>
              </a:rPr>
              <a:t>Elizabeth </a:t>
            </a:r>
            <a:r>
              <a:rPr lang="en-US" altLang="zh-CN" sz="2400" b="1" dirty="0" err="1">
                <a:solidFill>
                  <a:srgbClr val="00397C"/>
                </a:solidFill>
                <a:latin typeface="Calibri Light" panose="020F0302020204030204" pitchFamily="34" charset="0"/>
              </a:rPr>
              <a:t>Ananat</a:t>
            </a:r>
            <a:r>
              <a:rPr lang="en-US" altLang="zh-CN" sz="2400" b="1" dirty="0">
                <a:solidFill>
                  <a:srgbClr val="00397C"/>
                </a:solidFill>
                <a:latin typeface="Calibri Light" panose="020F0302020204030204" pitchFamily="34" charset="0"/>
              </a:rPr>
              <a:t> </a:t>
            </a:r>
            <a:r>
              <a:rPr lang="en-US" altLang="zh-CN" sz="2400" b="1" dirty="0" smtClean="0">
                <a:solidFill>
                  <a:srgbClr val="00397C"/>
                </a:solidFill>
                <a:latin typeface="Calibri Light" panose="020F0302020204030204" pitchFamily="34" charset="0"/>
              </a:rPr>
              <a:t>, </a:t>
            </a:r>
            <a:r>
              <a:rPr lang="en-US" altLang="zh-CN" sz="2400" b="1" dirty="0">
                <a:solidFill>
                  <a:srgbClr val="00397C"/>
                </a:solidFill>
                <a:latin typeface="Calibri Light" panose="020F0302020204030204" pitchFamily="34" charset="0"/>
              </a:rPr>
              <a:t>Fu </a:t>
            </a:r>
            <a:r>
              <a:rPr lang="en-US" altLang="zh-CN" sz="2400" b="1" dirty="0" err="1">
                <a:solidFill>
                  <a:srgbClr val="00397C"/>
                </a:solidFill>
                <a:latin typeface="Calibri Light" panose="020F0302020204030204" pitchFamily="34" charset="0"/>
              </a:rPr>
              <a:t>Shihe</a:t>
            </a:r>
            <a:r>
              <a:rPr lang="en-US" altLang="zh-CN" sz="2400" b="1" dirty="0">
                <a:solidFill>
                  <a:srgbClr val="00397C"/>
                </a:solidFill>
                <a:latin typeface="Calibri Light" panose="020F0302020204030204" pitchFamily="34" charset="0"/>
              </a:rPr>
              <a:t> </a:t>
            </a:r>
            <a:r>
              <a:rPr lang="en-US" altLang="zh-CN" sz="2400" b="1" dirty="0" smtClean="0">
                <a:solidFill>
                  <a:srgbClr val="00397C"/>
                </a:solidFill>
                <a:latin typeface="Calibri Light" panose="020F0302020204030204" pitchFamily="34" charset="0"/>
              </a:rPr>
              <a:t>, </a:t>
            </a:r>
            <a:r>
              <a:rPr lang="en-US" altLang="zh-CN" sz="2400" b="1" dirty="0">
                <a:solidFill>
                  <a:srgbClr val="00397C"/>
                </a:solidFill>
                <a:latin typeface="Calibri Light" panose="020F0302020204030204" pitchFamily="34" charset="0"/>
              </a:rPr>
              <a:t>Stephen L. Ross </a:t>
            </a:r>
            <a:endParaRPr lang="en-US" altLang="zh-CN" sz="2400" b="1" dirty="0" smtClean="0">
              <a:solidFill>
                <a:srgbClr val="00397C"/>
              </a:solidFill>
              <a:latin typeface="Calibri Light" panose="020F0302020204030204" pitchFamily="34" charset="0"/>
            </a:endParaRPr>
          </a:p>
          <a:p>
            <a:r>
              <a:rPr lang="en-US" altLang="zh-CN" sz="2400" b="1" dirty="0" smtClean="0">
                <a:solidFill>
                  <a:srgbClr val="00397C"/>
                </a:solidFill>
                <a:latin typeface="Calibri Light" panose="020F0302020204030204" pitchFamily="34" charset="0"/>
              </a:rPr>
              <a:t>presenter</a:t>
            </a:r>
            <a:r>
              <a:rPr lang="zh-CN" altLang="en-US" sz="2400" b="1" dirty="0" smtClean="0">
                <a:solidFill>
                  <a:srgbClr val="00397C"/>
                </a:solidFill>
                <a:latin typeface="Calibri Light" panose="020F0302020204030204" pitchFamily="34" charset="0"/>
              </a:rPr>
              <a:t>：</a:t>
            </a:r>
            <a:r>
              <a:rPr lang="en-US" altLang="zh-CN" sz="2400" b="1" dirty="0" err="1" smtClean="0">
                <a:solidFill>
                  <a:srgbClr val="00397C"/>
                </a:solidFill>
                <a:latin typeface="Calibri Light" panose="020F0302020204030204" pitchFamily="34" charset="0"/>
              </a:rPr>
              <a:t>Fanrui</a:t>
            </a:r>
            <a:endParaRPr lang="en-US" altLang="zh-CN" sz="2400" b="1" dirty="0" smtClean="0">
              <a:solidFill>
                <a:srgbClr val="00397C"/>
              </a:solidFill>
              <a:latin typeface="Calibri Light" panose="020F0302020204030204" pitchFamily="34" charset="0"/>
            </a:endParaRPr>
          </a:p>
          <a:p>
            <a:r>
              <a:rPr lang="en-US" altLang="zh-CN" sz="2400" b="1" dirty="0" smtClean="0">
                <a:solidFill>
                  <a:srgbClr val="00397C"/>
                </a:solidFill>
                <a:latin typeface="Calibri Light" panose="020F0302020204030204" pitchFamily="34" charset="0"/>
              </a:rPr>
              <a:t>2018.12.07</a:t>
            </a:r>
            <a:endParaRPr lang="zh-CN" altLang="en-US" sz="2400" b="1" dirty="0">
              <a:solidFill>
                <a:srgbClr val="00397C"/>
              </a:solidFill>
              <a:latin typeface="Calibri Light" panose="020F0302020204030204" pitchFamily="34" charset="0"/>
            </a:endParaRPr>
          </a:p>
        </p:txBody>
      </p:sp>
    </p:spTree>
    <p:extLst>
      <p:ext uri="{BB962C8B-B14F-4D97-AF65-F5344CB8AC3E}">
        <p14:creationId xmlns:p14="http://schemas.microsoft.com/office/powerpoint/2010/main" val="28859782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KSO_Shape"/>
          <p:cNvSpPr/>
          <p:nvPr/>
        </p:nvSpPr>
        <p:spPr>
          <a:xfrm>
            <a:off x="305578" y="127094"/>
            <a:ext cx="321945" cy="346144"/>
          </a:xfrm>
          <a:prstGeom prst="homePlate">
            <a:avLst>
              <a:gd name="adj" fmla="val 3224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5" name="矩形 44"/>
          <p:cNvSpPr/>
          <p:nvPr/>
        </p:nvSpPr>
        <p:spPr>
          <a:xfrm>
            <a:off x="972918" y="962370"/>
            <a:ext cx="11000096" cy="5447645"/>
          </a:xfrm>
          <a:prstGeom prst="rect">
            <a:avLst/>
          </a:prstGeom>
          <a:noFill/>
        </p:spPr>
        <p:txBody>
          <a:bodyPr wrap="square" rtlCol="0">
            <a:spAutoFit/>
          </a:bodyPr>
          <a:lstStyle/>
          <a:p>
            <a:r>
              <a:rPr lang="en-US" altLang="zh-CN" sz="3200" dirty="0" smtClean="0"/>
              <a:t> </a:t>
            </a:r>
            <a:r>
              <a:rPr lang="en-US" altLang="zh-CN" sz="3200" dirty="0">
                <a:sym typeface="Wingdings 3"/>
              </a:rPr>
              <a:t></a:t>
            </a:r>
            <a:r>
              <a:rPr lang="en-US" altLang="zh-CN" sz="3200" dirty="0"/>
              <a:t>These models conclude that comparisons of workers who live in the same neighborhood, but work in different locations within a metropolitan area, will reduce bias on </a:t>
            </a:r>
            <a:r>
              <a:rPr lang="en-US" altLang="zh-CN" sz="3200" dirty="0" err="1"/>
              <a:t>unobservables</a:t>
            </a:r>
            <a:r>
              <a:rPr lang="en-US" altLang="zh-CN" sz="3200" dirty="0"/>
              <a:t> relative to naïve comparisons across all workers in the metropolitan area</a:t>
            </a:r>
            <a:endParaRPr lang="zh-CN" altLang="zh-CN" sz="3200" dirty="0"/>
          </a:p>
          <a:p>
            <a:pPr algn="just" eaLnBrk="0" hangingPunct="0"/>
            <a:endParaRPr lang="zh-CN" altLang="zh-CN" sz="3200" dirty="0"/>
          </a:p>
          <a:p>
            <a:pPr algn="just"/>
            <a:r>
              <a:rPr lang="en-US" altLang="zh-CN" sz="3200" dirty="0"/>
              <a:t>    </a:t>
            </a:r>
            <a:r>
              <a:rPr lang="en-US" altLang="zh-CN" sz="3200" dirty="0" smtClean="0"/>
              <a:t>    </a:t>
            </a:r>
            <a:endParaRPr lang="en-US" altLang="zh-CN" sz="3200" dirty="0"/>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p:txBody>
      </p:sp>
      <p:sp>
        <p:nvSpPr>
          <p:cNvPr id="139" name="KSO_Shape"/>
          <p:cNvSpPr/>
          <p:nvPr/>
        </p:nvSpPr>
        <p:spPr>
          <a:xfrm>
            <a:off x="213499" y="96734"/>
            <a:ext cx="321945" cy="346144"/>
          </a:xfrm>
          <a:prstGeom prst="homePlate">
            <a:avLst>
              <a:gd name="adj" fmla="val 3224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665623" y="7779"/>
            <a:ext cx="8546616" cy="584775"/>
          </a:xfrm>
          <a:prstGeom prst="rect">
            <a:avLst/>
          </a:prstGeom>
          <a:noFill/>
        </p:spPr>
        <p:txBody>
          <a:bodyPr wrap="square" rtlCol="0">
            <a:spAutoFit/>
          </a:bodyPr>
          <a:lstStyle/>
          <a:p>
            <a:r>
              <a:rPr lang="en-US" altLang="zh-CN" sz="3200" dirty="0" smtClean="0">
                <a:solidFill>
                  <a:srgbClr val="3A3A3A"/>
                </a:solidFill>
                <a:latin typeface="Arial" panose="020B0604020202020204" pitchFamily="34" charset="0"/>
                <a:cs typeface="Arial" panose="020B0604020202020204" pitchFamily="34" charset="0"/>
              </a:rPr>
              <a:t>What did this paper do and main finding</a:t>
            </a:r>
            <a:endParaRPr lang="zh-CN" altLang="en-US" sz="3200" dirty="0">
              <a:solidFill>
                <a:srgbClr val="3A3A3A"/>
              </a:solidFill>
              <a:latin typeface="Arial" panose="020B0604020202020204" pitchFamily="34" charset="0"/>
              <a:cs typeface="Arial" panose="020B0604020202020204" pitchFamily="34" charset="0"/>
            </a:endParaRPr>
          </a:p>
        </p:txBody>
      </p:sp>
      <p:grpSp>
        <p:nvGrpSpPr>
          <p:cNvPr id="9" name="组合 8"/>
          <p:cNvGrpSpPr/>
          <p:nvPr/>
        </p:nvGrpSpPr>
        <p:grpSpPr>
          <a:xfrm>
            <a:off x="0" y="5962028"/>
            <a:ext cx="972918" cy="895975"/>
            <a:chOff x="0" y="5962027"/>
            <a:chExt cx="972918" cy="895975"/>
          </a:xfrm>
        </p:grpSpPr>
        <p:sp>
          <p:nvSpPr>
            <p:cNvPr id="10" name="任意多边形 9"/>
            <p:cNvSpPr/>
            <p:nvPr/>
          </p:nvSpPr>
          <p:spPr>
            <a:xfrm>
              <a:off x="0" y="5962027"/>
              <a:ext cx="972918" cy="895975"/>
            </a:xfrm>
            <a:custGeom>
              <a:avLst/>
              <a:gdLst>
                <a:gd name="connsiteX0" fmla="*/ 22992 w 972918"/>
                <a:gd name="connsiteY0" fmla="*/ 0 h 857875"/>
                <a:gd name="connsiteX1" fmla="*/ 972918 w 972918"/>
                <a:gd name="connsiteY1" fmla="*/ 857875 h 857875"/>
                <a:gd name="connsiteX2" fmla="*/ 313664 w 972918"/>
                <a:gd name="connsiteY2" fmla="*/ 857875 h 857875"/>
                <a:gd name="connsiteX3" fmla="*/ 0 w 972918"/>
                <a:gd name="connsiteY3" fmla="*/ 566663 h 857875"/>
                <a:gd name="connsiteX4" fmla="*/ 22992 w 972918"/>
                <a:gd name="connsiteY4" fmla="*/ 566663 h 857875"/>
                <a:gd name="connsiteX5" fmla="*/ 22992 w 972918"/>
                <a:gd name="connsiteY5" fmla="*/ 0 h 8578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22992 w 972918"/>
                <a:gd name="connsiteY4" fmla="*/ 604763 h 895975"/>
                <a:gd name="connsiteX5" fmla="*/ 132 w 972918"/>
                <a:gd name="connsiteY5" fmla="*/ 0 h 8959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15372 w 972918"/>
                <a:gd name="connsiteY4" fmla="*/ 589523 h 895975"/>
                <a:gd name="connsiteX5" fmla="*/ 132 w 972918"/>
                <a:gd name="connsiteY5" fmla="*/ 0 h 8959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132 w 972918"/>
                <a:gd name="connsiteY4" fmla="*/ 589523 h 895975"/>
                <a:gd name="connsiteX5" fmla="*/ 132 w 972918"/>
                <a:gd name="connsiteY5" fmla="*/ 0 h 895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18" h="895975">
                  <a:moveTo>
                    <a:pt x="132" y="0"/>
                  </a:moveTo>
                  <a:lnTo>
                    <a:pt x="972918" y="895975"/>
                  </a:lnTo>
                  <a:lnTo>
                    <a:pt x="313664" y="895975"/>
                  </a:lnTo>
                  <a:lnTo>
                    <a:pt x="0" y="604763"/>
                  </a:lnTo>
                  <a:lnTo>
                    <a:pt x="132" y="589523"/>
                  </a:lnTo>
                  <a:lnTo>
                    <a:pt x="132"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a:off x="0" y="6275577"/>
              <a:ext cx="649447" cy="582425"/>
            </a:xfrm>
            <a:custGeom>
              <a:avLst/>
              <a:gdLst>
                <a:gd name="connsiteX0" fmla="*/ 0 w 649447"/>
                <a:gd name="connsiteY0" fmla="*/ 0 h 582425"/>
                <a:gd name="connsiteX1" fmla="*/ 649447 w 649447"/>
                <a:gd name="connsiteY1" fmla="*/ 582425 h 582425"/>
                <a:gd name="connsiteX2" fmla="*/ 0 w 649447"/>
                <a:gd name="connsiteY2" fmla="*/ 582425 h 582425"/>
                <a:gd name="connsiteX3" fmla="*/ 0 w 649447"/>
                <a:gd name="connsiteY3" fmla="*/ 0 h 582425"/>
              </a:gdLst>
              <a:ahLst/>
              <a:cxnLst>
                <a:cxn ang="0">
                  <a:pos x="connsiteX0" y="connsiteY0"/>
                </a:cxn>
                <a:cxn ang="0">
                  <a:pos x="connsiteX1" y="connsiteY1"/>
                </a:cxn>
                <a:cxn ang="0">
                  <a:pos x="connsiteX2" y="connsiteY2"/>
                </a:cxn>
                <a:cxn ang="0">
                  <a:pos x="connsiteX3" y="connsiteY3"/>
                </a:cxn>
              </a:cxnLst>
              <a:rect l="l" t="t" r="r" b="b"/>
              <a:pathLst>
                <a:path w="649447" h="582425">
                  <a:moveTo>
                    <a:pt x="0" y="0"/>
                  </a:moveTo>
                  <a:lnTo>
                    <a:pt x="649447" y="582425"/>
                  </a:lnTo>
                  <a:lnTo>
                    <a:pt x="0" y="582425"/>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3" name="图片 12"/>
          <p:cNvPicPr>
            <a:picLocks noChangeAspect="1"/>
          </p:cNvPicPr>
          <p:nvPr/>
        </p:nvPicPr>
        <p:blipFill>
          <a:blip r:embed="rId3"/>
          <a:stretch>
            <a:fillRect/>
          </a:stretch>
        </p:blipFill>
        <p:spPr>
          <a:xfrm>
            <a:off x="10513133" y="177771"/>
            <a:ext cx="1432137" cy="415081"/>
          </a:xfrm>
          <a:prstGeom prst="rect">
            <a:avLst/>
          </a:prstGeom>
        </p:spPr>
      </p:pic>
    </p:spTree>
    <p:extLst>
      <p:ext uri="{BB962C8B-B14F-4D97-AF65-F5344CB8AC3E}">
        <p14:creationId xmlns:p14="http://schemas.microsoft.com/office/powerpoint/2010/main" val="29777110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KSO_Shape"/>
          <p:cNvSpPr/>
          <p:nvPr/>
        </p:nvSpPr>
        <p:spPr>
          <a:xfrm>
            <a:off x="305578" y="127094"/>
            <a:ext cx="321945" cy="346144"/>
          </a:xfrm>
          <a:prstGeom prst="homePlate">
            <a:avLst>
              <a:gd name="adj" fmla="val 3224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5" name="矩形 44"/>
          <p:cNvSpPr/>
          <p:nvPr/>
        </p:nvSpPr>
        <p:spPr>
          <a:xfrm>
            <a:off x="466550" y="473238"/>
            <a:ext cx="11000096" cy="9387185"/>
          </a:xfrm>
          <a:prstGeom prst="rect">
            <a:avLst/>
          </a:prstGeom>
          <a:noFill/>
        </p:spPr>
        <p:txBody>
          <a:bodyPr wrap="square" rtlCol="0">
            <a:spAutoFit/>
          </a:bodyPr>
          <a:lstStyle/>
          <a:p>
            <a:r>
              <a:rPr lang="en-US" altLang="zh-CN" sz="3200" dirty="0" smtClean="0"/>
              <a:t> </a:t>
            </a:r>
            <a:r>
              <a:rPr lang="en-US" altLang="zh-CN" sz="3200" dirty="0">
                <a:sym typeface="Wingdings 3"/>
              </a:rPr>
              <a:t></a:t>
            </a:r>
            <a:r>
              <a:rPr lang="en-US" altLang="zh-CN" sz="3200" dirty="0"/>
              <a:t>estimate within-MSA wage models</a:t>
            </a:r>
            <a:endParaRPr lang="zh-CN" altLang="zh-CN" sz="3200" dirty="0"/>
          </a:p>
          <a:p>
            <a:r>
              <a:rPr lang="en-US" altLang="zh-CN" sz="3200" dirty="0"/>
              <a:t>       </a:t>
            </a:r>
            <a:r>
              <a:rPr lang="en-US" altLang="zh-CN" sz="3200" dirty="0" smtClean="0"/>
              <a:t>   </a:t>
            </a:r>
            <a:r>
              <a:rPr lang="en-US" altLang="zh-CN" sz="3200" dirty="0" smtClean="0">
                <a:sym typeface="Wingdings 3"/>
              </a:rPr>
              <a:t></a:t>
            </a:r>
            <a:r>
              <a:rPr lang="en-US" altLang="zh-CN" sz="3200" dirty="0"/>
              <a:t>We turn to the confidential files of the decennial census long form to estimate within-MSA wage models conditional on the census tract in which a worker lives.</a:t>
            </a:r>
            <a:endParaRPr lang="zh-CN" altLang="zh-CN" sz="3200" dirty="0"/>
          </a:p>
          <a:p>
            <a:r>
              <a:rPr lang="en-US" altLang="zh-CN" sz="3200" dirty="0" smtClean="0">
                <a:sym typeface="Wingdings 3"/>
              </a:rPr>
              <a:t>          </a:t>
            </a:r>
            <a:r>
              <a:rPr lang="en-US" altLang="zh-CN" sz="3200" dirty="0"/>
              <a:t>Strikingly, while the inclusion of census tract fixed effects reduces the estimated black-white wage gap in our data by over half, from 15 to 7 percentage points, the standardized racial difference in the employment density wage premium barely changes, from 1.9 percentage points to 1.8 percentage points.</a:t>
            </a:r>
            <a:endParaRPr lang="zh-CN" altLang="zh-CN" sz="3200" dirty="0"/>
          </a:p>
          <a:p>
            <a:r>
              <a:rPr lang="en-US" altLang="zh-CN" sz="3200" dirty="0" smtClean="0">
                <a:sym typeface="Wingdings 3"/>
              </a:rPr>
              <a:t>          </a:t>
            </a:r>
            <a:r>
              <a:rPr lang="en-US" altLang="zh-CN" sz="3200" dirty="0"/>
              <a:t>the racial difference in the estimated employment density </a:t>
            </a:r>
            <a:r>
              <a:rPr lang="en-US" altLang="zh-CN" sz="3200" dirty="0" smtClean="0"/>
              <a:t>   wage </a:t>
            </a:r>
            <a:r>
              <a:rPr lang="en-US" altLang="zh-CN" sz="3200" dirty="0"/>
              <a:t>premium for blacks is substantially larger than the difference in returns on any of the other observable demographic attributes</a:t>
            </a:r>
            <a:endParaRPr lang="zh-CN" altLang="zh-CN" sz="3200" dirty="0"/>
          </a:p>
          <a:p>
            <a:pPr algn="just"/>
            <a:r>
              <a:rPr lang="en-US" altLang="zh-CN" sz="3200" dirty="0"/>
              <a:t>    </a:t>
            </a:r>
            <a:r>
              <a:rPr lang="en-US" altLang="zh-CN" sz="3200" dirty="0" smtClean="0"/>
              <a:t>    </a:t>
            </a:r>
            <a:endParaRPr lang="en-US" altLang="zh-CN" sz="3200" dirty="0"/>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p:txBody>
      </p:sp>
      <p:sp>
        <p:nvSpPr>
          <p:cNvPr id="139" name="KSO_Shape"/>
          <p:cNvSpPr/>
          <p:nvPr/>
        </p:nvSpPr>
        <p:spPr>
          <a:xfrm>
            <a:off x="213499" y="96734"/>
            <a:ext cx="321945" cy="346144"/>
          </a:xfrm>
          <a:prstGeom prst="homePlate">
            <a:avLst>
              <a:gd name="adj" fmla="val 3224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665623" y="7779"/>
            <a:ext cx="8546616" cy="584775"/>
          </a:xfrm>
          <a:prstGeom prst="rect">
            <a:avLst/>
          </a:prstGeom>
          <a:noFill/>
        </p:spPr>
        <p:txBody>
          <a:bodyPr wrap="square" rtlCol="0">
            <a:spAutoFit/>
          </a:bodyPr>
          <a:lstStyle/>
          <a:p>
            <a:r>
              <a:rPr lang="en-US" altLang="zh-CN" sz="3200" dirty="0" smtClean="0">
                <a:solidFill>
                  <a:srgbClr val="3A3A3A"/>
                </a:solidFill>
                <a:latin typeface="Arial" panose="020B0604020202020204" pitchFamily="34" charset="0"/>
                <a:cs typeface="Arial" panose="020B0604020202020204" pitchFamily="34" charset="0"/>
              </a:rPr>
              <a:t>What did this paper do and main finding</a:t>
            </a:r>
            <a:endParaRPr lang="zh-CN" altLang="en-US" sz="3200" dirty="0">
              <a:solidFill>
                <a:srgbClr val="3A3A3A"/>
              </a:solidFill>
              <a:latin typeface="Arial" panose="020B0604020202020204" pitchFamily="34" charset="0"/>
              <a:cs typeface="Arial" panose="020B0604020202020204" pitchFamily="34" charset="0"/>
            </a:endParaRPr>
          </a:p>
        </p:txBody>
      </p:sp>
      <p:pic>
        <p:nvPicPr>
          <p:cNvPr id="13" name="图片 12"/>
          <p:cNvPicPr>
            <a:picLocks noChangeAspect="1"/>
          </p:cNvPicPr>
          <p:nvPr/>
        </p:nvPicPr>
        <p:blipFill>
          <a:blip r:embed="rId3"/>
          <a:stretch>
            <a:fillRect/>
          </a:stretch>
        </p:blipFill>
        <p:spPr>
          <a:xfrm>
            <a:off x="10513133" y="177771"/>
            <a:ext cx="1432137" cy="415081"/>
          </a:xfrm>
          <a:prstGeom prst="rect">
            <a:avLst/>
          </a:prstGeom>
        </p:spPr>
      </p:pic>
    </p:spTree>
    <p:extLst>
      <p:ext uri="{BB962C8B-B14F-4D97-AF65-F5344CB8AC3E}">
        <p14:creationId xmlns:p14="http://schemas.microsoft.com/office/powerpoint/2010/main" val="5463749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KSO_Shape"/>
          <p:cNvSpPr/>
          <p:nvPr/>
        </p:nvSpPr>
        <p:spPr>
          <a:xfrm>
            <a:off x="305578" y="127094"/>
            <a:ext cx="321945" cy="346144"/>
          </a:xfrm>
          <a:prstGeom prst="homePlate">
            <a:avLst>
              <a:gd name="adj" fmla="val 3224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5" name="矩形 44"/>
          <p:cNvSpPr/>
          <p:nvPr/>
        </p:nvSpPr>
        <p:spPr>
          <a:xfrm>
            <a:off x="-1" y="615013"/>
            <a:ext cx="12192001" cy="6924973"/>
          </a:xfrm>
          <a:prstGeom prst="rect">
            <a:avLst/>
          </a:prstGeom>
          <a:noFill/>
        </p:spPr>
        <p:txBody>
          <a:bodyPr wrap="square" rtlCol="0">
            <a:spAutoFit/>
          </a:bodyPr>
          <a:lstStyle/>
          <a:p>
            <a:r>
              <a:rPr lang="en-US" altLang="zh-CN" sz="3200" dirty="0" smtClean="0"/>
              <a:t> </a:t>
            </a:r>
            <a:r>
              <a:rPr lang="en-US" altLang="zh-CN" sz="3200" dirty="0">
                <a:sym typeface="Wingdings 3"/>
              </a:rPr>
              <a:t></a:t>
            </a:r>
            <a:r>
              <a:rPr lang="en-US" altLang="zh-CN" sz="3200" dirty="0"/>
              <a:t>mechanism</a:t>
            </a:r>
            <a:endParaRPr lang="zh-CN" altLang="zh-CN" sz="3200" dirty="0"/>
          </a:p>
          <a:p>
            <a:r>
              <a:rPr lang="en-US" altLang="zh-CN" sz="3200" dirty="0" smtClean="0">
                <a:sym typeface="Wingdings 3"/>
              </a:rPr>
              <a:t>         </a:t>
            </a:r>
            <a:r>
              <a:rPr lang="en-US" altLang="zh-CN" sz="3200" dirty="0" smtClean="0"/>
              <a:t> </a:t>
            </a:r>
            <a:r>
              <a:rPr lang="en-US" altLang="zh-CN" sz="3200" dirty="0"/>
              <a:t>race-specific information networks hypothesis </a:t>
            </a:r>
            <a:r>
              <a:rPr lang="en-US" altLang="zh-CN" sz="3200" dirty="0" smtClean="0"/>
              <a:t>(</a:t>
            </a:r>
            <a:r>
              <a:rPr lang="en-US" altLang="zh-CN" sz="3200" dirty="0" err="1" smtClean="0"/>
              <a:t>Hellerstein</a:t>
            </a:r>
            <a:r>
              <a:rPr lang="en-US" altLang="zh-CN" sz="3200" dirty="0" smtClean="0"/>
              <a:t> </a:t>
            </a:r>
            <a:r>
              <a:rPr lang="en-US" altLang="zh-CN" sz="3200" dirty="0"/>
              <a:t>et al., 2011; </a:t>
            </a:r>
            <a:r>
              <a:rPr lang="en-US" altLang="zh-CN" sz="3200" dirty="0" err="1"/>
              <a:t>Ionnides</a:t>
            </a:r>
            <a:r>
              <a:rPr lang="en-US" altLang="zh-CN" sz="3200" dirty="0"/>
              <a:t> and </a:t>
            </a:r>
            <a:r>
              <a:rPr lang="en-US" altLang="zh-CN" sz="3200" dirty="0" err="1"/>
              <a:t>Loury</a:t>
            </a:r>
            <a:r>
              <a:rPr lang="en-US" altLang="zh-CN" sz="3200" dirty="0"/>
              <a:t>, 2004</a:t>
            </a:r>
            <a:r>
              <a:rPr lang="en-US" altLang="zh-CN" sz="3200" dirty="0" smtClean="0"/>
              <a:t>):</a:t>
            </a:r>
            <a:endParaRPr lang="zh-CN" altLang="zh-CN" sz="3200" dirty="0"/>
          </a:p>
          <a:p>
            <a:r>
              <a:rPr lang="en-US" altLang="zh-CN" sz="3200" dirty="0" smtClean="0"/>
              <a:t>An </a:t>
            </a:r>
            <a:r>
              <a:rPr lang="en-US" altLang="zh-CN" sz="3200" dirty="0"/>
              <a:t>important explanation for the urban wage premium </a:t>
            </a:r>
            <a:r>
              <a:rPr lang="en-US" altLang="zh-CN" sz="3200" dirty="0" smtClean="0"/>
              <a:t>is the </a:t>
            </a:r>
            <a:r>
              <a:rPr lang="en-US" altLang="zh-CN" sz="3200" dirty="0"/>
              <a:t>sharing of information between firms(Ellison et al., 2010); if this sharing arises in part due to informal communication between workers at different firms, then lower levels of social interactions across race may reduce the returns to </a:t>
            </a:r>
            <a:r>
              <a:rPr lang="en-US" altLang="zh-CN" sz="3200" dirty="0" smtClean="0"/>
              <a:t>agglomeration</a:t>
            </a:r>
            <a:endParaRPr lang="zh-CN" altLang="zh-CN" sz="3200" dirty="0"/>
          </a:p>
          <a:p>
            <a:pPr algn="just"/>
            <a:r>
              <a:rPr lang="en-US" altLang="zh-CN" sz="3200" dirty="0" smtClean="0"/>
              <a:t>        </a:t>
            </a:r>
            <a:endParaRPr lang="en-US" altLang="zh-CN" sz="3200" dirty="0"/>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p:txBody>
      </p:sp>
      <p:sp>
        <p:nvSpPr>
          <p:cNvPr id="139" name="KSO_Shape"/>
          <p:cNvSpPr/>
          <p:nvPr/>
        </p:nvSpPr>
        <p:spPr>
          <a:xfrm>
            <a:off x="213499" y="96734"/>
            <a:ext cx="321945" cy="346144"/>
          </a:xfrm>
          <a:prstGeom prst="homePlate">
            <a:avLst>
              <a:gd name="adj" fmla="val 3224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665623" y="-97889"/>
            <a:ext cx="8546616" cy="584775"/>
          </a:xfrm>
          <a:prstGeom prst="rect">
            <a:avLst/>
          </a:prstGeom>
          <a:noFill/>
        </p:spPr>
        <p:txBody>
          <a:bodyPr wrap="square" rtlCol="0">
            <a:spAutoFit/>
          </a:bodyPr>
          <a:lstStyle/>
          <a:p>
            <a:r>
              <a:rPr lang="en-US" altLang="zh-CN" sz="3200" dirty="0" smtClean="0">
                <a:solidFill>
                  <a:srgbClr val="3A3A3A"/>
                </a:solidFill>
                <a:latin typeface="Arial" panose="020B0604020202020204" pitchFamily="34" charset="0"/>
                <a:cs typeface="Arial" panose="020B0604020202020204" pitchFamily="34" charset="0"/>
              </a:rPr>
              <a:t>What did this paper do and main finding</a:t>
            </a:r>
            <a:endParaRPr lang="zh-CN" altLang="en-US" sz="3200" dirty="0">
              <a:solidFill>
                <a:srgbClr val="3A3A3A"/>
              </a:solidFill>
              <a:latin typeface="Arial" panose="020B0604020202020204" pitchFamily="34" charset="0"/>
              <a:cs typeface="Arial" panose="020B0604020202020204" pitchFamily="34" charset="0"/>
            </a:endParaRPr>
          </a:p>
        </p:txBody>
      </p:sp>
      <p:pic>
        <p:nvPicPr>
          <p:cNvPr id="13" name="图片 12"/>
          <p:cNvPicPr>
            <a:picLocks noChangeAspect="1"/>
          </p:cNvPicPr>
          <p:nvPr/>
        </p:nvPicPr>
        <p:blipFill>
          <a:blip r:embed="rId3"/>
          <a:stretch>
            <a:fillRect/>
          </a:stretch>
        </p:blipFill>
        <p:spPr>
          <a:xfrm>
            <a:off x="10513133" y="177771"/>
            <a:ext cx="1432137" cy="415081"/>
          </a:xfrm>
          <a:prstGeom prst="rect">
            <a:avLst/>
          </a:prstGeom>
        </p:spPr>
      </p:pic>
    </p:spTree>
    <p:extLst>
      <p:ext uri="{BB962C8B-B14F-4D97-AF65-F5344CB8AC3E}">
        <p14:creationId xmlns:p14="http://schemas.microsoft.com/office/powerpoint/2010/main" val="12716414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KSO_Shape"/>
          <p:cNvSpPr/>
          <p:nvPr/>
        </p:nvSpPr>
        <p:spPr>
          <a:xfrm>
            <a:off x="305578" y="473238"/>
            <a:ext cx="321945" cy="346144"/>
          </a:xfrm>
          <a:prstGeom prst="homePlate">
            <a:avLst>
              <a:gd name="adj" fmla="val 3224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5" name="矩形 44"/>
          <p:cNvSpPr/>
          <p:nvPr/>
        </p:nvSpPr>
        <p:spPr>
          <a:xfrm>
            <a:off x="305578" y="1462038"/>
            <a:ext cx="12192001" cy="4955203"/>
          </a:xfrm>
          <a:prstGeom prst="rect">
            <a:avLst/>
          </a:prstGeom>
          <a:noFill/>
        </p:spPr>
        <p:txBody>
          <a:bodyPr wrap="square" rtlCol="0">
            <a:spAutoFit/>
          </a:bodyPr>
          <a:lstStyle/>
          <a:p>
            <a:r>
              <a:rPr lang="en-US" altLang="zh-CN" sz="3200" dirty="0" smtClean="0"/>
              <a:t> </a:t>
            </a:r>
            <a:r>
              <a:rPr lang="en-US" altLang="zh-CN" sz="3200" dirty="0">
                <a:sym typeface="Wingdings 3"/>
              </a:rPr>
              <a:t></a:t>
            </a:r>
            <a:r>
              <a:rPr lang="en-US" altLang="zh-CN" sz="3200" dirty="0"/>
              <a:t>Consistent with this hypothesis, we find that higher own-race </a:t>
            </a:r>
            <a:r>
              <a:rPr lang="en-US" altLang="zh-CN" sz="3200" dirty="0" smtClean="0"/>
              <a:t>   representation </a:t>
            </a:r>
            <a:r>
              <a:rPr lang="en-US" altLang="zh-CN" sz="3200" dirty="0"/>
              <a:t>in a local work area increases the wage premium associated with employment density. The black-white difference in exposure to workers of the same race explains 65% of the standardized effect of race on the return </a:t>
            </a:r>
            <a:r>
              <a:rPr lang="en-US" altLang="zh-CN" sz="3200" dirty="0" smtClean="0"/>
              <a:t>to employment </a:t>
            </a:r>
            <a:r>
              <a:rPr lang="en-US" altLang="zh-CN" sz="3200" dirty="0"/>
              <a:t>density</a:t>
            </a:r>
            <a:endParaRPr lang="zh-CN" altLang="zh-CN" sz="3200" dirty="0"/>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p:txBody>
      </p:sp>
      <p:sp>
        <p:nvSpPr>
          <p:cNvPr id="139" name="KSO_Shape"/>
          <p:cNvSpPr/>
          <p:nvPr/>
        </p:nvSpPr>
        <p:spPr>
          <a:xfrm>
            <a:off x="213499" y="473238"/>
            <a:ext cx="321945" cy="346144"/>
          </a:xfrm>
          <a:prstGeom prst="homePlate">
            <a:avLst>
              <a:gd name="adj" fmla="val 3224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665623" y="385311"/>
            <a:ext cx="8546616" cy="584775"/>
          </a:xfrm>
          <a:prstGeom prst="rect">
            <a:avLst/>
          </a:prstGeom>
          <a:noFill/>
        </p:spPr>
        <p:txBody>
          <a:bodyPr wrap="square" rtlCol="0">
            <a:spAutoFit/>
          </a:bodyPr>
          <a:lstStyle/>
          <a:p>
            <a:r>
              <a:rPr lang="en-US" altLang="zh-CN" sz="3200" dirty="0" smtClean="0">
                <a:solidFill>
                  <a:srgbClr val="3A3A3A"/>
                </a:solidFill>
                <a:latin typeface="Arial" panose="020B0604020202020204" pitchFamily="34" charset="0"/>
                <a:cs typeface="Arial" panose="020B0604020202020204" pitchFamily="34" charset="0"/>
              </a:rPr>
              <a:t>What did this paper do and main finding</a:t>
            </a:r>
            <a:endParaRPr lang="zh-CN" altLang="en-US" sz="3200" dirty="0">
              <a:solidFill>
                <a:srgbClr val="3A3A3A"/>
              </a:solidFill>
              <a:latin typeface="Arial" panose="020B0604020202020204" pitchFamily="34" charset="0"/>
              <a:cs typeface="Arial" panose="020B0604020202020204" pitchFamily="34" charset="0"/>
            </a:endParaRPr>
          </a:p>
        </p:txBody>
      </p:sp>
      <p:pic>
        <p:nvPicPr>
          <p:cNvPr id="13" name="图片 12"/>
          <p:cNvPicPr>
            <a:picLocks noChangeAspect="1"/>
          </p:cNvPicPr>
          <p:nvPr/>
        </p:nvPicPr>
        <p:blipFill>
          <a:blip r:embed="rId3"/>
          <a:stretch>
            <a:fillRect/>
          </a:stretch>
        </p:blipFill>
        <p:spPr>
          <a:xfrm>
            <a:off x="10513133" y="177771"/>
            <a:ext cx="1432137" cy="415081"/>
          </a:xfrm>
          <a:prstGeom prst="rect">
            <a:avLst/>
          </a:prstGeom>
        </p:spPr>
      </p:pic>
    </p:spTree>
    <p:extLst>
      <p:ext uri="{BB962C8B-B14F-4D97-AF65-F5344CB8AC3E}">
        <p14:creationId xmlns:p14="http://schemas.microsoft.com/office/powerpoint/2010/main" val="7940482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4641674" y="2050559"/>
            <a:ext cx="3495368" cy="2850780"/>
          </a:xfrm>
          <a:prstGeom prst="rect">
            <a:avLst/>
          </a:prstGeom>
          <a:noFill/>
        </p:spPr>
        <p:txBody>
          <a:bodyPr wrap="square" rtlCol="0">
            <a:spAutoFit/>
          </a:bodyPr>
          <a:lstStyle/>
          <a:p>
            <a:r>
              <a:rPr lang="en-US" altLang="zh-CN" sz="17925" dirty="0">
                <a:solidFill>
                  <a:schemeClr val="tx1">
                    <a:alpha val="3000"/>
                  </a:schemeClr>
                </a:solidFill>
                <a:latin typeface="Arial Black" panose="020B0A04020102020204" pitchFamily="34" charset="0"/>
              </a:rPr>
              <a:t>02</a:t>
            </a:r>
            <a:endParaRPr lang="zh-CN" altLang="en-US" sz="17925" dirty="0">
              <a:solidFill>
                <a:schemeClr val="tx1">
                  <a:alpha val="3000"/>
                </a:schemeClr>
              </a:solidFill>
              <a:latin typeface="Arial Black" panose="020B0A04020102020204" pitchFamily="34" charset="0"/>
            </a:endParaRPr>
          </a:p>
        </p:txBody>
      </p:sp>
      <p:sp>
        <p:nvSpPr>
          <p:cNvPr id="11" name="文本框 10"/>
          <p:cNvSpPr txBox="1"/>
          <p:nvPr/>
        </p:nvSpPr>
        <p:spPr>
          <a:xfrm>
            <a:off x="3066788" y="2835508"/>
            <a:ext cx="777777" cy="784830"/>
          </a:xfrm>
          <a:prstGeom prst="rect">
            <a:avLst/>
          </a:prstGeom>
          <a:noFill/>
        </p:spPr>
        <p:txBody>
          <a:bodyPr wrap="none" rtlCol="0">
            <a:spAutoFit/>
          </a:bodyPr>
          <a:lstStyle/>
          <a:p>
            <a:r>
              <a:rPr lang="en-US" altLang="zh-CN" sz="4500" dirty="0">
                <a:solidFill>
                  <a:schemeClr val="tx1">
                    <a:lumMod val="65000"/>
                    <a:lumOff val="35000"/>
                  </a:schemeClr>
                </a:solidFill>
                <a:latin typeface="Yu Gothic UI Light" panose="020B0300000000000000" pitchFamily="34" charset="-128"/>
                <a:ea typeface="Yu Gothic UI Light" panose="020B0300000000000000" pitchFamily="34" charset="-128"/>
              </a:rPr>
              <a:t>02</a:t>
            </a:r>
            <a:endParaRPr lang="zh-CN" altLang="en-US" sz="4500" dirty="0">
              <a:solidFill>
                <a:schemeClr val="tx1">
                  <a:lumMod val="65000"/>
                  <a:lumOff val="35000"/>
                </a:schemeClr>
              </a:solidFill>
              <a:latin typeface="Yu Gothic UI Light" panose="020B0300000000000000" pitchFamily="34" charset="-128"/>
              <a:ea typeface="Yu Gothic UI Light" panose="020B0300000000000000" pitchFamily="34" charset="-128"/>
            </a:endParaRPr>
          </a:p>
        </p:txBody>
      </p:sp>
      <p:cxnSp>
        <p:nvCxnSpPr>
          <p:cNvPr id="16" name="直接连接符 15"/>
          <p:cNvCxnSpPr/>
          <p:nvPr/>
        </p:nvCxnSpPr>
        <p:spPr>
          <a:xfrm>
            <a:off x="3753195" y="2789341"/>
            <a:ext cx="0" cy="1069331"/>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3753195" y="2789341"/>
            <a:ext cx="6745472" cy="830997"/>
          </a:xfrm>
          <a:prstGeom prst="rect">
            <a:avLst/>
          </a:prstGeom>
        </p:spPr>
        <p:txBody>
          <a:bodyPr wrap="square">
            <a:spAutoFit/>
          </a:bodyPr>
          <a:lstStyle/>
          <a:p>
            <a:pPr lvl="0"/>
            <a:r>
              <a:rPr lang="en-US" altLang="zh-CN" sz="4800" b="1" dirty="0"/>
              <a:t>Empirical models</a:t>
            </a:r>
            <a:endParaRPr lang="zh-CN" altLang="en-US" sz="4800" b="1" dirty="0"/>
          </a:p>
        </p:txBody>
      </p:sp>
      <p:sp>
        <p:nvSpPr>
          <p:cNvPr id="13" name="任意多边形 12"/>
          <p:cNvSpPr/>
          <p:nvPr/>
        </p:nvSpPr>
        <p:spPr>
          <a:xfrm rot="16200000" flipV="1">
            <a:off x="-1806448" y="2681977"/>
            <a:ext cx="4695179" cy="1082282"/>
          </a:xfrm>
          <a:custGeom>
            <a:avLst/>
            <a:gdLst>
              <a:gd name="connsiteX0" fmla="*/ 6260239 w 6260239"/>
              <a:gd name="connsiteY0" fmla="*/ 1443042 h 1443042"/>
              <a:gd name="connsiteX1" fmla="*/ 6260239 w 6260239"/>
              <a:gd name="connsiteY1" fmla="*/ 1370077 h 1443042"/>
              <a:gd name="connsiteX2" fmla="*/ 3239468 w 6260239"/>
              <a:gd name="connsiteY2" fmla="*/ 0 h 1443042"/>
              <a:gd name="connsiteX3" fmla="*/ 0 w 6260239"/>
              <a:gd name="connsiteY3" fmla="*/ 1443042 h 1443042"/>
              <a:gd name="connsiteX0" fmla="*/ 6260239 w 6260239"/>
              <a:gd name="connsiteY0" fmla="*/ 1443042 h 1443042"/>
              <a:gd name="connsiteX1" fmla="*/ 3239468 w 6260239"/>
              <a:gd name="connsiteY1" fmla="*/ 0 h 1443042"/>
              <a:gd name="connsiteX2" fmla="*/ 0 w 6260239"/>
              <a:gd name="connsiteY2" fmla="*/ 1443042 h 1443042"/>
              <a:gd name="connsiteX3" fmla="*/ 6260239 w 6260239"/>
              <a:gd name="connsiteY3" fmla="*/ 1443042 h 1443042"/>
            </a:gdLst>
            <a:ahLst/>
            <a:cxnLst>
              <a:cxn ang="0">
                <a:pos x="connsiteX0" y="connsiteY0"/>
              </a:cxn>
              <a:cxn ang="0">
                <a:pos x="connsiteX1" y="connsiteY1"/>
              </a:cxn>
              <a:cxn ang="0">
                <a:pos x="connsiteX2" y="connsiteY2"/>
              </a:cxn>
              <a:cxn ang="0">
                <a:pos x="connsiteX3" y="connsiteY3"/>
              </a:cxn>
            </a:cxnLst>
            <a:rect l="l" t="t" r="r" b="b"/>
            <a:pathLst>
              <a:path w="6260239" h="1443042">
                <a:moveTo>
                  <a:pt x="6260239" y="1443042"/>
                </a:moveTo>
                <a:lnTo>
                  <a:pt x="3239468" y="0"/>
                </a:lnTo>
                <a:lnTo>
                  <a:pt x="0" y="1443042"/>
                </a:lnTo>
                <a:lnTo>
                  <a:pt x="6260239" y="1443042"/>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4" name="任意多边形 13"/>
          <p:cNvSpPr/>
          <p:nvPr/>
        </p:nvSpPr>
        <p:spPr>
          <a:xfrm rot="16200000" flipV="1">
            <a:off x="-1857553" y="3079196"/>
            <a:ext cx="4797389" cy="1082281"/>
          </a:xfrm>
          <a:custGeom>
            <a:avLst/>
            <a:gdLst>
              <a:gd name="connsiteX0" fmla="*/ 6396518 w 6396518"/>
              <a:gd name="connsiteY0" fmla="*/ 1443041 h 1443041"/>
              <a:gd name="connsiteX1" fmla="*/ 3214875 w 6396518"/>
              <a:gd name="connsiteY1" fmla="*/ 0 h 1443041"/>
              <a:gd name="connsiteX2" fmla="*/ 0 w 6396518"/>
              <a:gd name="connsiteY2" fmla="*/ 1432086 h 1443041"/>
              <a:gd name="connsiteX3" fmla="*/ 0 w 6396518"/>
              <a:gd name="connsiteY3" fmla="*/ 1443041 h 1443041"/>
            </a:gdLst>
            <a:ahLst/>
            <a:cxnLst>
              <a:cxn ang="0">
                <a:pos x="connsiteX0" y="connsiteY0"/>
              </a:cxn>
              <a:cxn ang="0">
                <a:pos x="connsiteX1" y="connsiteY1"/>
              </a:cxn>
              <a:cxn ang="0">
                <a:pos x="connsiteX2" y="connsiteY2"/>
              </a:cxn>
              <a:cxn ang="0">
                <a:pos x="connsiteX3" y="connsiteY3"/>
              </a:cxn>
            </a:cxnLst>
            <a:rect l="l" t="t" r="r" b="b"/>
            <a:pathLst>
              <a:path w="6396518" h="1443041">
                <a:moveTo>
                  <a:pt x="6396518" y="1443041"/>
                </a:moveTo>
                <a:lnTo>
                  <a:pt x="3214875" y="0"/>
                </a:lnTo>
                <a:lnTo>
                  <a:pt x="0" y="1432086"/>
                </a:lnTo>
                <a:lnTo>
                  <a:pt x="0" y="1443041"/>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7" name="任意多边形 16"/>
          <p:cNvSpPr/>
          <p:nvPr/>
        </p:nvSpPr>
        <p:spPr>
          <a:xfrm rot="2700000">
            <a:off x="11844094" y="3119463"/>
            <a:ext cx="712975" cy="712975"/>
          </a:xfrm>
          <a:custGeom>
            <a:avLst/>
            <a:gdLst>
              <a:gd name="connsiteX0" fmla="*/ 0 w 950633"/>
              <a:gd name="connsiteY0" fmla="*/ 0 h 950633"/>
              <a:gd name="connsiteX1" fmla="*/ 950633 w 950633"/>
              <a:gd name="connsiteY1" fmla="*/ 950633 h 950633"/>
              <a:gd name="connsiteX2" fmla="*/ 0 w 950633"/>
              <a:gd name="connsiteY2" fmla="*/ 950633 h 950633"/>
            </a:gdLst>
            <a:ahLst/>
            <a:cxnLst>
              <a:cxn ang="0">
                <a:pos x="connsiteX0" y="connsiteY0"/>
              </a:cxn>
              <a:cxn ang="0">
                <a:pos x="connsiteX1" y="connsiteY1"/>
              </a:cxn>
              <a:cxn ang="0">
                <a:pos x="connsiteX2" y="connsiteY2"/>
              </a:cxn>
            </a:cxnLst>
            <a:rect l="l" t="t" r="r" b="b"/>
            <a:pathLst>
              <a:path w="950633" h="950633">
                <a:moveTo>
                  <a:pt x="0" y="0"/>
                </a:moveTo>
                <a:lnTo>
                  <a:pt x="950633" y="950633"/>
                </a:lnTo>
                <a:lnTo>
                  <a:pt x="0" y="950633"/>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18" name="图片 17"/>
          <p:cNvPicPr>
            <a:picLocks noChangeAspect="1"/>
          </p:cNvPicPr>
          <p:nvPr/>
        </p:nvPicPr>
        <p:blipFill>
          <a:blip r:embed="rId3"/>
          <a:stretch>
            <a:fillRect/>
          </a:stretch>
        </p:blipFill>
        <p:spPr>
          <a:xfrm>
            <a:off x="10513133" y="177771"/>
            <a:ext cx="1432137" cy="415081"/>
          </a:xfrm>
          <a:prstGeom prst="rect">
            <a:avLst/>
          </a:prstGeom>
        </p:spPr>
      </p:pic>
    </p:spTree>
    <p:extLst>
      <p:ext uri="{BB962C8B-B14F-4D97-AF65-F5344CB8AC3E}">
        <p14:creationId xmlns:p14="http://schemas.microsoft.com/office/powerpoint/2010/main" val="1592752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KSO_Shape"/>
          <p:cNvSpPr/>
          <p:nvPr/>
        </p:nvSpPr>
        <p:spPr>
          <a:xfrm>
            <a:off x="305579" y="266632"/>
            <a:ext cx="321945" cy="346144"/>
          </a:xfrm>
          <a:prstGeom prst="homePlate">
            <a:avLst>
              <a:gd name="adj" fmla="val 3224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5" name="矩形 44"/>
          <p:cNvSpPr/>
          <p:nvPr/>
        </p:nvSpPr>
        <p:spPr>
          <a:xfrm>
            <a:off x="0" y="926098"/>
            <a:ext cx="12191999" cy="8494633"/>
          </a:xfrm>
          <a:prstGeom prst="rect">
            <a:avLst/>
          </a:prstGeom>
          <a:noFill/>
        </p:spPr>
        <p:txBody>
          <a:bodyPr wrap="square" rtlCol="0">
            <a:spAutoFit/>
          </a:bodyPr>
          <a:lstStyle/>
          <a:p>
            <a:pPr marL="457200" indent="-457200">
              <a:buFont typeface="Wingdings 3"/>
              <a:buChar char=""/>
            </a:pPr>
            <a:r>
              <a:rPr lang="en-US" altLang="zh-CN" sz="3200" dirty="0" smtClean="0"/>
              <a:t>Ways</a:t>
            </a:r>
            <a:r>
              <a:rPr lang="zh-CN" altLang="zh-CN" sz="3200" dirty="0" smtClean="0"/>
              <a:t>：</a:t>
            </a:r>
            <a:r>
              <a:rPr lang="en-US" altLang="zh-CN" sz="3200" dirty="0" smtClean="0"/>
              <a:t>use  two-stage GLS</a:t>
            </a:r>
          </a:p>
          <a:p>
            <a:r>
              <a:rPr lang="en-US" altLang="zh-CN" sz="3200" dirty="0" smtClean="0">
                <a:sym typeface="Wingdings 3"/>
              </a:rPr>
              <a:t>      </a:t>
            </a:r>
            <a:r>
              <a:rPr lang="en-US" altLang="zh-CN" sz="3200" dirty="0"/>
              <a:t>first stage : regress log wage on </a:t>
            </a:r>
            <a:r>
              <a:rPr lang="en-US" altLang="zh-CN" sz="3200" dirty="0" smtClean="0"/>
              <a:t>race</a:t>
            </a:r>
          </a:p>
          <a:p>
            <a:endParaRPr lang="zh-CN" altLang="zh-CN" sz="3200" dirty="0"/>
          </a:p>
          <a:p>
            <a:r>
              <a:rPr lang="en-US" altLang="zh-CN" sz="3200" dirty="0" smtClean="0"/>
              <a:t>               : </a:t>
            </a:r>
            <a:r>
              <a:rPr lang="en-US" altLang="zh-CN" sz="3200" dirty="0"/>
              <a:t>log wage of worker </a:t>
            </a:r>
            <a:r>
              <a:rPr lang="en-US" altLang="zh-CN" sz="3200" dirty="0" err="1"/>
              <a:t>i</a:t>
            </a:r>
            <a:r>
              <a:rPr lang="en-US" altLang="zh-CN" sz="3200" dirty="0"/>
              <a:t> from s MSA</a:t>
            </a:r>
            <a:endParaRPr lang="zh-CN" altLang="zh-CN" sz="3200" dirty="0"/>
          </a:p>
          <a:p>
            <a:r>
              <a:rPr lang="en-US" altLang="zh-CN" sz="3200" dirty="0" smtClean="0"/>
              <a:t>               :</a:t>
            </a:r>
            <a:r>
              <a:rPr lang="en-US" altLang="zh-CN" sz="3200" dirty="0"/>
              <a:t>indicator variable for whether worker </a:t>
            </a:r>
            <a:r>
              <a:rPr lang="en-US" altLang="zh-CN" sz="3200" dirty="0" err="1"/>
              <a:t>i</a:t>
            </a:r>
            <a:r>
              <a:rPr lang="en-US" altLang="zh-CN" sz="3200" dirty="0"/>
              <a:t> is black</a:t>
            </a:r>
            <a:endParaRPr lang="zh-CN" altLang="zh-CN" sz="3200" dirty="0"/>
          </a:p>
          <a:p>
            <a:r>
              <a:rPr lang="en-US" altLang="zh-CN" sz="3200" dirty="0" smtClean="0"/>
              <a:t>               :</a:t>
            </a:r>
            <a:r>
              <a:rPr lang="en-US" altLang="zh-CN" sz="3200" dirty="0"/>
              <a:t>vector of individual worker attributes</a:t>
            </a:r>
            <a:endParaRPr lang="zh-CN" altLang="zh-CN" sz="3200" dirty="0"/>
          </a:p>
          <a:p>
            <a:r>
              <a:rPr lang="en-US" altLang="zh-CN" sz="3200" dirty="0" smtClean="0">
                <a:sym typeface="Wingdings 3"/>
              </a:rPr>
              <a:t>     </a:t>
            </a:r>
            <a:r>
              <a:rPr lang="en-US" altLang="zh-CN" sz="3200" dirty="0"/>
              <a:t>second stage : regress  </a:t>
            </a:r>
            <a:r>
              <a:rPr lang="en-US" altLang="zh-CN" sz="3200" dirty="0" smtClean="0"/>
              <a:t>   on </a:t>
            </a:r>
            <a:endParaRPr lang="zh-CN" altLang="zh-CN" sz="3200" dirty="0"/>
          </a:p>
          <a:p>
            <a:r>
              <a:rPr lang="en-US" altLang="zh-CN" sz="3200" dirty="0" smtClean="0"/>
              <a:t>         </a:t>
            </a:r>
          </a:p>
          <a:p>
            <a:r>
              <a:rPr lang="en-US" altLang="zh-CN" sz="3200" dirty="0"/>
              <a:t> </a:t>
            </a:r>
            <a:r>
              <a:rPr lang="en-US" altLang="zh-CN" sz="3200" dirty="0" smtClean="0"/>
              <a:t>        where </a:t>
            </a:r>
            <a:r>
              <a:rPr lang="en-US" altLang="zh-CN" sz="3200" dirty="0"/>
              <a:t>the inverse of the square of the standard error </a:t>
            </a:r>
            <a:r>
              <a:rPr lang="en-US" altLang="zh-CN" sz="3200" dirty="0" smtClean="0"/>
              <a:t>on</a:t>
            </a:r>
          </a:p>
          <a:p>
            <a:r>
              <a:rPr lang="en-US" altLang="zh-CN" sz="3200" dirty="0"/>
              <a:t> </a:t>
            </a:r>
            <a:r>
              <a:rPr lang="en-US" altLang="zh-CN" sz="3200" dirty="0" smtClean="0"/>
              <a:t>        </a:t>
            </a:r>
            <a:r>
              <a:rPr lang="en-US" altLang="zh-CN" sz="3200" dirty="0"/>
              <a:t>the </a:t>
            </a:r>
            <a:r>
              <a:rPr lang="en-US" altLang="zh-CN" sz="3200" dirty="0" smtClean="0"/>
              <a:t>estimate of           </a:t>
            </a:r>
            <a:r>
              <a:rPr lang="en-US" altLang="zh-CN" sz="3200" dirty="0"/>
              <a:t>is used as a weight in estimating</a:t>
            </a:r>
            <a:endParaRPr lang="zh-CN" altLang="zh-CN" sz="3200" dirty="0"/>
          </a:p>
          <a:p>
            <a:r>
              <a:rPr lang="en-US" altLang="zh-CN" sz="3200" dirty="0" smtClean="0"/>
              <a:t>            :</a:t>
            </a:r>
            <a:r>
              <a:rPr lang="en-US" altLang="zh-CN" sz="3200" dirty="0"/>
              <a:t>the size of the metropolitan area</a:t>
            </a:r>
            <a:endParaRPr lang="zh-CN" altLang="zh-CN" sz="3200" dirty="0"/>
          </a:p>
          <a:p>
            <a:pPr marL="457200" indent="-457200">
              <a:buFont typeface="Wingdings 3"/>
              <a:buChar char=""/>
            </a:pPr>
            <a:endParaRPr lang="zh-CN" altLang="zh-CN" sz="3200" dirty="0"/>
          </a:p>
          <a:p>
            <a:r>
              <a:rPr lang="en-US" altLang="zh-CN" sz="3200" dirty="0" smtClean="0">
                <a:sym typeface="Wingdings 3"/>
              </a:rPr>
              <a:t>       </a:t>
            </a:r>
            <a:r>
              <a:rPr lang="en-US" altLang="zh-CN" sz="3200" dirty="0" smtClean="0"/>
              <a:t>       </a:t>
            </a:r>
            <a:endParaRPr lang="en-US" altLang="zh-CN" sz="2000" dirty="0" smtClean="0">
              <a:latin typeface="Calibri Light" panose="020F0302020204030204" pitchFamily="34" charset="0"/>
            </a:endParaRPr>
          </a:p>
          <a:p>
            <a:pPr algn="just">
              <a:lnSpc>
                <a:spcPct val="130000"/>
              </a:lnSpc>
            </a:pPr>
            <a:endParaRPr lang="en-US" altLang="zh-CN" sz="2000" dirty="0" smtClean="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p:txBody>
      </p:sp>
      <p:sp>
        <p:nvSpPr>
          <p:cNvPr id="139" name="KSO_Shape"/>
          <p:cNvSpPr/>
          <p:nvPr/>
        </p:nvSpPr>
        <p:spPr>
          <a:xfrm>
            <a:off x="224156" y="266632"/>
            <a:ext cx="321945" cy="346144"/>
          </a:xfrm>
          <a:prstGeom prst="homePlate">
            <a:avLst>
              <a:gd name="adj" fmla="val 3224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627524" y="177771"/>
            <a:ext cx="9335342" cy="1077218"/>
          </a:xfrm>
          <a:prstGeom prst="rect">
            <a:avLst/>
          </a:prstGeom>
          <a:noFill/>
        </p:spPr>
        <p:txBody>
          <a:bodyPr wrap="square" rtlCol="0">
            <a:spAutoFit/>
          </a:bodyPr>
          <a:lstStyle/>
          <a:p>
            <a:r>
              <a:rPr lang="en-US" altLang="zh-CN" sz="3200" dirty="0" smtClean="0">
                <a:sym typeface="Wingdings 3"/>
              </a:rPr>
              <a:t></a:t>
            </a:r>
            <a:r>
              <a:rPr lang="en-US" altLang="zh-CN" sz="3200" dirty="0" smtClean="0"/>
              <a:t>examine </a:t>
            </a:r>
            <a:r>
              <a:rPr lang="en-US" altLang="zh-CN" sz="3200" dirty="0"/>
              <a:t>across-MSA variation in the wage gap</a:t>
            </a:r>
            <a:endParaRPr lang="zh-CN" altLang="zh-CN" sz="3200" dirty="0"/>
          </a:p>
          <a:p>
            <a:endParaRPr lang="zh-CN" altLang="en-US" sz="3200" dirty="0">
              <a:solidFill>
                <a:srgbClr val="3A3A3A"/>
              </a:solidFill>
              <a:latin typeface="Arial" panose="020B0604020202020204" pitchFamily="34" charset="0"/>
              <a:cs typeface="Arial" panose="020B0604020202020204" pitchFamily="34" charset="0"/>
            </a:endParaRPr>
          </a:p>
        </p:txBody>
      </p:sp>
      <p:grpSp>
        <p:nvGrpSpPr>
          <p:cNvPr id="9" name="组合 8"/>
          <p:cNvGrpSpPr/>
          <p:nvPr/>
        </p:nvGrpSpPr>
        <p:grpSpPr>
          <a:xfrm>
            <a:off x="0" y="5962028"/>
            <a:ext cx="972918" cy="895975"/>
            <a:chOff x="0" y="5962027"/>
            <a:chExt cx="972918" cy="895975"/>
          </a:xfrm>
        </p:grpSpPr>
        <p:sp>
          <p:nvSpPr>
            <p:cNvPr id="10" name="任意多边形 9"/>
            <p:cNvSpPr/>
            <p:nvPr/>
          </p:nvSpPr>
          <p:spPr>
            <a:xfrm>
              <a:off x="0" y="5962027"/>
              <a:ext cx="972918" cy="895975"/>
            </a:xfrm>
            <a:custGeom>
              <a:avLst/>
              <a:gdLst>
                <a:gd name="connsiteX0" fmla="*/ 22992 w 972918"/>
                <a:gd name="connsiteY0" fmla="*/ 0 h 857875"/>
                <a:gd name="connsiteX1" fmla="*/ 972918 w 972918"/>
                <a:gd name="connsiteY1" fmla="*/ 857875 h 857875"/>
                <a:gd name="connsiteX2" fmla="*/ 313664 w 972918"/>
                <a:gd name="connsiteY2" fmla="*/ 857875 h 857875"/>
                <a:gd name="connsiteX3" fmla="*/ 0 w 972918"/>
                <a:gd name="connsiteY3" fmla="*/ 566663 h 857875"/>
                <a:gd name="connsiteX4" fmla="*/ 22992 w 972918"/>
                <a:gd name="connsiteY4" fmla="*/ 566663 h 857875"/>
                <a:gd name="connsiteX5" fmla="*/ 22992 w 972918"/>
                <a:gd name="connsiteY5" fmla="*/ 0 h 8578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22992 w 972918"/>
                <a:gd name="connsiteY4" fmla="*/ 604763 h 895975"/>
                <a:gd name="connsiteX5" fmla="*/ 132 w 972918"/>
                <a:gd name="connsiteY5" fmla="*/ 0 h 8959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15372 w 972918"/>
                <a:gd name="connsiteY4" fmla="*/ 589523 h 895975"/>
                <a:gd name="connsiteX5" fmla="*/ 132 w 972918"/>
                <a:gd name="connsiteY5" fmla="*/ 0 h 8959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132 w 972918"/>
                <a:gd name="connsiteY4" fmla="*/ 589523 h 895975"/>
                <a:gd name="connsiteX5" fmla="*/ 132 w 972918"/>
                <a:gd name="connsiteY5" fmla="*/ 0 h 895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18" h="895975">
                  <a:moveTo>
                    <a:pt x="132" y="0"/>
                  </a:moveTo>
                  <a:lnTo>
                    <a:pt x="972918" y="895975"/>
                  </a:lnTo>
                  <a:lnTo>
                    <a:pt x="313664" y="895975"/>
                  </a:lnTo>
                  <a:lnTo>
                    <a:pt x="0" y="604763"/>
                  </a:lnTo>
                  <a:lnTo>
                    <a:pt x="132" y="589523"/>
                  </a:lnTo>
                  <a:lnTo>
                    <a:pt x="132"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a:off x="0" y="6275577"/>
              <a:ext cx="649447" cy="582425"/>
            </a:xfrm>
            <a:custGeom>
              <a:avLst/>
              <a:gdLst>
                <a:gd name="connsiteX0" fmla="*/ 0 w 649447"/>
                <a:gd name="connsiteY0" fmla="*/ 0 h 582425"/>
                <a:gd name="connsiteX1" fmla="*/ 649447 w 649447"/>
                <a:gd name="connsiteY1" fmla="*/ 582425 h 582425"/>
                <a:gd name="connsiteX2" fmla="*/ 0 w 649447"/>
                <a:gd name="connsiteY2" fmla="*/ 582425 h 582425"/>
                <a:gd name="connsiteX3" fmla="*/ 0 w 649447"/>
                <a:gd name="connsiteY3" fmla="*/ 0 h 582425"/>
              </a:gdLst>
              <a:ahLst/>
              <a:cxnLst>
                <a:cxn ang="0">
                  <a:pos x="connsiteX0" y="connsiteY0"/>
                </a:cxn>
                <a:cxn ang="0">
                  <a:pos x="connsiteX1" y="connsiteY1"/>
                </a:cxn>
                <a:cxn ang="0">
                  <a:pos x="connsiteX2" y="connsiteY2"/>
                </a:cxn>
                <a:cxn ang="0">
                  <a:pos x="connsiteX3" y="connsiteY3"/>
                </a:cxn>
              </a:cxnLst>
              <a:rect l="l" t="t" r="r" b="b"/>
              <a:pathLst>
                <a:path w="649447" h="582425">
                  <a:moveTo>
                    <a:pt x="0" y="0"/>
                  </a:moveTo>
                  <a:lnTo>
                    <a:pt x="649447" y="582425"/>
                  </a:lnTo>
                  <a:lnTo>
                    <a:pt x="0" y="582425"/>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3" name="图片 12"/>
          <p:cNvPicPr>
            <a:picLocks noChangeAspect="1"/>
          </p:cNvPicPr>
          <p:nvPr/>
        </p:nvPicPr>
        <p:blipFill>
          <a:blip r:embed="rId4"/>
          <a:stretch>
            <a:fillRect/>
          </a:stretch>
        </p:blipFill>
        <p:spPr>
          <a:xfrm>
            <a:off x="10513133" y="177771"/>
            <a:ext cx="1432137" cy="415081"/>
          </a:xfrm>
          <a:prstGeom prst="rect">
            <a:avLst/>
          </a:prstGeom>
        </p:spPr>
      </p:pic>
      <p:sp>
        <p:nvSpPr>
          <p:cNvPr id="2"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3" name="对象 2"/>
          <p:cNvGraphicFramePr>
            <a:graphicFrameLocks noChangeAspect="1"/>
          </p:cNvGraphicFramePr>
          <p:nvPr>
            <p:extLst>
              <p:ext uri="{D42A27DB-BD31-4B8C-83A1-F6EECF244321}">
                <p14:modId xmlns:p14="http://schemas.microsoft.com/office/powerpoint/2010/main" val="3556941682"/>
              </p:ext>
            </p:extLst>
          </p:nvPr>
        </p:nvGraphicFramePr>
        <p:xfrm>
          <a:off x="1869744" y="1951630"/>
          <a:ext cx="3166280" cy="507800"/>
        </p:xfrm>
        <a:graphic>
          <a:graphicData uri="http://schemas.openxmlformats.org/presentationml/2006/ole">
            <mc:AlternateContent xmlns:mc="http://schemas.openxmlformats.org/markup-compatibility/2006">
              <mc:Choice xmlns:v="urn:schemas-microsoft-com:vml" Requires="v">
                <p:oleObj spid="_x0000_s10317" r:id="rId5" imgW="1320227" imgH="203112" progId="Unknown">
                  <p:embed/>
                </p:oleObj>
              </mc:Choice>
              <mc:Fallback>
                <p:oleObj r:id="rId5" imgW="1320227" imgH="203112" progId="Unknown">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69744" y="1951630"/>
                        <a:ext cx="3166280" cy="507800"/>
                      </a:xfrm>
                      <a:prstGeom prst="rect">
                        <a:avLst/>
                      </a:prstGeom>
                      <a:noFill/>
                    </p:spPr>
                  </p:pic>
                </p:oleObj>
              </mc:Fallback>
            </mc:AlternateContent>
          </a:graphicData>
        </a:graphic>
      </p:graphicFrame>
      <p:sp>
        <p:nvSpPr>
          <p:cNvPr id="4"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5" name="对象 4"/>
          <p:cNvGraphicFramePr>
            <a:graphicFrameLocks noChangeAspect="1"/>
          </p:cNvGraphicFramePr>
          <p:nvPr>
            <p:extLst>
              <p:ext uri="{D42A27DB-BD31-4B8C-83A1-F6EECF244321}">
                <p14:modId xmlns:p14="http://schemas.microsoft.com/office/powerpoint/2010/main" val="3921901305"/>
              </p:ext>
            </p:extLst>
          </p:nvPr>
        </p:nvGraphicFramePr>
        <p:xfrm>
          <a:off x="1091821" y="2478148"/>
          <a:ext cx="300251" cy="331856"/>
        </p:xfrm>
        <a:graphic>
          <a:graphicData uri="http://schemas.openxmlformats.org/presentationml/2006/ole">
            <mc:AlternateContent xmlns:mc="http://schemas.openxmlformats.org/markup-compatibility/2006">
              <mc:Choice xmlns:v="urn:schemas-microsoft-com:vml" Requires="v">
                <p:oleObj spid="_x0000_s10318" r:id="rId7" imgW="177569" imgH="202936" progId="Unknown">
                  <p:embed/>
                </p:oleObj>
              </mc:Choice>
              <mc:Fallback>
                <p:oleObj r:id="rId7" imgW="177569" imgH="202936" progId="Unknown">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91821" y="2478148"/>
                        <a:ext cx="300251" cy="331856"/>
                      </a:xfrm>
                      <a:prstGeom prst="rect">
                        <a:avLst/>
                      </a:prstGeom>
                      <a:noFill/>
                      <a:extLst/>
                    </p:spPr>
                  </p:pic>
                </p:oleObj>
              </mc:Fallback>
            </mc:AlternateContent>
          </a:graphicData>
        </a:graphic>
      </p:graphicFrame>
      <p:sp>
        <p:nvSpPr>
          <p:cNvPr id="6" name="Rectangle 6"/>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7" name="对象 6"/>
          <p:cNvGraphicFramePr>
            <a:graphicFrameLocks noChangeAspect="1"/>
          </p:cNvGraphicFramePr>
          <p:nvPr>
            <p:extLst>
              <p:ext uri="{D42A27DB-BD31-4B8C-83A1-F6EECF244321}">
                <p14:modId xmlns:p14="http://schemas.microsoft.com/office/powerpoint/2010/main" val="285907118"/>
              </p:ext>
            </p:extLst>
          </p:nvPr>
        </p:nvGraphicFramePr>
        <p:xfrm>
          <a:off x="1078173" y="3029803"/>
          <a:ext cx="327546" cy="327546"/>
        </p:xfrm>
        <a:graphic>
          <a:graphicData uri="http://schemas.openxmlformats.org/presentationml/2006/ole">
            <mc:AlternateContent xmlns:mc="http://schemas.openxmlformats.org/markup-compatibility/2006">
              <mc:Choice xmlns:v="urn:schemas-microsoft-com:vml" Requires="v">
                <p:oleObj spid="_x0000_s10319" r:id="rId9" imgW="203024" imgH="203024" progId="Unknown">
                  <p:embed/>
                </p:oleObj>
              </mc:Choice>
              <mc:Fallback>
                <p:oleObj r:id="rId9" imgW="203024" imgH="203024" progId="Unknown">
                  <p:embed/>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78173" y="3029803"/>
                        <a:ext cx="327546" cy="327546"/>
                      </a:xfrm>
                      <a:prstGeom prst="rect">
                        <a:avLst/>
                      </a:prstGeom>
                      <a:noFill/>
                      <a:extLst/>
                    </p:spPr>
                  </p:pic>
                </p:oleObj>
              </mc:Fallback>
            </mc:AlternateContent>
          </a:graphicData>
        </a:graphic>
      </p:graphicFrame>
      <p:sp>
        <p:nvSpPr>
          <p:cNvPr id="8" name="Rectangle 8"/>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2" name="对象 11"/>
          <p:cNvGraphicFramePr>
            <a:graphicFrameLocks noChangeAspect="1"/>
          </p:cNvGraphicFramePr>
          <p:nvPr>
            <p:extLst>
              <p:ext uri="{D42A27DB-BD31-4B8C-83A1-F6EECF244321}">
                <p14:modId xmlns:p14="http://schemas.microsoft.com/office/powerpoint/2010/main" val="3553270905"/>
              </p:ext>
            </p:extLst>
          </p:nvPr>
        </p:nvGraphicFramePr>
        <p:xfrm>
          <a:off x="1160060" y="3603009"/>
          <a:ext cx="284003" cy="259307"/>
        </p:xfrm>
        <a:graphic>
          <a:graphicData uri="http://schemas.openxmlformats.org/presentationml/2006/ole">
            <mc:AlternateContent xmlns:mc="http://schemas.openxmlformats.org/markup-compatibility/2006">
              <mc:Choice xmlns:v="urn:schemas-microsoft-com:vml" Requires="v">
                <p:oleObj spid="_x0000_s10320" r:id="rId11" imgW="215713" imgH="203024" progId="Unknown">
                  <p:embed/>
                </p:oleObj>
              </mc:Choice>
              <mc:Fallback>
                <p:oleObj r:id="rId11" imgW="215713" imgH="203024" progId="Unknown">
                  <p:embed/>
                  <p:pic>
                    <p:nvPicPr>
                      <p:cNvPr id="0" name="Object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60060" y="3603009"/>
                        <a:ext cx="284003" cy="259307"/>
                      </a:xfrm>
                      <a:prstGeom prst="rect">
                        <a:avLst/>
                      </a:prstGeom>
                      <a:noFill/>
                      <a:extLst/>
                    </p:spPr>
                  </p:pic>
                </p:oleObj>
              </mc:Fallback>
            </mc:AlternateContent>
          </a:graphicData>
        </a:graphic>
      </p:graphicFrame>
      <p:sp>
        <p:nvSpPr>
          <p:cNvPr id="14" name="Rectangle 10"/>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5" name="对象 14"/>
          <p:cNvGraphicFramePr>
            <a:graphicFrameLocks noChangeAspect="1"/>
          </p:cNvGraphicFramePr>
          <p:nvPr>
            <p:extLst>
              <p:ext uri="{D42A27DB-BD31-4B8C-83A1-F6EECF244321}">
                <p14:modId xmlns:p14="http://schemas.microsoft.com/office/powerpoint/2010/main" val="1693023917"/>
              </p:ext>
            </p:extLst>
          </p:nvPr>
        </p:nvGraphicFramePr>
        <p:xfrm>
          <a:off x="4572000" y="3944203"/>
          <a:ext cx="286603" cy="437447"/>
        </p:xfrm>
        <a:graphic>
          <a:graphicData uri="http://schemas.openxmlformats.org/presentationml/2006/ole">
            <mc:AlternateContent xmlns:mc="http://schemas.openxmlformats.org/markup-compatibility/2006">
              <mc:Choice xmlns:v="urn:schemas-microsoft-com:vml" Requires="v">
                <p:oleObj spid="_x0000_s10321" r:id="rId13" imgW="177646" imgH="279158" progId="Unknown">
                  <p:embed/>
                </p:oleObj>
              </mc:Choice>
              <mc:Fallback>
                <p:oleObj r:id="rId13" imgW="177646" imgH="279158" progId="Unknown">
                  <p:embed/>
                  <p:pic>
                    <p:nvPicPr>
                      <p:cNvPr id="0" name="Object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572000" y="3944203"/>
                        <a:ext cx="286603" cy="437447"/>
                      </a:xfrm>
                      <a:prstGeom prst="rect">
                        <a:avLst/>
                      </a:prstGeom>
                      <a:noFill/>
                      <a:extLst/>
                    </p:spPr>
                  </p:pic>
                </p:oleObj>
              </mc:Fallback>
            </mc:AlternateContent>
          </a:graphicData>
        </a:graphic>
      </p:graphicFrame>
      <p:sp>
        <p:nvSpPr>
          <p:cNvPr id="16" name="Rectangle 17"/>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7" name="对象 16"/>
          <p:cNvGraphicFramePr>
            <a:graphicFrameLocks noChangeAspect="1"/>
          </p:cNvGraphicFramePr>
          <p:nvPr>
            <p:extLst>
              <p:ext uri="{D42A27DB-BD31-4B8C-83A1-F6EECF244321}">
                <p14:modId xmlns:p14="http://schemas.microsoft.com/office/powerpoint/2010/main" val="2957382843"/>
              </p:ext>
            </p:extLst>
          </p:nvPr>
        </p:nvGraphicFramePr>
        <p:xfrm>
          <a:off x="5472752" y="3985146"/>
          <a:ext cx="286603" cy="316772"/>
        </p:xfrm>
        <a:graphic>
          <a:graphicData uri="http://schemas.openxmlformats.org/presentationml/2006/ole">
            <mc:AlternateContent xmlns:mc="http://schemas.openxmlformats.org/markup-compatibility/2006">
              <mc:Choice xmlns:v="urn:schemas-microsoft-com:vml" Requires="v">
                <p:oleObj spid="_x0000_s10322" r:id="rId15" imgW="177569" imgH="202936" progId="Unknown">
                  <p:embed/>
                </p:oleObj>
              </mc:Choice>
              <mc:Fallback>
                <p:oleObj r:id="rId15" imgW="177569" imgH="202936" progId="Unknown">
                  <p:embed/>
                  <p:pic>
                    <p:nvPicPr>
                      <p:cNvPr id="0" name="Object 1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472752" y="3985146"/>
                        <a:ext cx="286603" cy="316772"/>
                      </a:xfrm>
                      <a:prstGeom prst="rect">
                        <a:avLst/>
                      </a:prstGeom>
                      <a:noFill/>
                      <a:extLst/>
                    </p:spPr>
                  </p:pic>
                </p:oleObj>
              </mc:Fallback>
            </mc:AlternateContent>
          </a:graphicData>
        </a:graphic>
      </p:graphicFrame>
      <p:sp>
        <p:nvSpPr>
          <p:cNvPr id="18" name="Rectangle 19"/>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9" name="对象 18"/>
          <p:cNvGraphicFramePr>
            <a:graphicFrameLocks noChangeAspect="1"/>
          </p:cNvGraphicFramePr>
          <p:nvPr>
            <p:extLst>
              <p:ext uri="{D42A27DB-BD31-4B8C-83A1-F6EECF244321}">
                <p14:modId xmlns:p14="http://schemas.microsoft.com/office/powerpoint/2010/main" val="991986681"/>
              </p:ext>
            </p:extLst>
          </p:nvPr>
        </p:nvGraphicFramePr>
        <p:xfrm>
          <a:off x="2324100" y="4408488"/>
          <a:ext cx="2327275" cy="603250"/>
        </p:xfrm>
        <a:graphic>
          <a:graphicData uri="http://schemas.openxmlformats.org/presentationml/2006/ole">
            <mc:AlternateContent xmlns:mc="http://schemas.openxmlformats.org/markup-compatibility/2006">
              <mc:Choice xmlns:v="urn:schemas-microsoft-com:vml" Requires="v">
                <p:oleObj spid="_x0000_s10323" r:id="rId17" imgW="1104840" imgH="279360" progId="Unknown">
                  <p:embed/>
                </p:oleObj>
              </mc:Choice>
              <mc:Fallback>
                <p:oleObj r:id="rId17" imgW="1104840" imgH="279360" progId="Unknown">
                  <p:embed/>
                  <p:pic>
                    <p:nvPicPr>
                      <p:cNvPr id="0" name="Object 18"/>
                      <p:cNvPicPr>
                        <a:picLocks noChangeAspect="1" noChangeArrowheads="1"/>
                      </p:cNvPicPr>
                      <p:nvPr/>
                    </p:nvPicPr>
                    <p:blipFill>
                      <a:blip r:embed="rId18"/>
                      <a:srcRect/>
                      <a:stretch>
                        <a:fillRect/>
                      </a:stretch>
                    </p:blipFill>
                    <p:spPr bwMode="auto">
                      <a:xfrm>
                        <a:off x="2324100" y="4408488"/>
                        <a:ext cx="2327275" cy="603250"/>
                      </a:xfrm>
                      <a:prstGeom prst="rect">
                        <a:avLst/>
                      </a:prstGeom>
                      <a:noFill/>
                    </p:spPr>
                  </p:pic>
                </p:oleObj>
              </mc:Fallback>
            </mc:AlternateContent>
          </a:graphicData>
        </a:graphic>
      </p:graphicFrame>
      <p:graphicFrame>
        <p:nvGraphicFramePr>
          <p:cNvPr id="20" name="对象 19"/>
          <p:cNvGraphicFramePr>
            <a:graphicFrameLocks noChangeAspect="1"/>
          </p:cNvGraphicFramePr>
          <p:nvPr>
            <p:extLst>
              <p:ext uri="{D42A27DB-BD31-4B8C-83A1-F6EECF244321}">
                <p14:modId xmlns:p14="http://schemas.microsoft.com/office/powerpoint/2010/main" val="2302672130"/>
              </p:ext>
            </p:extLst>
          </p:nvPr>
        </p:nvGraphicFramePr>
        <p:xfrm>
          <a:off x="820455" y="5977107"/>
          <a:ext cx="304925" cy="337022"/>
        </p:xfrm>
        <a:graphic>
          <a:graphicData uri="http://schemas.openxmlformats.org/presentationml/2006/ole">
            <mc:AlternateContent xmlns:mc="http://schemas.openxmlformats.org/markup-compatibility/2006">
              <mc:Choice xmlns:v="urn:schemas-microsoft-com:vml" Requires="v">
                <p:oleObj spid="_x0000_s10324" r:id="rId19" imgW="177569" imgH="202936" progId="Unknown">
                  <p:embed/>
                </p:oleObj>
              </mc:Choice>
              <mc:Fallback>
                <p:oleObj r:id="rId19" imgW="177569" imgH="202936" progId="Unknown">
                  <p:embed/>
                  <p:pic>
                    <p:nvPicPr>
                      <p:cNvPr id="0" name="对象 1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20455" y="5977107"/>
                        <a:ext cx="304925" cy="337022"/>
                      </a:xfrm>
                      <a:prstGeom prst="rect">
                        <a:avLst/>
                      </a:prstGeom>
                      <a:noFill/>
                      <a:ln>
                        <a:noFill/>
                      </a:ln>
                    </p:spPr>
                  </p:pic>
                </p:oleObj>
              </mc:Fallback>
            </mc:AlternateContent>
          </a:graphicData>
        </a:graphic>
      </p:graphicFrame>
      <p:graphicFrame>
        <p:nvGraphicFramePr>
          <p:cNvPr id="21" name="对象 20"/>
          <p:cNvGraphicFramePr>
            <a:graphicFrameLocks noChangeAspect="1"/>
          </p:cNvGraphicFramePr>
          <p:nvPr>
            <p:extLst>
              <p:ext uri="{D42A27DB-BD31-4B8C-83A1-F6EECF244321}">
                <p14:modId xmlns:p14="http://schemas.microsoft.com/office/powerpoint/2010/main" val="435501226"/>
              </p:ext>
            </p:extLst>
          </p:nvPr>
        </p:nvGraphicFramePr>
        <p:xfrm>
          <a:off x="3769057" y="5421171"/>
          <a:ext cx="287338" cy="436562"/>
        </p:xfrm>
        <a:graphic>
          <a:graphicData uri="http://schemas.openxmlformats.org/presentationml/2006/ole">
            <mc:AlternateContent xmlns:mc="http://schemas.openxmlformats.org/markup-compatibility/2006">
              <mc:Choice xmlns:v="urn:schemas-microsoft-com:vml" Requires="v">
                <p:oleObj spid="_x0000_s10325" r:id="rId20" imgW="177646" imgH="279158" progId="Unknown">
                  <p:embed/>
                </p:oleObj>
              </mc:Choice>
              <mc:Fallback>
                <p:oleObj r:id="rId20" imgW="177646" imgH="279158" progId="Unknown">
                  <p:embed/>
                  <p:pic>
                    <p:nvPicPr>
                      <p:cNvPr id="0" name="对象 1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69057" y="5421171"/>
                        <a:ext cx="287338" cy="43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7700719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KSO_Shape"/>
          <p:cNvSpPr/>
          <p:nvPr/>
        </p:nvSpPr>
        <p:spPr>
          <a:xfrm>
            <a:off x="305579" y="266632"/>
            <a:ext cx="321945" cy="346144"/>
          </a:xfrm>
          <a:prstGeom prst="homePlate">
            <a:avLst>
              <a:gd name="adj" fmla="val 3224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5" name="矩形 44"/>
          <p:cNvSpPr/>
          <p:nvPr/>
        </p:nvSpPr>
        <p:spPr>
          <a:xfrm>
            <a:off x="0" y="926098"/>
            <a:ext cx="12191999" cy="7509748"/>
          </a:xfrm>
          <a:prstGeom prst="rect">
            <a:avLst/>
          </a:prstGeom>
          <a:noFill/>
        </p:spPr>
        <p:txBody>
          <a:bodyPr wrap="square" rtlCol="0">
            <a:spAutoFit/>
          </a:bodyPr>
          <a:lstStyle/>
          <a:p>
            <a:r>
              <a:rPr lang="en-US" altLang="zh-CN" sz="3200" dirty="0" smtClean="0"/>
              <a:t>                       </a:t>
            </a:r>
          </a:p>
          <a:p>
            <a:endParaRPr lang="en-US" altLang="zh-CN" sz="3200" dirty="0"/>
          </a:p>
          <a:p>
            <a:r>
              <a:rPr lang="en-US" altLang="zh-CN" sz="3200" dirty="0" smtClean="0"/>
              <a:t>             : </a:t>
            </a:r>
            <a:r>
              <a:rPr lang="en-US" altLang="zh-CN" sz="3200" dirty="0"/>
              <a:t>log wage of worker </a:t>
            </a:r>
            <a:r>
              <a:rPr lang="en-US" altLang="zh-CN" sz="3200" dirty="0" err="1"/>
              <a:t>i</a:t>
            </a:r>
            <a:r>
              <a:rPr lang="en-US" altLang="zh-CN" sz="3200" dirty="0"/>
              <a:t> who works in location j from s </a:t>
            </a:r>
            <a:endParaRPr lang="en-US" altLang="zh-CN" sz="3200" dirty="0" smtClean="0"/>
          </a:p>
          <a:p>
            <a:r>
              <a:rPr lang="en-US" altLang="zh-CN" sz="3200" dirty="0"/>
              <a:t> </a:t>
            </a:r>
            <a:r>
              <a:rPr lang="en-US" altLang="zh-CN" sz="3200" dirty="0" smtClean="0"/>
              <a:t>                         MSA    and </a:t>
            </a:r>
            <a:r>
              <a:rPr lang="en-US" altLang="zh-CN" sz="3200" dirty="0"/>
              <a:t>come from race group r</a:t>
            </a:r>
            <a:endParaRPr lang="zh-CN" altLang="zh-CN" sz="3200" dirty="0"/>
          </a:p>
          <a:p>
            <a:r>
              <a:rPr lang="en-US" altLang="zh-CN" sz="3200" dirty="0" smtClean="0"/>
              <a:t>             :</a:t>
            </a:r>
            <a:r>
              <a:rPr lang="en-US" altLang="zh-CN" sz="3200" dirty="0"/>
              <a:t>employment density in each work location j within s MSA</a:t>
            </a:r>
            <a:endParaRPr lang="zh-CN" altLang="zh-CN" sz="3200" dirty="0"/>
          </a:p>
          <a:p>
            <a:r>
              <a:rPr lang="en-US" altLang="zh-CN" sz="3200" dirty="0" smtClean="0"/>
              <a:t>             :</a:t>
            </a:r>
            <a:r>
              <a:rPr lang="en-US" altLang="zh-CN" sz="3200" dirty="0"/>
              <a:t>vector of individual worker attributes</a:t>
            </a:r>
            <a:endParaRPr lang="zh-CN" altLang="zh-CN" sz="3200" dirty="0"/>
          </a:p>
          <a:p>
            <a:r>
              <a:rPr lang="en-US" altLang="zh-CN" sz="3200" dirty="0" smtClean="0"/>
              <a:t>             :</a:t>
            </a:r>
            <a:r>
              <a:rPr lang="en-US" altLang="zh-CN" sz="3200" dirty="0"/>
              <a:t>metropolitan area fixed effect</a:t>
            </a:r>
            <a:endParaRPr lang="zh-CN" altLang="zh-CN" sz="3200" dirty="0"/>
          </a:p>
          <a:p>
            <a:r>
              <a:rPr lang="en-US" altLang="zh-CN" sz="3200" dirty="0" smtClean="0"/>
              <a:t>                the </a:t>
            </a:r>
            <a:r>
              <a:rPr lang="en-US" altLang="zh-CN" sz="3200" dirty="0"/>
              <a:t>resulting black-white difference in the observed wage premium is</a:t>
            </a:r>
            <a:endParaRPr lang="zh-CN" altLang="zh-CN" sz="3200" dirty="0"/>
          </a:p>
          <a:p>
            <a:pPr marL="457200" indent="-457200">
              <a:buFont typeface="Wingdings 3"/>
              <a:buChar char=""/>
            </a:pPr>
            <a:endParaRPr lang="zh-CN" altLang="zh-CN" sz="3200" dirty="0"/>
          </a:p>
          <a:p>
            <a:r>
              <a:rPr lang="en-US" altLang="zh-CN" sz="3200" dirty="0" smtClean="0">
                <a:sym typeface="Wingdings 3"/>
              </a:rPr>
              <a:t>       </a:t>
            </a:r>
            <a:r>
              <a:rPr lang="en-US" altLang="zh-CN" sz="3200" dirty="0" smtClean="0"/>
              <a:t>       </a:t>
            </a:r>
            <a:endParaRPr lang="en-US" altLang="zh-CN" sz="2000" dirty="0" smtClean="0">
              <a:latin typeface="Calibri Light" panose="020F0302020204030204" pitchFamily="34" charset="0"/>
            </a:endParaRPr>
          </a:p>
          <a:p>
            <a:pPr algn="just">
              <a:lnSpc>
                <a:spcPct val="130000"/>
              </a:lnSpc>
            </a:pPr>
            <a:endParaRPr lang="en-US" altLang="zh-CN" sz="2000" dirty="0" smtClean="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p:txBody>
      </p:sp>
      <p:sp>
        <p:nvSpPr>
          <p:cNvPr id="139" name="KSO_Shape"/>
          <p:cNvSpPr/>
          <p:nvPr/>
        </p:nvSpPr>
        <p:spPr>
          <a:xfrm>
            <a:off x="224156" y="266632"/>
            <a:ext cx="321945" cy="346144"/>
          </a:xfrm>
          <a:prstGeom prst="homePlate">
            <a:avLst>
              <a:gd name="adj" fmla="val 3224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627524" y="177771"/>
            <a:ext cx="9335342" cy="1077218"/>
          </a:xfrm>
          <a:prstGeom prst="rect">
            <a:avLst/>
          </a:prstGeom>
          <a:noFill/>
        </p:spPr>
        <p:txBody>
          <a:bodyPr wrap="square" rtlCol="0">
            <a:spAutoFit/>
          </a:bodyPr>
          <a:lstStyle/>
          <a:p>
            <a:r>
              <a:rPr lang="en-US" altLang="zh-CN" sz="3200" dirty="0">
                <a:sym typeface="Wingdings 3"/>
              </a:rPr>
              <a:t></a:t>
            </a:r>
            <a:r>
              <a:rPr lang="en-US" altLang="zh-CN" sz="3200" dirty="0"/>
              <a:t>examine within-metropolitan area variation in wages</a:t>
            </a:r>
            <a:endParaRPr lang="zh-CN" altLang="zh-CN" sz="3200" dirty="0"/>
          </a:p>
          <a:p>
            <a:endParaRPr lang="zh-CN" altLang="en-US" sz="3200" dirty="0">
              <a:solidFill>
                <a:srgbClr val="3A3A3A"/>
              </a:solidFill>
              <a:latin typeface="Arial" panose="020B0604020202020204" pitchFamily="34" charset="0"/>
              <a:cs typeface="Arial" panose="020B0604020202020204" pitchFamily="34" charset="0"/>
            </a:endParaRPr>
          </a:p>
        </p:txBody>
      </p:sp>
      <p:grpSp>
        <p:nvGrpSpPr>
          <p:cNvPr id="9" name="组合 8"/>
          <p:cNvGrpSpPr/>
          <p:nvPr/>
        </p:nvGrpSpPr>
        <p:grpSpPr>
          <a:xfrm>
            <a:off x="0" y="5962028"/>
            <a:ext cx="972918" cy="895975"/>
            <a:chOff x="0" y="5962027"/>
            <a:chExt cx="972918" cy="895975"/>
          </a:xfrm>
        </p:grpSpPr>
        <p:sp>
          <p:nvSpPr>
            <p:cNvPr id="10" name="任意多边形 9"/>
            <p:cNvSpPr/>
            <p:nvPr/>
          </p:nvSpPr>
          <p:spPr>
            <a:xfrm>
              <a:off x="0" y="5962027"/>
              <a:ext cx="972918" cy="895975"/>
            </a:xfrm>
            <a:custGeom>
              <a:avLst/>
              <a:gdLst>
                <a:gd name="connsiteX0" fmla="*/ 22992 w 972918"/>
                <a:gd name="connsiteY0" fmla="*/ 0 h 857875"/>
                <a:gd name="connsiteX1" fmla="*/ 972918 w 972918"/>
                <a:gd name="connsiteY1" fmla="*/ 857875 h 857875"/>
                <a:gd name="connsiteX2" fmla="*/ 313664 w 972918"/>
                <a:gd name="connsiteY2" fmla="*/ 857875 h 857875"/>
                <a:gd name="connsiteX3" fmla="*/ 0 w 972918"/>
                <a:gd name="connsiteY3" fmla="*/ 566663 h 857875"/>
                <a:gd name="connsiteX4" fmla="*/ 22992 w 972918"/>
                <a:gd name="connsiteY4" fmla="*/ 566663 h 857875"/>
                <a:gd name="connsiteX5" fmla="*/ 22992 w 972918"/>
                <a:gd name="connsiteY5" fmla="*/ 0 h 8578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22992 w 972918"/>
                <a:gd name="connsiteY4" fmla="*/ 604763 h 895975"/>
                <a:gd name="connsiteX5" fmla="*/ 132 w 972918"/>
                <a:gd name="connsiteY5" fmla="*/ 0 h 8959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15372 w 972918"/>
                <a:gd name="connsiteY4" fmla="*/ 589523 h 895975"/>
                <a:gd name="connsiteX5" fmla="*/ 132 w 972918"/>
                <a:gd name="connsiteY5" fmla="*/ 0 h 8959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132 w 972918"/>
                <a:gd name="connsiteY4" fmla="*/ 589523 h 895975"/>
                <a:gd name="connsiteX5" fmla="*/ 132 w 972918"/>
                <a:gd name="connsiteY5" fmla="*/ 0 h 895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18" h="895975">
                  <a:moveTo>
                    <a:pt x="132" y="0"/>
                  </a:moveTo>
                  <a:lnTo>
                    <a:pt x="972918" y="895975"/>
                  </a:lnTo>
                  <a:lnTo>
                    <a:pt x="313664" y="895975"/>
                  </a:lnTo>
                  <a:lnTo>
                    <a:pt x="0" y="604763"/>
                  </a:lnTo>
                  <a:lnTo>
                    <a:pt x="132" y="589523"/>
                  </a:lnTo>
                  <a:lnTo>
                    <a:pt x="132"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a:off x="0" y="6275577"/>
              <a:ext cx="649447" cy="582425"/>
            </a:xfrm>
            <a:custGeom>
              <a:avLst/>
              <a:gdLst>
                <a:gd name="connsiteX0" fmla="*/ 0 w 649447"/>
                <a:gd name="connsiteY0" fmla="*/ 0 h 582425"/>
                <a:gd name="connsiteX1" fmla="*/ 649447 w 649447"/>
                <a:gd name="connsiteY1" fmla="*/ 582425 h 582425"/>
                <a:gd name="connsiteX2" fmla="*/ 0 w 649447"/>
                <a:gd name="connsiteY2" fmla="*/ 582425 h 582425"/>
                <a:gd name="connsiteX3" fmla="*/ 0 w 649447"/>
                <a:gd name="connsiteY3" fmla="*/ 0 h 582425"/>
              </a:gdLst>
              <a:ahLst/>
              <a:cxnLst>
                <a:cxn ang="0">
                  <a:pos x="connsiteX0" y="connsiteY0"/>
                </a:cxn>
                <a:cxn ang="0">
                  <a:pos x="connsiteX1" y="connsiteY1"/>
                </a:cxn>
                <a:cxn ang="0">
                  <a:pos x="connsiteX2" y="connsiteY2"/>
                </a:cxn>
                <a:cxn ang="0">
                  <a:pos x="connsiteX3" y="connsiteY3"/>
                </a:cxn>
              </a:cxnLst>
              <a:rect l="l" t="t" r="r" b="b"/>
              <a:pathLst>
                <a:path w="649447" h="582425">
                  <a:moveTo>
                    <a:pt x="0" y="0"/>
                  </a:moveTo>
                  <a:lnTo>
                    <a:pt x="649447" y="582425"/>
                  </a:lnTo>
                  <a:lnTo>
                    <a:pt x="0" y="582425"/>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3" name="图片 12"/>
          <p:cNvPicPr>
            <a:picLocks noChangeAspect="1"/>
          </p:cNvPicPr>
          <p:nvPr/>
        </p:nvPicPr>
        <p:blipFill>
          <a:blip r:embed="rId4"/>
          <a:stretch>
            <a:fillRect/>
          </a:stretch>
        </p:blipFill>
        <p:spPr>
          <a:xfrm>
            <a:off x="10513133" y="177771"/>
            <a:ext cx="1432137" cy="415081"/>
          </a:xfrm>
          <a:prstGeom prst="rect">
            <a:avLst/>
          </a:prstGeom>
        </p:spPr>
      </p:pic>
      <p:sp>
        <p:nvSpPr>
          <p:cNvPr id="2"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6" name="Rectangle 6"/>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8" name="Rectangle 8"/>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4" name="Rectangle 10"/>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6" name="Rectangle 17"/>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8" name="Rectangle 19"/>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2"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3" name="对象 22"/>
          <p:cNvGraphicFramePr>
            <a:graphicFrameLocks noChangeAspect="1"/>
          </p:cNvGraphicFramePr>
          <p:nvPr>
            <p:extLst>
              <p:ext uri="{D42A27DB-BD31-4B8C-83A1-F6EECF244321}">
                <p14:modId xmlns:p14="http://schemas.microsoft.com/office/powerpoint/2010/main" val="3508058684"/>
              </p:ext>
            </p:extLst>
          </p:nvPr>
        </p:nvGraphicFramePr>
        <p:xfrm>
          <a:off x="1951630" y="893039"/>
          <a:ext cx="4565638" cy="635510"/>
        </p:xfrm>
        <a:graphic>
          <a:graphicData uri="http://schemas.openxmlformats.org/presentationml/2006/ole">
            <mc:AlternateContent xmlns:mc="http://schemas.openxmlformats.org/markup-compatibility/2006">
              <mc:Choice xmlns:v="urn:schemas-microsoft-com:vml" Requires="v">
                <p:oleObj spid="_x0000_s11315" r:id="rId5" imgW="1701800" imgH="228600" progId="Unknown">
                  <p:embed/>
                </p:oleObj>
              </mc:Choice>
              <mc:Fallback>
                <p:oleObj r:id="rId5" imgW="1701800" imgH="228600" progId="Unknown">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51630" y="893039"/>
                        <a:ext cx="4565638" cy="635510"/>
                      </a:xfrm>
                      <a:prstGeom prst="rect">
                        <a:avLst/>
                      </a:prstGeom>
                      <a:noFill/>
                    </p:spPr>
                  </p:pic>
                </p:oleObj>
              </mc:Fallback>
            </mc:AlternateContent>
          </a:graphicData>
        </a:graphic>
      </p:graphicFrame>
      <p:sp>
        <p:nvSpPr>
          <p:cNvPr id="24"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5" name="对象 24"/>
          <p:cNvGraphicFramePr>
            <a:graphicFrameLocks noChangeAspect="1"/>
          </p:cNvGraphicFramePr>
          <p:nvPr>
            <p:extLst>
              <p:ext uri="{D42A27DB-BD31-4B8C-83A1-F6EECF244321}">
                <p14:modId xmlns:p14="http://schemas.microsoft.com/office/powerpoint/2010/main" val="2179594416"/>
              </p:ext>
            </p:extLst>
          </p:nvPr>
        </p:nvGraphicFramePr>
        <p:xfrm>
          <a:off x="546101" y="2006219"/>
          <a:ext cx="582875" cy="559560"/>
        </p:xfrm>
        <a:graphic>
          <a:graphicData uri="http://schemas.openxmlformats.org/presentationml/2006/ole">
            <mc:AlternateContent xmlns:mc="http://schemas.openxmlformats.org/markup-compatibility/2006">
              <mc:Choice xmlns:v="urn:schemas-microsoft-com:vml" Requires="v">
                <p:oleObj spid="_x0000_s11316" r:id="rId7" imgW="241300" imgH="228600" progId="Unknown">
                  <p:embed/>
                </p:oleObj>
              </mc:Choice>
              <mc:Fallback>
                <p:oleObj r:id="rId7" imgW="241300" imgH="228600" progId="Unknown">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6101" y="2006219"/>
                        <a:ext cx="582875" cy="559560"/>
                      </a:xfrm>
                      <a:prstGeom prst="rect">
                        <a:avLst/>
                      </a:prstGeom>
                      <a:noFill/>
                    </p:spPr>
                  </p:pic>
                </p:oleObj>
              </mc:Fallback>
            </mc:AlternateContent>
          </a:graphicData>
        </a:graphic>
      </p:graphicFrame>
      <p:sp>
        <p:nvSpPr>
          <p:cNvPr id="26" name="Rectangle 6"/>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7" name="对象 26"/>
          <p:cNvGraphicFramePr>
            <a:graphicFrameLocks noChangeAspect="1"/>
          </p:cNvGraphicFramePr>
          <p:nvPr>
            <p:extLst>
              <p:ext uri="{D42A27DB-BD31-4B8C-83A1-F6EECF244321}">
                <p14:modId xmlns:p14="http://schemas.microsoft.com/office/powerpoint/2010/main" val="1633108157"/>
              </p:ext>
            </p:extLst>
          </p:nvPr>
        </p:nvGraphicFramePr>
        <p:xfrm>
          <a:off x="753843" y="3070745"/>
          <a:ext cx="366216" cy="382139"/>
        </p:xfrm>
        <a:graphic>
          <a:graphicData uri="http://schemas.openxmlformats.org/presentationml/2006/ole">
            <mc:AlternateContent xmlns:mc="http://schemas.openxmlformats.org/markup-compatibility/2006">
              <mc:Choice xmlns:v="urn:schemas-microsoft-com:vml" Requires="v">
                <p:oleObj spid="_x0000_s11317" r:id="rId9" imgW="215806" imgH="228501" progId="Unknown">
                  <p:embed/>
                </p:oleObj>
              </mc:Choice>
              <mc:Fallback>
                <p:oleObj r:id="rId9" imgW="215806" imgH="228501" progId="Unknown">
                  <p:embed/>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3843" y="3070745"/>
                        <a:ext cx="366216" cy="382139"/>
                      </a:xfrm>
                      <a:prstGeom prst="rect">
                        <a:avLst/>
                      </a:prstGeom>
                      <a:noFill/>
                    </p:spPr>
                  </p:pic>
                </p:oleObj>
              </mc:Fallback>
            </mc:AlternateContent>
          </a:graphicData>
        </a:graphic>
      </p:graphicFrame>
      <p:sp>
        <p:nvSpPr>
          <p:cNvPr id="28" name="Rectangle 8"/>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9" name="对象 28"/>
          <p:cNvGraphicFramePr>
            <a:graphicFrameLocks noChangeAspect="1"/>
          </p:cNvGraphicFramePr>
          <p:nvPr>
            <p:extLst>
              <p:ext uri="{D42A27DB-BD31-4B8C-83A1-F6EECF244321}">
                <p14:modId xmlns:p14="http://schemas.microsoft.com/office/powerpoint/2010/main" val="2229316907"/>
              </p:ext>
            </p:extLst>
          </p:nvPr>
        </p:nvGraphicFramePr>
        <p:xfrm>
          <a:off x="753843" y="3562066"/>
          <a:ext cx="328845" cy="300250"/>
        </p:xfrm>
        <a:graphic>
          <a:graphicData uri="http://schemas.openxmlformats.org/presentationml/2006/ole">
            <mc:AlternateContent xmlns:mc="http://schemas.openxmlformats.org/markup-compatibility/2006">
              <mc:Choice xmlns:v="urn:schemas-microsoft-com:vml" Requires="v">
                <p:oleObj spid="_x0000_s11318" r:id="rId11" imgW="215713" imgH="203024" progId="Unknown">
                  <p:embed/>
                </p:oleObj>
              </mc:Choice>
              <mc:Fallback>
                <p:oleObj r:id="rId11" imgW="215713" imgH="203024" progId="Unknown">
                  <p:embed/>
                  <p:pic>
                    <p:nvPicPr>
                      <p:cNvPr id="0" name="Object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53843" y="3562066"/>
                        <a:ext cx="328845" cy="300250"/>
                      </a:xfrm>
                      <a:prstGeom prst="rect">
                        <a:avLst/>
                      </a:prstGeom>
                      <a:noFill/>
                    </p:spPr>
                  </p:pic>
                </p:oleObj>
              </mc:Fallback>
            </mc:AlternateContent>
          </a:graphicData>
        </a:graphic>
      </p:graphicFrame>
      <p:sp>
        <p:nvSpPr>
          <p:cNvPr id="30" name="Rectangle 10"/>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31" name="对象 30"/>
          <p:cNvGraphicFramePr>
            <a:graphicFrameLocks noChangeAspect="1"/>
          </p:cNvGraphicFramePr>
          <p:nvPr>
            <p:extLst>
              <p:ext uri="{D42A27DB-BD31-4B8C-83A1-F6EECF244321}">
                <p14:modId xmlns:p14="http://schemas.microsoft.com/office/powerpoint/2010/main" val="369277791"/>
              </p:ext>
            </p:extLst>
          </p:nvPr>
        </p:nvGraphicFramePr>
        <p:xfrm>
          <a:off x="782417" y="4026089"/>
          <a:ext cx="295755" cy="310543"/>
        </p:xfrm>
        <a:graphic>
          <a:graphicData uri="http://schemas.openxmlformats.org/presentationml/2006/ole">
            <mc:AlternateContent xmlns:mc="http://schemas.openxmlformats.org/markup-compatibility/2006">
              <mc:Choice xmlns:v="urn:schemas-microsoft-com:vml" Requires="v">
                <p:oleObj spid="_x0000_s11319" r:id="rId13" imgW="190417" imgH="203112" progId="Unknown">
                  <p:embed/>
                </p:oleObj>
              </mc:Choice>
              <mc:Fallback>
                <p:oleObj r:id="rId13" imgW="190417" imgH="203112" progId="Unknown">
                  <p:embed/>
                  <p:pic>
                    <p:nvPicPr>
                      <p:cNvPr id="0" name="Object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82417" y="4026089"/>
                        <a:ext cx="295755" cy="310543"/>
                      </a:xfrm>
                      <a:prstGeom prst="rect">
                        <a:avLst/>
                      </a:prstGeom>
                      <a:noFill/>
                    </p:spPr>
                  </p:pic>
                </p:oleObj>
              </mc:Fallback>
            </mc:AlternateContent>
          </a:graphicData>
        </a:graphic>
      </p:graphicFrame>
      <p:sp>
        <p:nvSpPr>
          <p:cNvPr id="32" name="Rectangle 1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34" name="对象 33"/>
          <p:cNvGraphicFramePr>
            <a:graphicFrameLocks noChangeAspect="1"/>
          </p:cNvGraphicFramePr>
          <p:nvPr>
            <p:extLst>
              <p:ext uri="{D42A27DB-BD31-4B8C-83A1-F6EECF244321}">
                <p14:modId xmlns:p14="http://schemas.microsoft.com/office/powerpoint/2010/main" val="504891358"/>
              </p:ext>
            </p:extLst>
          </p:nvPr>
        </p:nvGraphicFramePr>
        <p:xfrm>
          <a:off x="2524576" y="4905209"/>
          <a:ext cx="1501514" cy="617245"/>
        </p:xfrm>
        <a:graphic>
          <a:graphicData uri="http://schemas.openxmlformats.org/presentationml/2006/ole">
            <mc:AlternateContent xmlns:mc="http://schemas.openxmlformats.org/markup-compatibility/2006">
              <mc:Choice xmlns:v="urn:schemas-microsoft-com:vml" Requires="v">
                <p:oleObj spid="_x0000_s11320" r:id="rId15" imgW="698500" imgH="279400" progId="Unknown">
                  <p:embed/>
                </p:oleObj>
              </mc:Choice>
              <mc:Fallback>
                <p:oleObj r:id="rId15" imgW="698500" imgH="279400" progId="Unknown">
                  <p:embed/>
                  <p:pic>
                    <p:nvPicPr>
                      <p:cNvPr id="0" name="对象 3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524576" y="4905209"/>
                        <a:ext cx="1501514" cy="617245"/>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5259978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KSO_Shape"/>
          <p:cNvSpPr/>
          <p:nvPr/>
        </p:nvSpPr>
        <p:spPr>
          <a:xfrm>
            <a:off x="241731" y="170074"/>
            <a:ext cx="321945" cy="346144"/>
          </a:xfrm>
          <a:prstGeom prst="homePlate">
            <a:avLst>
              <a:gd name="adj" fmla="val 3224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5" name="矩形 44"/>
          <p:cNvSpPr/>
          <p:nvPr/>
        </p:nvSpPr>
        <p:spPr>
          <a:xfrm>
            <a:off x="0" y="811565"/>
            <a:ext cx="12191999" cy="7017306"/>
          </a:xfrm>
          <a:prstGeom prst="rect">
            <a:avLst/>
          </a:prstGeom>
          <a:noFill/>
        </p:spPr>
        <p:txBody>
          <a:bodyPr wrap="square" rtlCol="0">
            <a:spAutoFit/>
          </a:bodyPr>
          <a:lstStyle/>
          <a:p>
            <a:r>
              <a:rPr lang="en-US" altLang="zh-CN" sz="3200" dirty="0" smtClean="0"/>
              <a:t>                       </a:t>
            </a:r>
          </a:p>
          <a:p>
            <a:r>
              <a:rPr lang="en-US" altLang="zh-CN" sz="3200" dirty="0" smtClean="0">
                <a:sym typeface="Wingdings 3"/>
              </a:rPr>
              <a:t></a:t>
            </a:r>
            <a:r>
              <a:rPr lang="en-US" altLang="zh-CN" sz="3200" dirty="0"/>
              <a:t>concern 1: One potential explanation for our results is unobservable differences between the white and black workers in the same work location .</a:t>
            </a:r>
            <a:endParaRPr lang="zh-CN" altLang="zh-CN" sz="3200" dirty="0"/>
          </a:p>
          <a:p>
            <a:r>
              <a:rPr lang="en-US" altLang="zh-CN" sz="3200" dirty="0" smtClean="0">
                <a:sym typeface="Wingdings 3"/>
              </a:rPr>
              <a:t>       </a:t>
            </a:r>
            <a:r>
              <a:rPr lang="en-US" altLang="zh-CN" sz="3200" dirty="0"/>
              <a:t>For example, if white workers sort into locations with high levels of economic activity more selectively based on ability than do black workers, then racial differences in ability will correlate with the level of economic activity.</a:t>
            </a:r>
            <a:endParaRPr lang="zh-CN" altLang="zh-CN" sz="3200" dirty="0"/>
          </a:p>
          <a:p>
            <a:pPr marL="457200" indent="-457200">
              <a:buFont typeface="Wingdings 3"/>
              <a:buChar char=""/>
            </a:pPr>
            <a:endParaRPr lang="zh-CN" altLang="zh-CN" sz="3200" dirty="0"/>
          </a:p>
          <a:p>
            <a:r>
              <a:rPr lang="en-US" altLang="zh-CN" sz="3200" dirty="0" smtClean="0">
                <a:sym typeface="Wingdings 3"/>
              </a:rPr>
              <a:t>       </a:t>
            </a:r>
            <a:r>
              <a:rPr lang="en-US" altLang="zh-CN" sz="3200" dirty="0" smtClean="0"/>
              <a:t>       </a:t>
            </a:r>
            <a:endParaRPr lang="en-US" altLang="zh-CN" sz="2000" dirty="0" smtClean="0">
              <a:latin typeface="Calibri Light" panose="020F0302020204030204" pitchFamily="34" charset="0"/>
            </a:endParaRPr>
          </a:p>
          <a:p>
            <a:pPr algn="just">
              <a:lnSpc>
                <a:spcPct val="130000"/>
              </a:lnSpc>
            </a:pPr>
            <a:endParaRPr lang="en-US" altLang="zh-CN" sz="2000" dirty="0" smtClean="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p:txBody>
      </p:sp>
      <p:sp>
        <p:nvSpPr>
          <p:cNvPr id="139" name="KSO_Shape"/>
          <p:cNvSpPr/>
          <p:nvPr/>
        </p:nvSpPr>
        <p:spPr>
          <a:xfrm>
            <a:off x="164514" y="170074"/>
            <a:ext cx="321945" cy="346144"/>
          </a:xfrm>
          <a:prstGeom prst="homePlate">
            <a:avLst>
              <a:gd name="adj" fmla="val 3224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563676" y="0"/>
            <a:ext cx="9335342" cy="1077218"/>
          </a:xfrm>
          <a:prstGeom prst="rect">
            <a:avLst/>
          </a:prstGeom>
          <a:noFill/>
        </p:spPr>
        <p:txBody>
          <a:bodyPr wrap="square" rtlCol="0">
            <a:spAutoFit/>
          </a:bodyPr>
          <a:lstStyle/>
          <a:p>
            <a:r>
              <a:rPr lang="en-US" altLang="zh-CN" sz="3200" dirty="0" smtClean="0"/>
              <a:t>2.1Worker </a:t>
            </a:r>
            <a:r>
              <a:rPr lang="en-US" altLang="zh-CN" sz="3200" dirty="0"/>
              <a:t>productivity </a:t>
            </a:r>
            <a:r>
              <a:rPr lang="en-US" altLang="zh-CN" sz="3200" dirty="0" err="1"/>
              <a:t>unobservables</a:t>
            </a:r>
            <a:endParaRPr lang="zh-CN" altLang="zh-CN" sz="3200" dirty="0"/>
          </a:p>
          <a:p>
            <a:endParaRPr lang="zh-CN" altLang="en-US" sz="3200" dirty="0">
              <a:solidFill>
                <a:srgbClr val="3A3A3A"/>
              </a:solidFill>
              <a:latin typeface="Arial" panose="020B0604020202020204" pitchFamily="34" charset="0"/>
              <a:cs typeface="Arial" panose="020B0604020202020204" pitchFamily="34" charset="0"/>
            </a:endParaRPr>
          </a:p>
        </p:txBody>
      </p:sp>
      <p:pic>
        <p:nvPicPr>
          <p:cNvPr id="13" name="图片 12"/>
          <p:cNvPicPr>
            <a:picLocks noChangeAspect="1"/>
          </p:cNvPicPr>
          <p:nvPr/>
        </p:nvPicPr>
        <p:blipFill>
          <a:blip r:embed="rId3"/>
          <a:stretch>
            <a:fillRect/>
          </a:stretch>
        </p:blipFill>
        <p:spPr>
          <a:xfrm>
            <a:off x="10513133" y="177771"/>
            <a:ext cx="1432137" cy="415081"/>
          </a:xfrm>
          <a:prstGeom prst="rect">
            <a:avLst/>
          </a:prstGeom>
        </p:spPr>
      </p:pic>
      <p:sp>
        <p:nvSpPr>
          <p:cNvPr id="2"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6" name="Rectangle 6"/>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8" name="Rectangle 8"/>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4" name="Rectangle 10"/>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6" name="Rectangle 17"/>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8" name="Rectangle 19"/>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2"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4"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6" name="Rectangle 6"/>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8" name="Rectangle 8"/>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0" name="Rectangle 10"/>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2" name="Rectangle 1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Tree>
    <p:extLst>
      <p:ext uri="{BB962C8B-B14F-4D97-AF65-F5344CB8AC3E}">
        <p14:creationId xmlns:p14="http://schemas.microsoft.com/office/powerpoint/2010/main" val="13053446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KSO_Shape"/>
          <p:cNvSpPr/>
          <p:nvPr/>
        </p:nvSpPr>
        <p:spPr>
          <a:xfrm>
            <a:off x="305578" y="110183"/>
            <a:ext cx="321945" cy="346144"/>
          </a:xfrm>
          <a:prstGeom prst="homePlate">
            <a:avLst>
              <a:gd name="adj" fmla="val 3224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5" name="矩形 44"/>
          <p:cNvSpPr/>
          <p:nvPr/>
        </p:nvSpPr>
        <p:spPr>
          <a:xfrm>
            <a:off x="0" y="544955"/>
            <a:ext cx="12191999" cy="8002191"/>
          </a:xfrm>
          <a:prstGeom prst="rect">
            <a:avLst/>
          </a:prstGeom>
          <a:noFill/>
        </p:spPr>
        <p:txBody>
          <a:bodyPr wrap="square" rtlCol="0">
            <a:spAutoFit/>
          </a:bodyPr>
          <a:lstStyle/>
          <a:p>
            <a:r>
              <a:rPr lang="en-US" altLang="zh-CN" sz="3200" dirty="0" smtClean="0"/>
              <a:t>                       </a:t>
            </a:r>
          </a:p>
          <a:p>
            <a:r>
              <a:rPr lang="en-US" altLang="zh-CN" sz="3200" dirty="0">
                <a:sym typeface="Wingdings 3"/>
              </a:rPr>
              <a:t> </a:t>
            </a:r>
            <a:r>
              <a:rPr lang="en-US" altLang="zh-CN" sz="3200" dirty="0"/>
              <a:t>address</a:t>
            </a:r>
            <a:endParaRPr lang="zh-CN" altLang="zh-CN" sz="3200" dirty="0"/>
          </a:p>
          <a:p>
            <a:r>
              <a:rPr lang="en-US" altLang="zh-CN" sz="3200" dirty="0"/>
              <a:t>           </a:t>
            </a:r>
            <a:r>
              <a:rPr lang="en-US" altLang="zh-CN" sz="3200" dirty="0" smtClean="0">
                <a:sym typeface="Wingdings 3"/>
              </a:rPr>
              <a:t></a:t>
            </a:r>
            <a:r>
              <a:rPr lang="en-US" altLang="zh-CN" sz="3200" dirty="0" smtClean="0"/>
              <a:t> </a:t>
            </a:r>
            <a:r>
              <a:rPr lang="en-US" altLang="zh-CN" sz="3200" dirty="0"/>
              <a:t>ways</a:t>
            </a:r>
            <a:r>
              <a:rPr lang="en-US" altLang="zh-CN" sz="3200" dirty="0" smtClean="0"/>
              <a:t>: implement </a:t>
            </a:r>
            <a:r>
              <a:rPr lang="en-US" altLang="zh-CN" sz="3200" dirty="0"/>
              <a:t>the Fu and Ross (2013) strategy for reducing bias by comparing the wages of observationally equivalent individuals who reside in the same location. </a:t>
            </a:r>
            <a:endParaRPr lang="zh-CN" altLang="zh-CN" sz="3200" dirty="0"/>
          </a:p>
          <a:p>
            <a:r>
              <a:rPr lang="en-US" altLang="zh-CN" sz="3200" dirty="0" smtClean="0">
                <a:sym typeface="Wingdings 3"/>
              </a:rPr>
              <a:t>           </a:t>
            </a:r>
            <a:r>
              <a:rPr lang="en-US" altLang="zh-CN" sz="3200" dirty="0" smtClean="0"/>
              <a:t> </a:t>
            </a:r>
            <a:r>
              <a:rPr lang="en-US" altLang="zh-CN" sz="3200" dirty="0"/>
              <a:t>divide workers into cells based on their demographic attributes, including race, and then add demographic-cell-by-neighborhood fixed effects</a:t>
            </a:r>
            <a:endParaRPr lang="zh-CN" altLang="zh-CN" sz="3200" dirty="0"/>
          </a:p>
          <a:p>
            <a:r>
              <a:rPr lang="en-US" altLang="zh-CN" sz="3200" dirty="0" smtClean="0">
                <a:sym typeface="Wingdings 3"/>
              </a:rPr>
              <a:t>           </a:t>
            </a:r>
            <a:r>
              <a:rPr lang="en-US" altLang="zh-CN" sz="3200" dirty="0" smtClean="0"/>
              <a:t>logic :similar individuals who observe the same residential opportunities within a metropolitan area and then make the same residential choices are likely to be relatively similar on </a:t>
            </a:r>
            <a:r>
              <a:rPr lang="en-US" altLang="zh-CN" sz="3200" dirty="0" err="1" smtClean="0"/>
              <a:t>unobservables</a:t>
            </a:r>
            <a:endParaRPr lang="zh-CN" altLang="zh-CN" sz="3200" dirty="0" smtClean="0"/>
          </a:p>
          <a:p>
            <a:r>
              <a:rPr lang="en-US" altLang="zh-CN" sz="3200" dirty="0" smtClean="0">
                <a:sym typeface="Wingdings 3"/>
              </a:rPr>
              <a:t>       </a:t>
            </a:r>
            <a:r>
              <a:rPr lang="en-US" altLang="zh-CN" sz="3200" dirty="0" smtClean="0"/>
              <a:t>       </a:t>
            </a:r>
            <a:endParaRPr lang="en-US" altLang="zh-CN" sz="2000" dirty="0" smtClean="0">
              <a:latin typeface="Calibri Light" panose="020F0302020204030204" pitchFamily="34" charset="0"/>
            </a:endParaRPr>
          </a:p>
          <a:p>
            <a:pPr algn="just">
              <a:lnSpc>
                <a:spcPct val="130000"/>
              </a:lnSpc>
            </a:pPr>
            <a:endParaRPr lang="en-US" altLang="zh-CN" sz="2000" dirty="0" smtClean="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p:txBody>
      </p:sp>
      <p:sp>
        <p:nvSpPr>
          <p:cNvPr id="139" name="KSO_Shape"/>
          <p:cNvSpPr/>
          <p:nvPr/>
        </p:nvSpPr>
        <p:spPr>
          <a:xfrm>
            <a:off x="164514" y="110183"/>
            <a:ext cx="321945" cy="346144"/>
          </a:xfrm>
          <a:prstGeom prst="homePlate">
            <a:avLst>
              <a:gd name="adj" fmla="val 3224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563676" y="0"/>
            <a:ext cx="9335342" cy="1077218"/>
          </a:xfrm>
          <a:prstGeom prst="rect">
            <a:avLst/>
          </a:prstGeom>
          <a:noFill/>
        </p:spPr>
        <p:txBody>
          <a:bodyPr wrap="square" rtlCol="0">
            <a:spAutoFit/>
          </a:bodyPr>
          <a:lstStyle/>
          <a:p>
            <a:r>
              <a:rPr lang="en-US" altLang="zh-CN" sz="3200" dirty="0" smtClean="0"/>
              <a:t>2.1Worker </a:t>
            </a:r>
            <a:r>
              <a:rPr lang="en-US" altLang="zh-CN" sz="3200" dirty="0"/>
              <a:t>productivity </a:t>
            </a:r>
            <a:r>
              <a:rPr lang="en-US" altLang="zh-CN" sz="3200" dirty="0" err="1"/>
              <a:t>unobservables</a:t>
            </a:r>
            <a:endParaRPr lang="zh-CN" altLang="zh-CN" sz="3200" dirty="0"/>
          </a:p>
          <a:p>
            <a:endParaRPr lang="zh-CN" altLang="en-US" sz="3200" dirty="0">
              <a:solidFill>
                <a:srgbClr val="3A3A3A"/>
              </a:solidFill>
              <a:latin typeface="Arial" panose="020B0604020202020204" pitchFamily="34" charset="0"/>
              <a:cs typeface="Arial" panose="020B0604020202020204" pitchFamily="34" charset="0"/>
            </a:endParaRPr>
          </a:p>
        </p:txBody>
      </p:sp>
      <p:pic>
        <p:nvPicPr>
          <p:cNvPr id="13" name="图片 12"/>
          <p:cNvPicPr>
            <a:picLocks noChangeAspect="1"/>
          </p:cNvPicPr>
          <p:nvPr/>
        </p:nvPicPr>
        <p:blipFill>
          <a:blip r:embed="rId3"/>
          <a:stretch>
            <a:fillRect/>
          </a:stretch>
        </p:blipFill>
        <p:spPr>
          <a:xfrm>
            <a:off x="10513133" y="177771"/>
            <a:ext cx="1432137" cy="415081"/>
          </a:xfrm>
          <a:prstGeom prst="rect">
            <a:avLst/>
          </a:prstGeom>
        </p:spPr>
      </p:pic>
      <p:sp>
        <p:nvSpPr>
          <p:cNvPr id="2"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6" name="Rectangle 6"/>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8" name="Rectangle 8"/>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4" name="Rectangle 10"/>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6" name="Rectangle 17"/>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8" name="Rectangle 19"/>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2"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4"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6" name="Rectangle 6"/>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8" name="Rectangle 8"/>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0" name="Rectangle 10"/>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2" name="Rectangle 1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Tree>
    <p:extLst>
      <p:ext uri="{BB962C8B-B14F-4D97-AF65-F5344CB8AC3E}">
        <p14:creationId xmlns:p14="http://schemas.microsoft.com/office/powerpoint/2010/main" val="34256804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KSO_Shape"/>
          <p:cNvSpPr/>
          <p:nvPr/>
        </p:nvSpPr>
        <p:spPr>
          <a:xfrm>
            <a:off x="257906" y="153451"/>
            <a:ext cx="321945" cy="346144"/>
          </a:xfrm>
          <a:prstGeom prst="homePlate">
            <a:avLst>
              <a:gd name="adj" fmla="val 3224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5" name="矩形 44"/>
          <p:cNvSpPr/>
          <p:nvPr/>
        </p:nvSpPr>
        <p:spPr>
          <a:xfrm>
            <a:off x="1" y="538609"/>
            <a:ext cx="12191999" cy="5539978"/>
          </a:xfrm>
          <a:prstGeom prst="rect">
            <a:avLst/>
          </a:prstGeom>
          <a:noFill/>
        </p:spPr>
        <p:txBody>
          <a:bodyPr wrap="square" rtlCol="0">
            <a:spAutoFit/>
          </a:bodyPr>
          <a:lstStyle/>
          <a:p>
            <a:r>
              <a:rPr lang="en-US" altLang="zh-CN" sz="3200" dirty="0" smtClean="0">
                <a:sym typeface="Wingdings 3"/>
              </a:rPr>
              <a:t></a:t>
            </a:r>
            <a:r>
              <a:rPr lang="en-US" altLang="zh-CN" sz="3200" dirty="0"/>
              <a:t>concern 2: A second potential reason for the observed racial differences in the return to employment density is that race may correlate with factors that offer a differential return to exposure to economic activity.</a:t>
            </a:r>
            <a:endParaRPr lang="zh-CN" altLang="zh-CN" sz="3200" dirty="0"/>
          </a:p>
          <a:p>
            <a:r>
              <a:rPr lang="en-US" altLang="zh-CN" sz="3200" dirty="0"/>
              <a:t>    </a:t>
            </a:r>
            <a:r>
              <a:rPr lang="en-US" altLang="zh-CN" sz="3200" dirty="0" smtClean="0"/>
              <a:t>      </a:t>
            </a:r>
            <a:endParaRPr lang="zh-CN" altLang="zh-CN" sz="3200" dirty="0"/>
          </a:p>
          <a:p>
            <a:pPr marL="457200" indent="-457200">
              <a:buFont typeface="Wingdings 3"/>
              <a:buChar char=""/>
            </a:pPr>
            <a:endParaRPr lang="zh-CN" altLang="zh-CN" sz="3200" dirty="0"/>
          </a:p>
          <a:p>
            <a:r>
              <a:rPr lang="en-US" altLang="zh-CN" sz="3200" dirty="0" smtClean="0">
                <a:sym typeface="Wingdings 3"/>
              </a:rPr>
              <a:t>       </a:t>
            </a:r>
            <a:r>
              <a:rPr lang="en-US" altLang="zh-CN" sz="3200" dirty="0" smtClean="0"/>
              <a:t>       </a:t>
            </a:r>
            <a:endParaRPr lang="en-US" altLang="zh-CN" sz="2000" dirty="0" smtClean="0">
              <a:latin typeface="Calibri Light" panose="020F0302020204030204" pitchFamily="34" charset="0"/>
            </a:endParaRPr>
          </a:p>
          <a:p>
            <a:pPr algn="just">
              <a:lnSpc>
                <a:spcPct val="130000"/>
              </a:lnSpc>
            </a:pPr>
            <a:endParaRPr lang="en-US" altLang="zh-CN" sz="2000" dirty="0" smtClean="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p:txBody>
      </p:sp>
      <p:sp>
        <p:nvSpPr>
          <p:cNvPr id="139" name="KSO_Shape"/>
          <p:cNvSpPr/>
          <p:nvPr/>
        </p:nvSpPr>
        <p:spPr>
          <a:xfrm>
            <a:off x="144606" y="153451"/>
            <a:ext cx="321945" cy="346144"/>
          </a:xfrm>
          <a:prstGeom prst="homePlate">
            <a:avLst>
              <a:gd name="adj" fmla="val 3224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563676" y="0"/>
            <a:ext cx="9335342" cy="1077218"/>
          </a:xfrm>
          <a:prstGeom prst="rect">
            <a:avLst/>
          </a:prstGeom>
          <a:noFill/>
        </p:spPr>
        <p:txBody>
          <a:bodyPr wrap="square" rtlCol="0">
            <a:spAutoFit/>
          </a:bodyPr>
          <a:lstStyle/>
          <a:p>
            <a:r>
              <a:rPr lang="en-US" altLang="zh-CN" sz="3200" dirty="0" smtClean="0"/>
              <a:t>2.1Worker </a:t>
            </a:r>
            <a:r>
              <a:rPr lang="en-US" altLang="zh-CN" sz="3200" dirty="0"/>
              <a:t>productivity </a:t>
            </a:r>
            <a:r>
              <a:rPr lang="en-US" altLang="zh-CN" sz="3200" dirty="0" err="1"/>
              <a:t>unobservables</a:t>
            </a:r>
            <a:endParaRPr lang="zh-CN" altLang="zh-CN" sz="3200" dirty="0"/>
          </a:p>
          <a:p>
            <a:endParaRPr lang="zh-CN" altLang="en-US" sz="3200" dirty="0">
              <a:solidFill>
                <a:srgbClr val="3A3A3A"/>
              </a:solidFill>
              <a:latin typeface="Arial" panose="020B0604020202020204" pitchFamily="34" charset="0"/>
              <a:cs typeface="Arial" panose="020B0604020202020204" pitchFamily="34" charset="0"/>
            </a:endParaRPr>
          </a:p>
        </p:txBody>
      </p:sp>
      <p:pic>
        <p:nvPicPr>
          <p:cNvPr id="13" name="图片 12"/>
          <p:cNvPicPr>
            <a:picLocks noChangeAspect="1"/>
          </p:cNvPicPr>
          <p:nvPr/>
        </p:nvPicPr>
        <p:blipFill>
          <a:blip r:embed="rId3"/>
          <a:stretch>
            <a:fillRect/>
          </a:stretch>
        </p:blipFill>
        <p:spPr>
          <a:xfrm>
            <a:off x="10513133" y="177771"/>
            <a:ext cx="1432137" cy="415081"/>
          </a:xfrm>
          <a:prstGeom prst="rect">
            <a:avLst/>
          </a:prstGeom>
        </p:spPr>
      </p:pic>
      <p:sp>
        <p:nvSpPr>
          <p:cNvPr id="2"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6" name="Rectangle 6"/>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8" name="Rectangle 8"/>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4" name="Rectangle 10"/>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6" name="Rectangle 17"/>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8" name="Rectangle 19"/>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2"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4"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6" name="Rectangle 6"/>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8" name="Rectangle 8"/>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0" name="Rectangle 10"/>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2" name="Rectangle 1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Tree>
    <p:extLst>
      <p:ext uri="{BB962C8B-B14F-4D97-AF65-F5344CB8AC3E}">
        <p14:creationId xmlns:p14="http://schemas.microsoft.com/office/powerpoint/2010/main" val="10505649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1602040" y="305431"/>
            <a:ext cx="891540" cy="8915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 name="圆角矩形 4"/>
          <p:cNvSpPr/>
          <p:nvPr/>
        </p:nvSpPr>
        <p:spPr>
          <a:xfrm>
            <a:off x="2303311" y="244410"/>
            <a:ext cx="4137660" cy="868680"/>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
        <p:nvSpPr>
          <p:cNvPr id="6" name="文本框 5"/>
          <p:cNvSpPr txBox="1"/>
          <p:nvPr/>
        </p:nvSpPr>
        <p:spPr>
          <a:xfrm>
            <a:off x="2576398" y="397509"/>
            <a:ext cx="3217547" cy="715581"/>
          </a:xfrm>
          <a:prstGeom prst="rect">
            <a:avLst/>
          </a:prstGeom>
          <a:noFill/>
        </p:spPr>
        <p:txBody>
          <a:bodyPr wrap="none" rtlCol="0">
            <a:spAutoFit/>
          </a:bodyPr>
          <a:lstStyle/>
          <a:p>
            <a:r>
              <a:rPr lang="en-US" altLang="zh-CN" sz="4050" dirty="0">
                <a:latin typeface="Calibri Light" panose="020F0302020204030204" pitchFamily="34" charset="0"/>
              </a:rPr>
              <a:t>ONTENT</a:t>
            </a:r>
            <a:r>
              <a:rPr lang="en-US" altLang="zh-CN" sz="4050" dirty="0">
                <a:solidFill>
                  <a:srgbClr val="FFC001"/>
                </a:solidFill>
                <a:latin typeface="Calibri Light" panose="020F0302020204030204" pitchFamily="34" charset="0"/>
              </a:rPr>
              <a:t>  </a:t>
            </a:r>
            <a:r>
              <a:rPr lang="zh-CN" altLang="en-US" sz="4050" b="1" dirty="0">
                <a:latin typeface="Calibri Light" panose="020F0302020204030204" pitchFamily="34" charset="0"/>
              </a:rPr>
              <a:t>目录</a:t>
            </a:r>
          </a:p>
        </p:txBody>
      </p:sp>
      <p:sp>
        <p:nvSpPr>
          <p:cNvPr id="7" name="文本框 6"/>
          <p:cNvSpPr txBox="1"/>
          <p:nvPr/>
        </p:nvSpPr>
        <p:spPr>
          <a:xfrm>
            <a:off x="1816817" y="397509"/>
            <a:ext cx="461986" cy="715581"/>
          </a:xfrm>
          <a:prstGeom prst="rect">
            <a:avLst/>
          </a:prstGeom>
          <a:noFill/>
        </p:spPr>
        <p:txBody>
          <a:bodyPr wrap="none" rtlCol="0">
            <a:spAutoFit/>
          </a:bodyPr>
          <a:lstStyle/>
          <a:p>
            <a:r>
              <a:rPr lang="en-US" altLang="zh-CN" sz="4050" dirty="0">
                <a:solidFill>
                  <a:schemeClr val="bg1"/>
                </a:solidFill>
                <a:latin typeface="Calibri Light" panose="020F0302020204030204" pitchFamily="34" charset="0"/>
              </a:rPr>
              <a:t>C</a:t>
            </a:r>
            <a:endParaRPr lang="zh-CN" altLang="en-US" sz="4050" dirty="0">
              <a:solidFill>
                <a:schemeClr val="bg1"/>
              </a:solidFill>
              <a:latin typeface="Calibri Light" panose="020F0302020204030204" pitchFamily="34" charset="0"/>
            </a:endParaRPr>
          </a:p>
        </p:txBody>
      </p:sp>
      <p:sp>
        <p:nvSpPr>
          <p:cNvPr id="10" name="文本框 9"/>
          <p:cNvSpPr txBox="1"/>
          <p:nvPr/>
        </p:nvSpPr>
        <p:spPr>
          <a:xfrm>
            <a:off x="2303311" y="1351521"/>
            <a:ext cx="587020" cy="646331"/>
          </a:xfrm>
          <a:prstGeom prst="rect">
            <a:avLst/>
          </a:prstGeom>
          <a:noFill/>
        </p:spPr>
        <p:txBody>
          <a:bodyPr wrap="none" rtlCol="0">
            <a:spAutoFit/>
          </a:bodyPr>
          <a:lstStyle/>
          <a:p>
            <a:r>
              <a:rPr lang="en-US" altLang="zh-CN" sz="3600" dirty="0">
                <a:latin typeface="Yu Gothic UI Light" panose="020B0300000000000000" pitchFamily="34" charset="-128"/>
                <a:ea typeface="Yu Gothic UI Light" panose="020B0300000000000000" pitchFamily="34" charset="-128"/>
              </a:rPr>
              <a:t>01</a:t>
            </a:r>
            <a:endParaRPr lang="zh-CN" altLang="en-US" sz="3600" dirty="0">
              <a:latin typeface="Yu Gothic UI Light" panose="020B0300000000000000" pitchFamily="34" charset="-128"/>
              <a:ea typeface="Yu Gothic UI Light" panose="020B0300000000000000" pitchFamily="34" charset="-128"/>
            </a:endParaRPr>
          </a:p>
        </p:txBody>
      </p:sp>
      <p:sp>
        <p:nvSpPr>
          <p:cNvPr id="11" name="矩形 10"/>
          <p:cNvSpPr/>
          <p:nvPr/>
        </p:nvSpPr>
        <p:spPr>
          <a:xfrm>
            <a:off x="3193690" y="1314610"/>
            <a:ext cx="7017110" cy="584775"/>
          </a:xfrm>
          <a:prstGeom prst="rect">
            <a:avLst/>
          </a:prstGeom>
        </p:spPr>
        <p:txBody>
          <a:bodyPr wrap="square">
            <a:spAutoFit/>
          </a:bodyPr>
          <a:lstStyle/>
          <a:p>
            <a:pPr lvl="0"/>
            <a:r>
              <a:rPr lang="en-US" altLang="zh-CN" sz="3200" b="1" dirty="0"/>
              <a:t>Introduction</a:t>
            </a:r>
            <a:endParaRPr lang="zh-CN" altLang="zh-CN" sz="3200" b="1" dirty="0"/>
          </a:p>
        </p:txBody>
      </p:sp>
      <p:cxnSp>
        <p:nvCxnSpPr>
          <p:cNvPr id="14" name="直接连接符 13"/>
          <p:cNvCxnSpPr/>
          <p:nvPr/>
        </p:nvCxnSpPr>
        <p:spPr>
          <a:xfrm>
            <a:off x="2917488" y="1414637"/>
            <a:ext cx="0" cy="484748"/>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17" name="文本框 16"/>
          <p:cNvSpPr txBox="1"/>
          <p:nvPr/>
        </p:nvSpPr>
        <p:spPr>
          <a:xfrm>
            <a:off x="2303312" y="2202297"/>
            <a:ext cx="659155" cy="646331"/>
          </a:xfrm>
          <a:prstGeom prst="rect">
            <a:avLst/>
          </a:prstGeom>
          <a:noFill/>
        </p:spPr>
        <p:txBody>
          <a:bodyPr wrap="none" rtlCol="0">
            <a:spAutoFit/>
          </a:bodyPr>
          <a:lstStyle/>
          <a:p>
            <a:r>
              <a:rPr lang="en-US" altLang="zh-CN" sz="3600" dirty="0">
                <a:latin typeface="Yu Gothic UI Light" panose="020B0300000000000000" pitchFamily="34" charset="-128"/>
                <a:ea typeface="Yu Gothic UI Light" panose="020B0300000000000000" pitchFamily="34" charset="-128"/>
              </a:rPr>
              <a:t>02</a:t>
            </a:r>
            <a:endParaRPr lang="zh-CN" altLang="en-US" sz="3600" dirty="0">
              <a:latin typeface="Yu Gothic UI Light" panose="020B0300000000000000" pitchFamily="34" charset="-128"/>
              <a:ea typeface="Yu Gothic UI Light" panose="020B0300000000000000" pitchFamily="34" charset="-128"/>
            </a:endParaRPr>
          </a:p>
        </p:txBody>
      </p:sp>
      <p:sp>
        <p:nvSpPr>
          <p:cNvPr id="18" name="矩形 17"/>
          <p:cNvSpPr/>
          <p:nvPr/>
        </p:nvSpPr>
        <p:spPr>
          <a:xfrm>
            <a:off x="3193690" y="2283088"/>
            <a:ext cx="7017110" cy="584775"/>
          </a:xfrm>
          <a:prstGeom prst="rect">
            <a:avLst/>
          </a:prstGeom>
        </p:spPr>
        <p:txBody>
          <a:bodyPr wrap="square">
            <a:spAutoFit/>
          </a:bodyPr>
          <a:lstStyle/>
          <a:p>
            <a:pPr lvl="0"/>
            <a:r>
              <a:rPr lang="en-US" altLang="zh-CN" sz="3200" b="1" dirty="0"/>
              <a:t>Empirical M</a:t>
            </a:r>
            <a:r>
              <a:rPr lang="en-US" altLang="zh-CN" sz="3200" b="1" dirty="0" smtClean="0"/>
              <a:t>odels</a:t>
            </a:r>
            <a:endParaRPr lang="zh-CN" altLang="en-US" sz="3200" b="1" dirty="0"/>
          </a:p>
        </p:txBody>
      </p:sp>
      <p:cxnSp>
        <p:nvCxnSpPr>
          <p:cNvPr id="20" name="直接连接符 19"/>
          <p:cNvCxnSpPr/>
          <p:nvPr/>
        </p:nvCxnSpPr>
        <p:spPr>
          <a:xfrm>
            <a:off x="2893187" y="2283088"/>
            <a:ext cx="0" cy="484748"/>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26" name="文本框 25"/>
          <p:cNvSpPr txBox="1"/>
          <p:nvPr/>
        </p:nvSpPr>
        <p:spPr>
          <a:xfrm>
            <a:off x="2284677" y="3256440"/>
            <a:ext cx="659155" cy="646331"/>
          </a:xfrm>
          <a:prstGeom prst="rect">
            <a:avLst/>
          </a:prstGeom>
          <a:noFill/>
        </p:spPr>
        <p:txBody>
          <a:bodyPr wrap="none" rtlCol="0">
            <a:spAutoFit/>
          </a:bodyPr>
          <a:lstStyle/>
          <a:p>
            <a:r>
              <a:rPr lang="en-US" altLang="zh-CN" sz="3600" dirty="0">
                <a:latin typeface="Yu Gothic UI Light" panose="020B0300000000000000" pitchFamily="34" charset="-128"/>
                <a:ea typeface="Yu Gothic UI Light" panose="020B0300000000000000" pitchFamily="34" charset="-128"/>
              </a:rPr>
              <a:t>03</a:t>
            </a:r>
            <a:endParaRPr lang="zh-CN" altLang="en-US" sz="3600" dirty="0">
              <a:latin typeface="Yu Gothic UI Light" panose="020B0300000000000000" pitchFamily="34" charset="-128"/>
              <a:ea typeface="Yu Gothic UI Light" panose="020B0300000000000000" pitchFamily="34" charset="-128"/>
            </a:endParaRPr>
          </a:p>
        </p:txBody>
      </p:sp>
      <p:sp>
        <p:nvSpPr>
          <p:cNvPr id="35" name="矩形 34"/>
          <p:cNvSpPr/>
          <p:nvPr/>
        </p:nvSpPr>
        <p:spPr>
          <a:xfrm>
            <a:off x="3193690" y="3211185"/>
            <a:ext cx="7017110" cy="584775"/>
          </a:xfrm>
          <a:prstGeom prst="rect">
            <a:avLst/>
          </a:prstGeom>
        </p:spPr>
        <p:txBody>
          <a:bodyPr wrap="square">
            <a:spAutoFit/>
          </a:bodyPr>
          <a:lstStyle/>
          <a:p>
            <a:pPr lvl="0"/>
            <a:r>
              <a:rPr lang="en-US" altLang="zh-CN" sz="3200" b="1" dirty="0"/>
              <a:t>Worker </a:t>
            </a:r>
            <a:r>
              <a:rPr lang="en-US" altLang="zh-CN" sz="3200" b="1" dirty="0" smtClean="0"/>
              <a:t>Sample</a:t>
            </a:r>
            <a:endParaRPr lang="zh-CN" altLang="en-US" sz="3200" b="1" dirty="0"/>
          </a:p>
        </p:txBody>
      </p:sp>
      <p:cxnSp>
        <p:nvCxnSpPr>
          <p:cNvPr id="37" name="直接连接符 36"/>
          <p:cNvCxnSpPr/>
          <p:nvPr/>
        </p:nvCxnSpPr>
        <p:spPr>
          <a:xfrm>
            <a:off x="2908115" y="3311212"/>
            <a:ext cx="0" cy="484748"/>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41" name="文本框 40"/>
          <p:cNvSpPr txBox="1"/>
          <p:nvPr/>
        </p:nvSpPr>
        <p:spPr>
          <a:xfrm>
            <a:off x="2303311" y="4167240"/>
            <a:ext cx="667170" cy="646331"/>
          </a:xfrm>
          <a:prstGeom prst="rect">
            <a:avLst/>
          </a:prstGeom>
          <a:noFill/>
        </p:spPr>
        <p:txBody>
          <a:bodyPr wrap="none" rtlCol="0">
            <a:spAutoFit/>
          </a:bodyPr>
          <a:lstStyle/>
          <a:p>
            <a:r>
              <a:rPr lang="en-US" altLang="zh-CN" sz="3600" dirty="0">
                <a:latin typeface="Yu Gothic UI Light" panose="020B0300000000000000" pitchFamily="34" charset="-128"/>
                <a:ea typeface="Yu Gothic UI Light" panose="020B0300000000000000" pitchFamily="34" charset="-128"/>
              </a:rPr>
              <a:t>04</a:t>
            </a:r>
            <a:endParaRPr lang="zh-CN" altLang="en-US" sz="3600" dirty="0">
              <a:latin typeface="Yu Gothic UI Light" panose="020B0300000000000000" pitchFamily="34" charset="-128"/>
              <a:ea typeface="Yu Gothic UI Light" panose="020B0300000000000000" pitchFamily="34" charset="-128"/>
            </a:endParaRPr>
          </a:p>
        </p:txBody>
      </p:sp>
      <p:sp>
        <p:nvSpPr>
          <p:cNvPr id="42" name="矩形 41"/>
          <p:cNvSpPr/>
          <p:nvPr/>
        </p:nvSpPr>
        <p:spPr>
          <a:xfrm>
            <a:off x="3193690" y="4928817"/>
            <a:ext cx="7017110" cy="584775"/>
          </a:xfrm>
          <a:prstGeom prst="rect">
            <a:avLst/>
          </a:prstGeom>
        </p:spPr>
        <p:txBody>
          <a:bodyPr wrap="square">
            <a:spAutoFit/>
          </a:bodyPr>
          <a:lstStyle/>
          <a:p>
            <a:pPr lvl="0"/>
            <a:r>
              <a:rPr lang="en-US" altLang="zh-CN" sz="3200" b="1" dirty="0" smtClean="0"/>
              <a:t>Conclusion</a:t>
            </a:r>
            <a:endParaRPr lang="zh-CN" altLang="en-US" sz="3200" b="1" dirty="0"/>
          </a:p>
        </p:txBody>
      </p:sp>
      <p:cxnSp>
        <p:nvCxnSpPr>
          <p:cNvPr id="44" name="直接连接符 43"/>
          <p:cNvCxnSpPr/>
          <p:nvPr/>
        </p:nvCxnSpPr>
        <p:spPr>
          <a:xfrm>
            <a:off x="2919294" y="4171180"/>
            <a:ext cx="0" cy="484748"/>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pic>
        <p:nvPicPr>
          <p:cNvPr id="19" name="图片 18"/>
          <p:cNvPicPr>
            <a:picLocks noChangeAspect="1"/>
          </p:cNvPicPr>
          <p:nvPr/>
        </p:nvPicPr>
        <p:blipFill>
          <a:blip r:embed="rId3"/>
          <a:stretch>
            <a:fillRect/>
          </a:stretch>
        </p:blipFill>
        <p:spPr>
          <a:xfrm>
            <a:off x="10513133" y="177771"/>
            <a:ext cx="1432137" cy="415081"/>
          </a:xfrm>
          <a:prstGeom prst="rect">
            <a:avLst/>
          </a:prstGeom>
        </p:spPr>
      </p:pic>
      <p:sp>
        <p:nvSpPr>
          <p:cNvPr id="21" name="文本框 9"/>
          <p:cNvSpPr txBox="1"/>
          <p:nvPr/>
        </p:nvSpPr>
        <p:spPr>
          <a:xfrm>
            <a:off x="2337778" y="4867261"/>
            <a:ext cx="521297" cy="646331"/>
          </a:xfrm>
          <a:prstGeom prst="rect">
            <a:avLst/>
          </a:prstGeom>
          <a:noFill/>
        </p:spPr>
        <p:txBody>
          <a:bodyPr wrap="none" rtlCol="0">
            <a:spAutoFit/>
          </a:bodyPr>
          <a:lstStyle/>
          <a:p>
            <a:r>
              <a:rPr lang="en-US" altLang="zh-CN" sz="3600" dirty="0" smtClean="0">
                <a:latin typeface="Yu Gothic UI Light" panose="020B0300000000000000" pitchFamily="34" charset="-128"/>
                <a:ea typeface="Yu Gothic UI Light" panose="020B0300000000000000" pitchFamily="34" charset="-128"/>
              </a:rPr>
              <a:t>05</a:t>
            </a:r>
            <a:endParaRPr lang="zh-CN" altLang="en-US" sz="3600" dirty="0">
              <a:latin typeface="Yu Gothic UI Light" panose="020B0300000000000000" pitchFamily="34" charset="-128"/>
              <a:ea typeface="Yu Gothic UI Light" panose="020B0300000000000000" pitchFamily="34" charset="-128"/>
            </a:endParaRPr>
          </a:p>
        </p:txBody>
      </p:sp>
      <p:cxnSp>
        <p:nvCxnSpPr>
          <p:cNvPr id="22" name="直接连接符 21"/>
          <p:cNvCxnSpPr/>
          <p:nvPr/>
        </p:nvCxnSpPr>
        <p:spPr>
          <a:xfrm>
            <a:off x="2921901" y="4948052"/>
            <a:ext cx="0" cy="484748"/>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23" name="矩形 22"/>
          <p:cNvSpPr/>
          <p:nvPr/>
        </p:nvSpPr>
        <p:spPr>
          <a:xfrm>
            <a:off x="3193690" y="4121167"/>
            <a:ext cx="7827088" cy="584775"/>
          </a:xfrm>
          <a:prstGeom prst="rect">
            <a:avLst/>
          </a:prstGeom>
        </p:spPr>
        <p:txBody>
          <a:bodyPr wrap="square">
            <a:spAutoFit/>
          </a:bodyPr>
          <a:lstStyle/>
          <a:p>
            <a:pPr lvl="0"/>
            <a:r>
              <a:rPr lang="en-US" altLang="zh-CN" sz="3200" b="1" dirty="0" smtClean="0"/>
              <a:t>Results</a:t>
            </a:r>
            <a:endParaRPr lang="zh-CN" altLang="zh-CN" sz="3200" b="1" dirty="0"/>
          </a:p>
        </p:txBody>
      </p:sp>
    </p:spTree>
    <p:extLst>
      <p:ext uri="{BB962C8B-B14F-4D97-AF65-F5344CB8AC3E}">
        <p14:creationId xmlns:p14="http://schemas.microsoft.com/office/powerpoint/2010/main" val="19510690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KSO_Shape"/>
          <p:cNvSpPr/>
          <p:nvPr/>
        </p:nvSpPr>
        <p:spPr>
          <a:xfrm>
            <a:off x="241731" y="96536"/>
            <a:ext cx="321945" cy="346144"/>
          </a:xfrm>
          <a:prstGeom prst="homePlate">
            <a:avLst>
              <a:gd name="adj" fmla="val 3224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5" name="矩形 44"/>
          <p:cNvSpPr/>
          <p:nvPr/>
        </p:nvSpPr>
        <p:spPr>
          <a:xfrm>
            <a:off x="1" y="538609"/>
            <a:ext cx="12191999" cy="7969874"/>
          </a:xfrm>
          <a:prstGeom prst="rect">
            <a:avLst/>
          </a:prstGeom>
          <a:noFill/>
        </p:spPr>
        <p:txBody>
          <a:bodyPr wrap="square" rtlCol="0">
            <a:spAutoFit/>
          </a:bodyPr>
          <a:lstStyle/>
          <a:p>
            <a:r>
              <a:rPr lang="en-US" altLang="zh-CN" sz="3200" dirty="0">
                <a:sym typeface="Wingdings 3"/>
              </a:rPr>
              <a:t></a:t>
            </a:r>
            <a:r>
              <a:rPr lang="en-US" altLang="zh-CN" sz="3200" dirty="0"/>
              <a:t> address: allow the return to employment density to vary over key worker attributes</a:t>
            </a:r>
            <a:endParaRPr lang="zh-CN" altLang="zh-CN" sz="3200" dirty="0"/>
          </a:p>
          <a:p>
            <a:r>
              <a:rPr lang="en-US" altLang="zh-CN" sz="3200" dirty="0"/>
              <a:t>                 </a:t>
            </a:r>
            <a:r>
              <a:rPr lang="en-US" altLang="zh-CN" sz="3200" dirty="0">
                <a:sym typeface="Wingdings 3"/>
              </a:rPr>
              <a:t></a:t>
            </a:r>
            <a:r>
              <a:rPr lang="en-US" altLang="zh-CN" sz="3200" dirty="0"/>
              <a:t>First, the return is allowed to vary by traditional demographic variables, such as education and family structure, that predict earnings and labor force participation</a:t>
            </a:r>
            <a:endParaRPr lang="zh-CN" altLang="zh-CN" sz="3200" dirty="0"/>
          </a:p>
          <a:p>
            <a:r>
              <a:rPr lang="en-US" altLang="zh-CN" sz="3200" dirty="0">
                <a:sym typeface="Wingdings 3"/>
              </a:rPr>
              <a:t>                 </a:t>
            </a:r>
            <a:r>
              <a:rPr lang="en-US" altLang="zh-CN" sz="3200" dirty="0"/>
              <a:t>Second, whites and blacks may sort differentially into industries and occupations, and those different industries may experience different returns. Therefore, we include industry and occupation controls in the log wage equation, and also allow the return to employment density to vary across those industry and occupation categories.</a:t>
            </a:r>
            <a:endParaRPr lang="zh-CN" altLang="zh-CN" sz="3200" dirty="0"/>
          </a:p>
          <a:p>
            <a:r>
              <a:rPr lang="en-US" altLang="zh-CN" sz="3200" dirty="0" smtClean="0">
                <a:sym typeface="Wingdings 3"/>
              </a:rPr>
              <a:t>       </a:t>
            </a:r>
            <a:r>
              <a:rPr lang="en-US" altLang="zh-CN" sz="3200" dirty="0" smtClean="0"/>
              <a:t>       </a:t>
            </a:r>
            <a:endParaRPr lang="en-US" altLang="zh-CN" sz="2000" dirty="0" smtClean="0">
              <a:latin typeface="Calibri Light" panose="020F0302020204030204" pitchFamily="34" charset="0"/>
            </a:endParaRPr>
          </a:p>
          <a:p>
            <a:pPr algn="just">
              <a:lnSpc>
                <a:spcPct val="130000"/>
              </a:lnSpc>
            </a:pPr>
            <a:endParaRPr lang="en-US" altLang="zh-CN" sz="2000" dirty="0" smtClean="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p:txBody>
      </p:sp>
      <p:sp>
        <p:nvSpPr>
          <p:cNvPr id="139" name="KSO_Shape"/>
          <p:cNvSpPr/>
          <p:nvPr/>
        </p:nvSpPr>
        <p:spPr>
          <a:xfrm>
            <a:off x="164514" y="110183"/>
            <a:ext cx="321945" cy="346144"/>
          </a:xfrm>
          <a:prstGeom prst="homePlate">
            <a:avLst>
              <a:gd name="adj" fmla="val 3224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563676" y="0"/>
            <a:ext cx="9335342" cy="1077218"/>
          </a:xfrm>
          <a:prstGeom prst="rect">
            <a:avLst/>
          </a:prstGeom>
          <a:noFill/>
        </p:spPr>
        <p:txBody>
          <a:bodyPr wrap="square" rtlCol="0">
            <a:spAutoFit/>
          </a:bodyPr>
          <a:lstStyle/>
          <a:p>
            <a:r>
              <a:rPr lang="en-US" altLang="zh-CN" sz="3200" dirty="0" smtClean="0"/>
              <a:t>2.1Worker </a:t>
            </a:r>
            <a:r>
              <a:rPr lang="en-US" altLang="zh-CN" sz="3200" dirty="0"/>
              <a:t>productivity </a:t>
            </a:r>
            <a:r>
              <a:rPr lang="en-US" altLang="zh-CN" sz="3200" dirty="0" err="1"/>
              <a:t>unobservables</a:t>
            </a:r>
            <a:endParaRPr lang="zh-CN" altLang="zh-CN" sz="3200" dirty="0"/>
          </a:p>
          <a:p>
            <a:endParaRPr lang="zh-CN" altLang="en-US" sz="3200" dirty="0">
              <a:solidFill>
                <a:srgbClr val="3A3A3A"/>
              </a:solidFill>
              <a:latin typeface="Arial" panose="020B0604020202020204" pitchFamily="34" charset="0"/>
              <a:cs typeface="Arial" panose="020B0604020202020204" pitchFamily="34" charset="0"/>
            </a:endParaRPr>
          </a:p>
        </p:txBody>
      </p:sp>
      <p:pic>
        <p:nvPicPr>
          <p:cNvPr id="13" name="图片 12"/>
          <p:cNvPicPr>
            <a:picLocks noChangeAspect="1"/>
          </p:cNvPicPr>
          <p:nvPr/>
        </p:nvPicPr>
        <p:blipFill>
          <a:blip r:embed="rId3"/>
          <a:stretch>
            <a:fillRect/>
          </a:stretch>
        </p:blipFill>
        <p:spPr>
          <a:xfrm>
            <a:off x="10513133" y="177771"/>
            <a:ext cx="1432137" cy="415081"/>
          </a:xfrm>
          <a:prstGeom prst="rect">
            <a:avLst/>
          </a:prstGeom>
        </p:spPr>
      </p:pic>
      <p:sp>
        <p:nvSpPr>
          <p:cNvPr id="2"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6" name="Rectangle 6"/>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8" name="Rectangle 8"/>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4" name="Rectangle 10"/>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6" name="Rectangle 17"/>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8" name="Rectangle 19"/>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2"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4"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6" name="Rectangle 6"/>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8" name="Rectangle 8"/>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0" name="Rectangle 10"/>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2" name="Rectangle 1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Tree>
    <p:extLst>
      <p:ext uri="{BB962C8B-B14F-4D97-AF65-F5344CB8AC3E}">
        <p14:creationId xmlns:p14="http://schemas.microsoft.com/office/powerpoint/2010/main" val="26018028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KSO_Shape"/>
          <p:cNvSpPr/>
          <p:nvPr/>
        </p:nvSpPr>
        <p:spPr>
          <a:xfrm>
            <a:off x="241731" y="96536"/>
            <a:ext cx="321945" cy="346144"/>
          </a:xfrm>
          <a:prstGeom prst="homePlate">
            <a:avLst>
              <a:gd name="adj" fmla="val 3224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5" name="矩形 44"/>
          <p:cNvSpPr/>
          <p:nvPr/>
        </p:nvSpPr>
        <p:spPr>
          <a:xfrm>
            <a:off x="1" y="538609"/>
            <a:ext cx="12191999" cy="7509748"/>
          </a:xfrm>
          <a:prstGeom prst="rect">
            <a:avLst/>
          </a:prstGeom>
          <a:noFill/>
        </p:spPr>
        <p:txBody>
          <a:bodyPr wrap="square" rtlCol="0">
            <a:spAutoFit/>
          </a:bodyPr>
          <a:lstStyle/>
          <a:p>
            <a:r>
              <a:rPr lang="en-US" altLang="zh-CN" sz="3200" dirty="0">
                <a:sym typeface="Wingdings 3"/>
              </a:rPr>
              <a:t></a:t>
            </a:r>
            <a:r>
              <a:rPr lang="en-US" altLang="zh-CN" sz="3200" dirty="0"/>
              <a:t>In summary, we will estimate the next model</a:t>
            </a:r>
            <a:r>
              <a:rPr lang="en-US" altLang="zh-CN" sz="3200" dirty="0" smtClean="0"/>
              <a:t>:</a:t>
            </a:r>
          </a:p>
          <a:p>
            <a:endParaRPr lang="zh-CN" altLang="zh-CN" sz="3200" dirty="0"/>
          </a:p>
          <a:p>
            <a:r>
              <a:rPr lang="en-US" altLang="zh-CN" sz="3200" dirty="0" smtClean="0"/>
              <a:t>    i</a:t>
            </a:r>
            <a:r>
              <a:rPr lang="en-US" altLang="zh-CN" sz="3200" dirty="0"/>
              <a:t>: individual worker</a:t>
            </a:r>
            <a:endParaRPr lang="zh-CN" altLang="zh-CN" sz="3200" dirty="0"/>
          </a:p>
          <a:p>
            <a:r>
              <a:rPr lang="en-US" altLang="zh-CN" sz="3200" dirty="0" smtClean="0"/>
              <a:t>   x:cell</a:t>
            </a:r>
            <a:endParaRPr lang="zh-CN" altLang="zh-CN" sz="3200" dirty="0"/>
          </a:p>
          <a:p>
            <a:r>
              <a:rPr lang="en-US" altLang="zh-CN" sz="3200" dirty="0" smtClean="0"/>
              <a:t>   t:residential </a:t>
            </a:r>
            <a:r>
              <a:rPr lang="en-US" altLang="zh-CN" sz="3200" dirty="0"/>
              <a:t>location</a:t>
            </a:r>
            <a:endParaRPr lang="zh-CN" altLang="zh-CN" sz="3200" dirty="0"/>
          </a:p>
          <a:p>
            <a:r>
              <a:rPr lang="en-US" altLang="zh-CN" sz="3200" dirty="0" smtClean="0"/>
              <a:t>   j:working </a:t>
            </a:r>
            <a:r>
              <a:rPr lang="en-US" altLang="zh-CN" sz="3200" dirty="0"/>
              <a:t>location</a:t>
            </a:r>
            <a:endParaRPr lang="zh-CN" altLang="zh-CN" sz="3200" dirty="0"/>
          </a:p>
          <a:p>
            <a:r>
              <a:rPr lang="en-US" altLang="zh-CN" sz="3200" dirty="0" smtClean="0"/>
              <a:t>  s:MSA </a:t>
            </a:r>
            <a:endParaRPr lang="zh-CN" altLang="zh-CN" sz="3200" dirty="0"/>
          </a:p>
          <a:p>
            <a:r>
              <a:rPr lang="en-US" altLang="zh-CN" sz="3200" dirty="0" smtClean="0"/>
              <a:t>       :</a:t>
            </a:r>
            <a:r>
              <a:rPr lang="en-US" altLang="zh-CN" sz="3200" dirty="0"/>
              <a:t>demographics, such as education and family structure</a:t>
            </a:r>
            <a:endParaRPr lang="zh-CN" altLang="zh-CN" sz="3200" dirty="0"/>
          </a:p>
          <a:p>
            <a:r>
              <a:rPr lang="en-US" altLang="zh-CN" sz="3200" dirty="0" smtClean="0"/>
              <a:t>       :</a:t>
            </a:r>
            <a:r>
              <a:rPr lang="en-US" altLang="zh-CN" sz="3200" dirty="0"/>
              <a:t>demographic cell-residential location fixed effect </a:t>
            </a:r>
            <a:endParaRPr lang="zh-CN" altLang="zh-CN" sz="3200" dirty="0"/>
          </a:p>
          <a:p>
            <a:r>
              <a:rPr lang="en-US" altLang="zh-CN" sz="3200" dirty="0" smtClean="0"/>
              <a:t>       </a:t>
            </a:r>
            <a:r>
              <a:rPr lang="zh-CN" altLang="zh-CN" sz="3200" dirty="0" smtClean="0"/>
              <a:t>：</a:t>
            </a:r>
            <a:r>
              <a:rPr lang="en-US" altLang="zh-CN" sz="3200" dirty="0"/>
              <a:t>occupation </a:t>
            </a:r>
            <a:endParaRPr lang="zh-CN" altLang="zh-CN" sz="3200" dirty="0"/>
          </a:p>
          <a:p>
            <a:r>
              <a:rPr lang="en-US" altLang="zh-CN" sz="3200" dirty="0" smtClean="0">
                <a:sym typeface="Wingdings 3"/>
              </a:rPr>
              <a:t>       </a:t>
            </a:r>
            <a:r>
              <a:rPr lang="en-US" altLang="zh-CN" sz="3200" dirty="0" smtClean="0"/>
              <a:t>       </a:t>
            </a:r>
            <a:endParaRPr lang="en-US" altLang="zh-CN" sz="2000" dirty="0" smtClean="0">
              <a:latin typeface="Calibri Light" panose="020F0302020204030204" pitchFamily="34" charset="0"/>
            </a:endParaRPr>
          </a:p>
          <a:p>
            <a:pPr algn="just">
              <a:lnSpc>
                <a:spcPct val="130000"/>
              </a:lnSpc>
            </a:pPr>
            <a:endParaRPr lang="en-US" altLang="zh-CN" sz="2000" dirty="0" smtClean="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p:txBody>
      </p:sp>
      <p:sp>
        <p:nvSpPr>
          <p:cNvPr id="139" name="KSO_Shape"/>
          <p:cNvSpPr/>
          <p:nvPr/>
        </p:nvSpPr>
        <p:spPr>
          <a:xfrm>
            <a:off x="164514" y="110183"/>
            <a:ext cx="321945" cy="346144"/>
          </a:xfrm>
          <a:prstGeom prst="homePlate">
            <a:avLst>
              <a:gd name="adj" fmla="val 3224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563676" y="0"/>
            <a:ext cx="9335342" cy="1077218"/>
          </a:xfrm>
          <a:prstGeom prst="rect">
            <a:avLst/>
          </a:prstGeom>
          <a:noFill/>
        </p:spPr>
        <p:txBody>
          <a:bodyPr wrap="square" rtlCol="0">
            <a:spAutoFit/>
          </a:bodyPr>
          <a:lstStyle/>
          <a:p>
            <a:r>
              <a:rPr lang="en-US" altLang="zh-CN" sz="3200" dirty="0" smtClean="0"/>
              <a:t>2.1Worker </a:t>
            </a:r>
            <a:r>
              <a:rPr lang="en-US" altLang="zh-CN" sz="3200" dirty="0"/>
              <a:t>productivity </a:t>
            </a:r>
            <a:r>
              <a:rPr lang="en-US" altLang="zh-CN" sz="3200" dirty="0" err="1"/>
              <a:t>unobservables</a:t>
            </a:r>
            <a:endParaRPr lang="zh-CN" altLang="zh-CN" sz="3200" dirty="0"/>
          </a:p>
          <a:p>
            <a:endParaRPr lang="zh-CN" altLang="en-US" sz="3200" dirty="0">
              <a:solidFill>
                <a:srgbClr val="3A3A3A"/>
              </a:solidFill>
              <a:latin typeface="Arial" panose="020B0604020202020204" pitchFamily="34" charset="0"/>
              <a:cs typeface="Arial" panose="020B0604020202020204" pitchFamily="34" charset="0"/>
            </a:endParaRPr>
          </a:p>
        </p:txBody>
      </p:sp>
      <p:pic>
        <p:nvPicPr>
          <p:cNvPr id="13" name="图片 12"/>
          <p:cNvPicPr>
            <a:picLocks noChangeAspect="1"/>
          </p:cNvPicPr>
          <p:nvPr/>
        </p:nvPicPr>
        <p:blipFill>
          <a:blip r:embed="rId4"/>
          <a:stretch>
            <a:fillRect/>
          </a:stretch>
        </p:blipFill>
        <p:spPr>
          <a:xfrm>
            <a:off x="10513133" y="177771"/>
            <a:ext cx="1432137" cy="415081"/>
          </a:xfrm>
          <a:prstGeom prst="rect">
            <a:avLst/>
          </a:prstGeom>
        </p:spPr>
      </p:pic>
      <p:sp>
        <p:nvSpPr>
          <p:cNvPr id="2"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6" name="Rectangle 6"/>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8" name="Rectangle 8"/>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4" name="Rectangle 10"/>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6" name="Rectangle 17"/>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8" name="Rectangle 19"/>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2"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4"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6" name="Rectangle 6"/>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8" name="Rectangle 8"/>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0" name="Rectangle 10"/>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2" name="Rectangle 1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5" name="对象 4"/>
          <p:cNvGraphicFramePr>
            <a:graphicFrameLocks noChangeAspect="1"/>
          </p:cNvGraphicFramePr>
          <p:nvPr>
            <p:extLst>
              <p:ext uri="{D42A27DB-BD31-4B8C-83A1-F6EECF244321}">
                <p14:modId xmlns:p14="http://schemas.microsoft.com/office/powerpoint/2010/main" val="2817151043"/>
              </p:ext>
            </p:extLst>
          </p:nvPr>
        </p:nvGraphicFramePr>
        <p:xfrm>
          <a:off x="486459" y="1077218"/>
          <a:ext cx="5709625" cy="452956"/>
        </p:xfrm>
        <a:graphic>
          <a:graphicData uri="http://schemas.openxmlformats.org/presentationml/2006/ole">
            <mc:AlternateContent xmlns:mc="http://schemas.openxmlformats.org/markup-compatibility/2006">
              <mc:Choice xmlns:v="urn:schemas-microsoft-com:vml" Requires="v">
                <p:oleObj spid="_x0000_s12317" r:id="rId5" imgW="2984500" imgH="228600" progId="Unknown">
                  <p:embed/>
                </p:oleObj>
              </mc:Choice>
              <mc:Fallback>
                <p:oleObj r:id="rId5" imgW="2984500" imgH="228600" progId="Unknown">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6459" y="1077218"/>
                        <a:ext cx="5709625" cy="452956"/>
                      </a:xfrm>
                      <a:prstGeom prst="rect">
                        <a:avLst/>
                      </a:prstGeom>
                      <a:noFill/>
                    </p:spPr>
                  </p:pic>
                </p:oleObj>
              </mc:Fallback>
            </mc:AlternateContent>
          </a:graphicData>
        </a:graphic>
      </p:graphicFrame>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9" name="对象 8"/>
          <p:cNvGraphicFramePr>
            <a:graphicFrameLocks noChangeAspect="1"/>
          </p:cNvGraphicFramePr>
          <p:nvPr>
            <p:extLst>
              <p:ext uri="{D42A27DB-BD31-4B8C-83A1-F6EECF244321}">
                <p14:modId xmlns:p14="http://schemas.microsoft.com/office/powerpoint/2010/main" val="2922269037"/>
              </p:ext>
            </p:extLst>
          </p:nvPr>
        </p:nvGraphicFramePr>
        <p:xfrm>
          <a:off x="339874" y="4193470"/>
          <a:ext cx="328865" cy="300268"/>
        </p:xfrm>
        <a:graphic>
          <a:graphicData uri="http://schemas.openxmlformats.org/presentationml/2006/ole">
            <mc:AlternateContent xmlns:mc="http://schemas.openxmlformats.org/markup-compatibility/2006">
              <mc:Choice xmlns:v="urn:schemas-microsoft-com:vml" Requires="v">
                <p:oleObj spid="_x0000_s12318" r:id="rId7" imgW="215713" imgH="203024" progId="Unknown">
                  <p:embed/>
                </p:oleObj>
              </mc:Choice>
              <mc:Fallback>
                <p:oleObj r:id="rId7" imgW="215713" imgH="203024" progId="Unknown">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9874" y="4193470"/>
                        <a:ext cx="328865" cy="300268"/>
                      </a:xfrm>
                      <a:prstGeom prst="rect">
                        <a:avLst/>
                      </a:prstGeom>
                      <a:noFill/>
                    </p:spPr>
                  </p:pic>
                </p:oleObj>
              </mc:Fallback>
            </mc:AlternateContent>
          </a:graphicData>
        </a:graphic>
      </p:graphicFrame>
      <p:sp>
        <p:nvSpPr>
          <p:cNvPr id="10" name="Rectangle 6"/>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1" name="对象 10"/>
          <p:cNvGraphicFramePr>
            <a:graphicFrameLocks noChangeAspect="1"/>
          </p:cNvGraphicFramePr>
          <p:nvPr>
            <p:extLst>
              <p:ext uri="{D42A27DB-BD31-4B8C-83A1-F6EECF244321}">
                <p14:modId xmlns:p14="http://schemas.microsoft.com/office/powerpoint/2010/main" val="2770682765"/>
              </p:ext>
            </p:extLst>
          </p:nvPr>
        </p:nvGraphicFramePr>
        <p:xfrm>
          <a:off x="344601" y="4681182"/>
          <a:ext cx="337787" cy="308414"/>
        </p:xfrm>
        <a:graphic>
          <a:graphicData uri="http://schemas.openxmlformats.org/presentationml/2006/ole">
            <mc:AlternateContent xmlns:mc="http://schemas.openxmlformats.org/markup-compatibility/2006">
              <mc:Choice xmlns:v="urn:schemas-microsoft-com:vml" Requires="v">
                <p:oleObj spid="_x0000_s12319" r:id="rId9" imgW="215713" imgH="203024" progId="Unknown">
                  <p:embed/>
                </p:oleObj>
              </mc:Choice>
              <mc:Fallback>
                <p:oleObj r:id="rId9" imgW="215713" imgH="203024" progId="Unknown">
                  <p:embed/>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4601" y="4681182"/>
                        <a:ext cx="337787" cy="308414"/>
                      </a:xfrm>
                      <a:prstGeom prst="rect">
                        <a:avLst/>
                      </a:prstGeom>
                      <a:noFill/>
                    </p:spPr>
                  </p:pic>
                </p:oleObj>
              </mc:Fallback>
            </mc:AlternateContent>
          </a:graphicData>
        </a:graphic>
      </p:graphicFrame>
      <p:sp>
        <p:nvSpPr>
          <p:cNvPr id="12" name="Rectangle 8"/>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5" name="对象 14"/>
          <p:cNvGraphicFramePr>
            <a:graphicFrameLocks noChangeAspect="1"/>
          </p:cNvGraphicFramePr>
          <p:nvPr>
            <p:extLst>
              <p:ext uri="{D42A27DB-BD31-4B8C-83A1-F6EECF244321}">
                <p14:modId xmlns:p14="http://schemas.microsoft.com/office/powerpoint/2010/main" val="524638603"/>
              </p:ext>
            </p:extLst>
          </p:nvPr>
        </p:nvGraphicFramePr>
        <p:xfrm>
          <a:off x="325486" y="5104263"/>
          <a:ext cx="343254" cy="360417"/>
        </p:xfrm>
        <a:graphic>
          <a:graphicData uri="http://schemas.openxmlformats.org/presentationml/2006/ole">
            <mc:AlternateContent xmlns:mc="http://schemas.openxmlformats.org/markup-compatibility/2006">
              <mc:Choice xmlns:v="urn:schemas-microsoft-com:vml" Requires="v">
                <p:oleObj spid="_x0000_s12320" r:id="rId11" imgW="190417" imgH="203112" progId="Unknown">
                  <p:embed/>
                </p:oleObj>
              </mc:Choice>
              <mc:Fallback>
                <p:oleObj r:id="rId11" imgW="190417" imgH="203112" progId="Unknown">
                  <p:embed/>
                  <p:pic>
                    <p:nvPicPr>
                      <p:cNvPr id="0" name="Object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25486" y="5104263"/>
                        <a:ext cx="343254" cy="360417"/>
                      </a:xfrm>
                      <a:prstGeom prst="rect">
                        <a:avLst/>
                      </a:prstGeom>
                      <a:noFill/>
                    </p:spPr>
                  </p:pic>
                </p:oleObj>
              </mc:Fallback>
            </mc:AlternateContent>
          </a:graphicData>
        </a:graphic>
      </p:graphicFrame>
    </p:spTree>
    <p:extLst>
      <p:ext uri="{BB962C8B-B14F-4D97-AF65-F5344CB8AC3E}">
        <p14:creationId xmlns:p14="http://schemas.microsoft.com/office/powerpoint/2010/main" val="1983767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KSO_Shape"/>
          <p:cNvSpPr/>
          <p:nvPr/>
        </p:nvSpPr>
        <p:spPr>
          <a:xfrm>
            <a:off x="160584" y="399460"/>
            <a:ext cx="321945" cy="346144"/>
          </a:xfrm>
          <a:prstGeom prst="homePlate">
            <a:avLst>
              <a:gd name="adj" fmla="val 3224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5" name="矩形 44"/>
          <p:cNvSpPr/>
          <p:nvPr/>
        </p:nvSpPr>
        <p:spPr>
          <a:xfrm>
            <a:off x="0" y="787496"/>
            <a:ext cx="12352583" cy="5639634"/>
          </a:xfrm>
          <a:prstGeom prst="rect">
            <a:avLst/>
          </a:prstGeom>
          <a:noFill/>
        </p:spPr>
        <p:txBody>
          <a:bodyPr wrap="square" rtlCol="0">
            <a:spAutoFit/>
          </a:bodyPr>
          <a:lstStyle/>
          <a:p>
            <a:r>
              <a:rPr lang="en-US" altLang="zh-CN" sz="3200" dirty="0" smtClean="0">
                <a:sym typeface="Wingdings 3"/>
              </a:rPr>
              <a:t> </a:t>
            </a:r>
            <a:r>
              <a:rPr lang="en-US" altLang="zh-CN" sz="3200" dirty="0" smtClean="0"/>
              <a:t>Recently</a:t>
            </a:r>
            <a:r>
              <a:rPr lang="en-US" altLang="zh-CN" sz="3200" dirty="0"/>
              <a:t>, researchers have provided evidence that racial isolation and relationships between workers drive differences in labor market outcomes.                     </a:t>
            </a:r>
            <a:endParaRPr lang="zh-CN" altLang="zh-CN" sz="3200" dirty="0"/>
          </a:p>
          <a:p>
            <a:r>
              <a:rPr lang="en-US" altLang="zh-CN" sz="3200" dirty="0" smtClean="0">
                <a:sym typeface="Wingdings 3"/>
              </a:rPr>
              <a:t>         </a:t>
            </a:r>
            <a:r>
              <a:rPr lang="en-US" altLang="zh-CN" sz="3200" dirty="0"/>
              <a:t>for example, </a:t>
            </a:r>
            <a:r>
              <a:rPr lang="en-US" altLang="zh-CN" sz="3200" dirty="0" err="1"/>
              <a:t>Hellerstein</a:t>
            </a:r>
            <a:r>
              <a:rPr lang="en-US" altLang="zh-CN" sz="3200" dirty="0"/>
              <a:t> et al. (2008) find that the benefit to an individual of nearby job locations depends heavily on whether members of one’s own race are employed there</a:t>
            </a:r>
            <a:r>
              <a:rPr lang="en-US" altLang="zh-CN" sz="3200" dirty="0" smtClean="0"/>
              <a:t>.   </a:t>
            </a:r>
            <a:endParaRPr lang="zh-CN" altLang="zh-CN" sz="3200" dirty="0"/>
          </a:p>
          <a:p>
            <a:r>
              <a:rPr lang="en-US" altLang="zh-CN" sz="3200" dirty="0" smtClean="0">
                <a:sym typeface="Wingdings 3"/>
              </a:rPr>
              <a:t>       </a:t>
            </a:r>
            <a:r>
              <a:rPr lang="en-US" altLang="zh-CN" sz="3200" dirty="0" smtClean="0"/>
              <a:t>       </a:t>
            </a:r>
            <a:endParaRPr lang="en-US" altLang="zh-CN" sz="2000" dirty="0" smtClean="0">
              <a:latin typeface="Calibri Light" panose="020F0302020204030204" pitchFamily="34" charset="0"/>
            </a:endParaRPr>
          </a:p>
          <a:p>
            <a:pPr algn="just">
              <a:lnSpc>
                <a:spcPct val="130000"/>
              </a:lnSpc>
            </a:pPr>
            <a:endParaRPr lang="en-US" altLang="zh-CN" sz="2000" dirty="0" smtClean="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p:txBody>
      </p:sp>
      <p:sp>
        <p:nvSpPr>
          <p:cNvPr id="139" name="KSO_Shape"/>
          <p:cNvSpPr/>
          <p:nvPr/>
        </p:nvSpPr>
        <p:spPr>
          <a:xfrm>
            <a:off x="241730" y="441352"/>
            <a:ext cx="321945" cy="346144"/>
          </a:xfrm>
          <a:prstGeom prst="homePlate">
            <a:avLst>
              <a:gd name="adj" fmla="val 3224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563676" y="348543"/>
            <a:ext cx="9335342" cy="1077218"/>
          </a:xfrm>
          <a:prstGeom prst="rect">
            <a:avLst/>
          </a:prstGeom>
          <a:noFill/>
        </p:spPr>
        <p:txBody>
          <a:bodyPr wrap="square" rtlCol="0">
            <a:spAutoFit/>
          </a:bodyPr>
          <a:lstStyle/>
          <a:p>
            <a:r>
              <a:rPr lang="en-US" altLang="zh-CN" sz="3200" dirty="0"/>
              <a:t>2.2. Race-Specific networks</a:t>
            </a:r>
            <a:endParaRPr lang="zh-CN" altLang="zh-CN" sz="3200" dirty="0"/>
          </a:p>
          <a:p>
            <a:endParaRPr lang="zh-CN" altLang="en-US" sz="3200" dirty="0">
              <a:solidFill>
                <a:srgbClr val="3A3A3A"/>
              </a:solidFill>
              <a:latin typeface="Arial" panose="020B0604020202020204" pitchFamily="34" charset="0"/>
              <a:cs typeface="Arial" panose="020B0604020202020204" pitchFamily="34" charset="0"/>
            </a:endParaRPr>
          </a:p>
        </p:txBody>
      </p:sp>
      <p:sp>
        <p:nvSpPr>
          <p:cNvPr id="2"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6" name="Rectangle 6"/>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8" name="Rectangle 8"/>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4" name="Rectangle 10"/>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6" name="Rectangle 17"/>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8" name="Rectangle 19"/>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2"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4"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6" name="Rectangle 6"/>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8" name="Rectangle 8"/>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0" name="Rectangle 10"/>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2" name="Rectangle 1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Tree>
    <p:extLst>
      <p:ext uri="{BB962C8B-B14F-4D97-AF65-F5344CB8AC3E}">
        <p14:creationId xmlns:p14="http://schemas.microsoft.com/office/powerpoint/2010/main" val="3681138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KSO_Shape"/>
          <p:cNvSpPr/>
          <p:nvPr/>
        </p:nvSpPr>
        <p:spPr>
          <a:xfrm>
            <a:off x="160584" y="399460"/>
            <a:ext cx="321945" cy="346144"/>
          </a:xfrm>
          <a:prstGeom prst="homePlate">
            <a:avLst>
              <a:gd name="adj" fmla="val 3224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5" name="矩形 44"/>
          <p:cNvSpPr/>
          <p:nvPr/>
        </p:nvSpPr>
        <p:spPr>
          <a:xfrm>
            <a:off x="0" y="887152"/>
            <a:ext cx="12352583" cy="6524863"/>
          </a:xfrm>
          <a:prstGeom prst="rect">
            <a:avLst/>
          </a:prstGeom>
          <a:noFill/>
        </p:spPr>
        <p:txBody>
          <a:bodyPr wrap="square" rtlCol="0">
            <a:spAutoFit/>
          </a:bodyPr>
          <a:lstStyle/>
          <a:p>
            <a:r>
              <a:rPr lang="en-US" altLang="zh-CN" sz="3200" dirty="0">
                <a:sym typeface="Wingdings 3"/>
              </a:rPr>
              <a:t></a:t>
            </a:r>
            <a:r>
              <a:rPr lang="en-US" altLang="zh-CN" sz="3200" dirty="0"/>
              <a:t>A separate literature has documented that a major source of the urban wage premium is agglomeration economies arising from spillovers across individuals (Ellison et al., 2010), and researchers have further argued that these spillovers may take the form of peer and social interaction effects that arise in dense areas. </a:t>
            </a:r>
            <a:endParaRPr lang="zh-CN" altLang="zh-CN" sz="3200" dirty="0"/>
          </a:p>
          <a:p>
            <a:r>
              <a:rPr lang="en-US" altLang="zh-CN" sz="3200" dirty="0">
                <a:sym typeface="Wingdings 3"/>
              </a:rPr>
              <a:t>        </a:t>
            </a:r>
            <a:r>
              <a:rPr lang="en-US" altLang="zh-CN" sz="3200" dirty="0"/>
              <a:t>For example, Nanda and Sorenson (2010) find evidence of peer effects on self-employment that suggests knowledge- or experience-sharing between workers.</a:t>
            </a:r>
            <a:endParaRPr lang="zh-CN" altLang="zh-CN" sz="3200" dirty="0"/>
          </a:p>
          <a:p>
            <a:r>
              <a:rPr lang="en-US" altLang="zh-CN" sz="3200" dirty="0" smtClean="0">
                <a:sym typeface="Wingdings 3"/>
              </a:rPr>
              <a:t>       </a:t>
            </a:r>
            <a:r>
              <a:rPr lang="en-US" altLang="zh-CN" sz="3200" dirty="0" smtClean="0"/>
              <a:t>       </a:t>
            </a:r>
            <a:endParaRPr lang="en-US" altLang="zh-CN" sz="2000" dirty="0" smtClean="0">
              <a:latin typeface="Calibri Light" panose="020F0302020204030204" pitchFamily="34" charset="0"/>
            </a:endParaRPr>
          </a:p>
          <a:p>
            <a:pPr algn="just">
              <a:lnSpc>
                <a:spcPct val="130000"/>
              </a:lnSpc>
            </a:pPr>
            <a:endParaRPr lang="en-US" altLang="zh-CN" sz="2000" dirty="0" smtClean="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p:txBody>
      </p:sp>
      <p:sp>
        <p:nvSpPr>
          <p:cNvPr id="139" name="KSO_Shape"/>
          <p:cNvSpPr/>
          <p:nvPr/>
        </p:nvSpPr>
        <p:spPr>
          <a:xfrm>
            <a:off x="241730" y="441352"/>
            <a:ext cx="321945" cy="346144"/>
          </a:xfrm>
          <a:prstGeom prst="homePlate">
            <a:avLst>
              <a:gd name="adj" fmla="val 3224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563676" y="348543"/>
            <a:ext cx="9335342" cy="1077218"/>
          </a:xfrm>
          <a:prstGeom prst="rect">
            <a:avLst/>
          </a:prstGeom>
          <a:noFill/>
        </p:spPr>
        <p:txBody>
          <a:bodyPr wrap="square" rtlCol="0">
            <a:spAutoFit/>
          </a:bodyPr>
          <a:lstStyle/>
          <a:p>
            <a:r>
              <a:rPr lang="en-US" altLang="zh-CN" sz="3200" dirty="0"/>
              <a:t>2.2. Race-Specific networks</a:t>
            </a:r>
            <a:endParaRPr lang="zh-CN" altLang="zh-CN" sz="3200" dirty="0"/>
          </a:p>
          <a:p>
            <a:endParaRPr lang="zh-CN" altLang="en-US" sz="3200" dirty="0">
              <a:solidFill>
                <a:srgbClr val="3A3A3A"/>
              </a:solidFill>
              <a:latin typeface="Arial" panose="020B0604020202020204" pitchFamily="34" charset="0"/>
              <a:cs typeface="Arial" panose="020B0604020202020204" pitchFamily="34" charset="0"/>
            </a:endParaRPr>
          </a:p>
        </p:txBody>
      </p:sp>
      <p:sp>
        <p:nvSpPr>
          <p:cNvPr id="2"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6" name="Rectangle 6"/>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8" name="Rectangle 8"/>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4" name="Rectangle 10"/>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6" name="Rectangle 17"/>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8" name="Rectangle 19"/>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2"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4"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6" name="Rectangle 6"/>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8" name="Rectangle 8"/>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0" name="Rectangle 10"/>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2" name="Rectangle 1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Tree>
    <p:extLst>
      <p:ext uri="{BB962C8B-B14F-4D97-AF65-F5344CB8AC3E}">
        <p14:creationId xmlns:p14="http://schemas.microsoft.com/office/powerpoint/2010/main" val="24962146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KSO_Shape"/>
          <p:cNvSpPr/>
          <p:nvPr/>
        </p:nvSpPr>
        <p:spPr>
          <a:xfrm>
            <a:off x="160584" y="399460"/>
            <a:ext cx="321945" cy="346144"/>
          </a:xfrm>
          <a:prstGeom prst="homePlate">
            <a:avLst>
              <a:gd name="adj" fmla="val 3224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5" name="矩形 44"/>
          <p:cNvSpPr/>
          <p:nvPr/>
        </p:nvSpPr>
        <p:spPr>
          <a:xfrm>
            <a:off x="0" y="887152"/>
            <a:ext cx="12352583" cy="6020110"/>
          </a:xfrm>
          <a:prstGeom prst="rect">
            <a:avLst/>
          </a:prstGeom>
          <a:noFill/>
        </p:spPr>
        <p:txBody>
          <a:bodyPr wrap="square" rtlCol="0">
            <a:spAutoFit/>
          </a:bodyPr>
          <a:lstStyle/>
          <a:p>
            <a:r>
              <a:rPr lang="en-US" altLang="zh-CN" sz="3200" dirty="0">
                <a:sym typeface="Wingdings 3"/>
              </a:rPr>
              <a:t></a:t>
            </a:r>
            <a:r>
              <a:rPr lang="en-US" altLang="zh-CN" sz="3200" dirty="0"/>
              <a:t>We therefore investigate the possibility that our results may be in part driven by race-specific networks, by testing whether the race of the workers in the surrounding region affects the employment density wage premium. Such a finding would suggest that race-specific networks influence the returns to agglomeration economies, perhaps</a:t>
            </a:r>
            <a:endParaRPr lang="zh-CN" altLang="zh-CN" sz="3200" dirty="0"/>
          </a:p>
          <a:p>
            <a:r>
              <a:rPr lang="en-US" altLang="zh-CN" sz="3200" dirty="0"/>
              <a:t>through spillovers across individuals</a:t>
            </a:r>
            <a:endParaRPr lang="zh-CN" altLang="zh-CN" sz="3200" dirty="0"/>
          </a:p>
          <a:p>
            <a:r>
              <a:rPr lang="en-US" altLang="zh-CN" sz="3200" dirty="0" smtClean="0">
                <a:sym typeface="Wingdings 3"/>
              </a:rPr>
              <a:t>       </a:t>
            </a:r>
            <a:r>
              <a:rPr lang="en-US" altLang="zh-CN" sz="3200" dirty="0" smtClean="0"/>
              <a:t>       </a:t>
            </a:r>
            <a:endParaRPr lang="en-US" altLang="zh-CN" sz="2000" dirty="0" smtClean="0">
              <a:latin typeface="Calibri Light" panose="020F0302020204030204" pitchFamily="34" charset="0"/>
            </a:endParaRPr>
          </a:p>
          <a:p>
            <a:pPr algn="just">
              <a:lnSpc>
                <a:spcPct val="130000"/>
              </a:lnSpc>
            </a:pPr>
            <a:endParaRPr lang="en-US" altLang="zh-CN" sz="2000" dirty="0" smtClean="0">
              <a:latin typeface="Calibri Light" panose="020F0302020204030204" pitchFamily="34" charset="0"/>
            </a:endParaRPr>
          </a:p>
          <a:p>
            <a:pPr algn="just">
              <a:lnSpc>
                <a:spcPct val="130000"/>
              </a:lnSpc>
            </a:pPr>
            <a:r>
              <a:rPr lang="en-US" altLang="zh-CN" sz="2000" dirty="0">
                <a:latin typeface="Calibri Light" panose="020F0302020204030204" pitchFamily="34" charset="0"/>
              </a:rPr>
              <a:t> </a:t>
            </a:r>
            <a:r>
              <a:rPr lang="en-US" altLang="zh-CN" sz="2000" dirty="0" smtClean="0">
                <a:latin typeface="Calibri Light" panose="020F0302020204030204" pitchFamily="34" charset="0"/>
              </a:rPr>
              <a:t>          </a:t>
            </a:r>
            <a:r>
              <a:rPr lang="en-US" altLang="zh-CN" sz="2000" dirty="0" smtClean="0"/>
              <a:t> :</a:t>
            </a:r>
            <a:r>
              <a:rPr lang="en-US" altLang="zh-CN" sz="3200" dirty="0" smtClean="0"/>
              <a:t>For </a:t>
            </a:r>
            <a:r>
              <a:rPr lang="en-US" altLang="zh-CN" sz="3200" dirty="0"/>
              <a:t>each work location j, we calculate the fraction of workers </a:t>
            </a:r>
            <a:r>
              <a:rPr lang="en-US" altLang="zh-CN" sz="3200" dirty="0" smtClean="0"/>
              <a:t>in</a:t>
            </a:r>
          </a:p>
          <a:p>
            <a:pPr algn="just">
              <a:lnSpc>
                <a:spcPct val="130000"/>
              </a:lnSpc>
            </a:pPr>
            <a:r>
              <a:rPr lang="en-US" altLang="zh-CN" sz="3200" dirty="0"/>
              <a:t> </a:t>
            </a:r>
            <a:r>
              <a:rPr lang="en-US" altLang="zh-CN" sz="3200" dirty="0" smtClean="0"/>
              <a:t>       </a:t>
            </a:r>
            <a:r>
              <a:rPr lang="en-US" altLang="zh-CN" sz="3200" dirty="0"/>
              <a:t>that location who belong to the same racial group as individual </a:t>
            </a:r>
            <a:r>
              <a:rPr lang="en-US" altLang="zh-CN" sz="3200" dirty="0" err="1"/>
              <a:t>i</a:t>
            </a:r>
            <a:endParaRPr lang="zh-CN" altLang="zh-CN" sz="3200" dirty="0"/>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p:txBody>
      </p:sp>
      <p:sp>
        <p:nvSpPr>
          <p:cNvPr id="139" name="KSO_Shape"/>
          <p:cNvSpPr/>
          <p:nvPr/>
        </p:nvSpPr>
        <p:spPr>
          <a:xfrm>
            <a:off x="241730" y="441352"/>
            <a:ext cx="321945" cy="346144"/>
          </a:xfrm>
          <a:prstGeom prst="homePlate">
            <a:avLst>
              <a:gd name="adj" fmla="val 3224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563676" y="348543"/>
            <a:ext cx="9335342" cy="1077218"/>
          </a:xfrm>
          <a:prstGeom prst="rect">
            <a:avLst/>
          </a:prstGeom>
          <a:noFill/>
        </p:spPr>
        <p:txBody>
          <a:bodyPr wrap="square" rtlCol="0">
            <a:spAutoFit/>
          </a:bodyPr>
          <a:lstStyle/>
          <a:p>
            <a:r>
              <a:rPr lang="en-US" altLang="zh-CN" sz="3200" dirty="0"/>
              <a:t>2.2. Race-Specific networks</a:t>
            </a:r>
            <a:endParaRPr lang="zh-CN" altLang="zh-CN" sz="3200" dirty="0"/>
          </a:p>
          <a:p>
            <a:endParaRPr lang="zh-CN" altLang="en-US" sz="3200" dirty="0">
              <a:solidFill>
                <a:srgbClr val="3A3A3A"/>
              </a:solidFill>
              <a:latin typeface="Arial" panose="020B0604020202020204" pitchFamily="34" charset="0"/>
              <a:cs typeface="Arial" panose="020B0604020202020204" pitchFamily="34" charset="0"/>
            </a:endParaRPr>
          </a:p>
        </p:txBody>
      </p:sp>
      <p:sp>
        <p:nvSpPr>
          <p:cNvPr id="2"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6" name="Rectangle 6"/>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8" name="Rectangle 8"/>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4" name="Rectangle 10"/>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6" name="Rectangle 17"/>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8" name="Rectangle 19"/>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2"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4"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6" name="Rectangle 6"/>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8" name="Rectangle 8"/>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0" name="Rectangle 10"/>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2" name="Rectangle 1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5" name="对象 4"/>
          <p:cNvGraphicFramePr>
            <a:graphicFrameLocks noChangeAspect="1"/>
          </p:cNvGraphicFramePr>
          <p:nvPr>
            <p:extLst>
              <p:ext uri="{D42A27DB-BD31-4B8C-83A1-F6EECF244321}">
                <p14:modId xmlns:p14="http://schemas.microsoft.com/office/powerpoint/2010/main" val="103570459"/>
              </p:ext>
            </p:extLst>
          </p:nvPr>
        </p:nvGraphicFramePr>
        <p:xfrm>
          <a:off x="723332" y="4080679"/>
          <a:ext cx="8188656" cy="501885"/>
        </p:xfrm>
        <a:graphic>
          <a:graphicData uri="http://schemas.openxmlformats.org/presentationml/2006/ole">
            <mc:AlternateContent xmlns:mc="http://schemas.openxmlformats.org/markup-compatibility/2006">
              <mc:Choice xmlns:v="urn:schemas-microsoft-com:vml" Requires="v">
                <p:oleObj spid="_x0000_s17423" r:id="rId4" imgW="3860800" imgH="228600" progId="Unknown">
                  <p:embed/>
                </p:oleObj>
              </mc:Choice>
              <mc:Fallback>
                <p:oleObj r:id="rId4" imgW="3860800" imgH="228600" progId="Unknown">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332" y="4080679"/>
                        <a:ext cx="8188656" cy="501885"/>
                      </a:xfrm>
                      <a:prstGeom prst="rect">
                        <a:avLst/>
                      </a:prstGeom>
                      <a:noFill/>
                    </p:spPr>
                  </p:pic>
                </p:oleObj>
              </mc:Fallback>
            </mc:AlternateContent>
          </a:graphicData>
        </a:graphic>
      </p:graphicFrame>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9" name="对象 8"/>
          <p:cNvGraphicFramePr>
            <a:graphicFrameLocks noChangeAspect="1"/>
          </p:cNvGraphicFramePr>
          <p:nvPr>
            <p:extLst>
              <p:ext uri="{D42A27DB-BD31-4B8C-83A1-F6EECF244321}">
                <p14:modId xmlns:p14="http://schemas.microsoft.com/office/powerpoint/2010/main" val="4139207805"/>
              </p:ext>
            </p:extLst>
          </p:nvPr>
        </p:nvGraphicFramePr>
        <p:xfrm>
          <a:off x="241730" y="4817658"/>
          <a:ext cx="454306" cy="474059"/>
        </p:xfrm>
        <a:graphic>
          <a:graphicData uri="http://schemas.openxmlformats.org/presentationml/2006/ole">
            <mc:AlternateContent xmlns:mc="http://schemas.openxmlformats.org/markup-compatibility/2006">
              <mc:Choice xmlns:v="urn:schemas-microsoft-com:vml" Requires="v">
                <p:oleObj spid="_x0000_s17424" r:id="rId6" imgW="215806" imgH="228501" progId="Unknown">
                  <p:embed/>
                </p:oleObj>
              </mc:Choice>
              <mc:Fallback>
                <p:oleObj r:id="rId6" imgW="215806" imgH="228501" progId="Unknown">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1730" y="4817658"/>
                        <a:ext cx="454306" cy="474059"/>
                      </a:xfrm>
                      <a:prstGeom prst="rect">
                        <a:avLst/>
                      </a:prstGeom>
                      <a:noFill/>
                    </p:spPr>
                  </p:pic>
                </p:oleObj>
              </mc:Fallback>
            </mc:AlternateContent>
          </a:graphicData>
        </a:graphic>
      </p:graphicFrame>
    </p:spTree>
    <p:extLst>
      <p:ext uri="{BB962C8B-B14F-4D97-AF65-F5344CB8AC3E}">
        <p14:creationId xmlns:p14="http://schemas.microsoft.com/office/powerpoint/2010/main" val="36037714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4641674" y="2050559"/>
            <a:ext cx="3495368" cy="2850780"/>
          </a:xfrm>
          <a:prstGeom prst="rect">
            <a:avLst/>
          </a:prstGeom>
          <a:noFill/>
        </p:spPr>
        <p:txBody>
          <a:bodyPr wrap="square" rtlCol="0">
            <a:spAutoFit/>
          </a:bodyPr>
          <a:lstStyle/>
          <a:p>
            <a:r>
              <a:rPr lang="en-US" altLang="zh-CN" sz="17925" dirty="0">
                <a:solidFill>
                  <a:schemeClr val="tx1">
                    <a:alpha val="3000"/>
                  </a:schemeClr>
                </a:solidFill>
                <a:latin typeface="Arial Black" panose="020B0A04020102020204" pitchFamily="34" charset="0"/>
              </a:rPr>
              <a:t>03</a:t>
            </a:r>
            <a:endParaRPr lang="zh-CN" altLang="en-US" sz="17925" dirty="0">
              <a:solidFill>
                <a:schemeClr val="tx1">
                  <a:alpha val="3000"/>
                </a:schemeClr>
              </a:solidFill>
              <a:latin typeface="Arial Black" panose="020B0A04020102020204" pitchFamily="34" charset="0"/>
            </a:endParaRPr>
          </a:p>
        </p:txBody>
      </p:sp>
      <p:sp>
        <p:nvSpPr>
          <p:cNvPr id="11" name="文本框 10"/>
          <p:cNvSpPr txBox="1"/>
          <p:nvPr/>
        </p:nvSpPr>
        <p:spPr>
          <a:xfrm>
            <a:off x="3066789" y="2931591"/>
            <a:ext cx="777777" cy="784830"/>
          </a:xfrm>
          <a:prstGeom prst="rect">
            <a:avLst/>
          </a:prstGeom>
          <a:noFill/>
        </p:spPr>
        <p:txBody>
          <a:bodyPr wrap="none" rtlCol="0">
            <a:spAutoFit/>
          </a:bodyPr>
          <a:lstStyle/>
          <a:p>
            <a:r>
              <a:rPr lang="en-US" altLang="zh-CN" sz="4500" dirty="0">
                <a:solidFill>
                  <a:schemeClr val="tx1">
                    <a:lumMod val="65000"/>
                    <a:lumOff val="35000"/>
                  </a:schemeClr>
                </a:solidFill>
                <a:latin typeface="Yu Gothic UI Light" panose="020B0300000000000000" pitchFamily="34" charset="-128"/>
                <a:ea typeface="Yu Gothic UI Light" panose="020B0300000000000000" pitchFamily="34" charset="-128"/>
              </a:rPr>
              <a:t>03</a:t>
            </a:r>
            <a:endParaRPr lang="zh-CN" altLang="en-US" sz="4500" dirty="0">
              <a:solidFill>
                <a:schemeClr val="tx1">
                  <a:lumMod val="65000"/>
                  <a:lumOff val="35000"/>
                </a:schemeClr>
              </a:solidFill>
              <a:latin typeface="Yu Gothic UI Light" panose="020B0300000000000000" pitchFamily="34" charset="-128"/>
              <a:ea typeface="Yu Gothic UI Light" panose="020B0300000000000000" pitchFamily="34" charset="-128"/>
            </a:endParaRPr>
          </a:p>
        </p:txBody>
      </p:sp>
      <p:cxnSp>
        <p:nvCxnSpPr>
          <p:cNvPr id="16" name="直接连接符 15"/>
          <p:cNvCxnSpPr/>
          <p:nvPr/>
        </p:nvCxnSpPr>
        <p:spPr>
          <a:xfrm>
            <a:off x="3725960" y="2789341"/>
            <a:ext cx="0" cy="1069331"/>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3753195" y="2789341"/>
            <a:ext cx="6745472" cy="830997"/>
          </a:xfrm>
          <a:prstGeom prst="rect">
            <a:avLst/>
          </a:prstGeom>
        </p:spPr>
        <p:txBody>
          <a:bodyPr wrap="square">
            <a:spAutoFit/>
          </a:bodyPr>
          <a:lstStyle/>
          <a:p>
            <a:pPr lvl="0"/>
            <a:r>
              <a:rPr lang="en-US" altLang="zh-CN" sz="4800" dirty="0" smtClean="0"/>
              <a:t>Worker Sample</a:t>
            </a:r>
            <a:endParaRPr lang="zh-CN" altLang="zh-CN" sz="4800" dirty="0"/>
          </a:p>
        </p:txBody>
      </p:sp>
      <p:sp>
        <p:nvSpPr>
          <p:cNvPr id="13" name="任意多边形 12"/>
          <p:cNvSpPr/>
          <p:nvPr/>
        </p:nvSpPr>
        <p:spPr>
          <a:xfrm rot="16200000" flipV="1">
            <a:off x="-1806448" y="2681977"/>
            <a:ext cx="4695179" cy="1082282"/>
          </a:xfrm>
          <a:custGeom>
            <a:avLst/>
            <a:gdLst>
              <a:gd name="connsiteX0" fmla="*/ 6260239 w 6260239"/>
              <a:gd name="connsiteY0" fmla="*/ 1443042 h 1443042"/>
              <a:gd name="connsiteX1" fmla="*/ 6260239 w 6260239"/>
              <a:gd name="connsiteY1" fmla="*/ 1370077 h 1443042"/>
              <a:gd name="connsiteX2" fmla="*/ 3239468 w 6260239"/>
              <a:gd name="connsiteY2" fmla="*/ 0 h 1443042"/>
              <a:gd name="connsiteX3" fmla="*/ 0 w 6260239"/>
              <a:gd name="connsiteY3" fmla="*/ 1443042 h 1443042"/>
              <a:gd name="connsiteX0" fmla="*/ 6260239 w 6260239"/>
              <a:gd name="connsiteY0" fmla="*/ 1443042 h 1443042"/>
              <a:gd name="connsiteX1" fmla="*/ 3239468 w 6260239"/>
              <a:gd name="connsiteY1" fmla="*/ 0 h 1443042"/>
              <a:gd name="connsiteX2" fmla="*/ 0 w 6260239"/>
              <a:gd name="connsiteY2" fmla="*/ 1443042 h 1443042"/>
              <a:gd name="connsiteX3" fmla="*/ 6260239 w 6260239"/>
              <a:gd name="connsiteY3" fmla="*/ 1443042 h 1443042"/>
            </a:gdLst>
            <a:ahLst/>
            <a:cxnLst>
              <a:cxn ang="0">
                <a:pos x="connsiteX0" y="connsiteY0"/>
              </a:cxn>
              <a:cxn ang="0">
                <a:pos x="connsiteX1" y="connsiteY1"/>
              </a:cxn>
              <a:cxn ang="0">
                <a:pos x="connsiteX2" y="connsiteY2"/>
              </a:cxn>
              <a:cxn ang="0">
                <a:pos x="connsiteX3" y="connsiteY3"/>
              </a:cxn>
            </a:cxnLst>
            <a:rect l="l" t="t" r="r" b="b"/>
            <a:pathLst>
              <a:path w="6260239" h="1443042">
                <a:moveTo>
                  <a:pt x="6260239" y="1443042"/>
                </a:moveTo>
                <a:lnTo>
                  <a:pt x="3239468" y="0"/>
                </a:lnTo>
                <a:lnTo>
                  <a:pt x="0" y="1443042"/>
                </a:lnTo>
                <a:lnTo>
                  <a:pt x="6260239" y="1443042"/>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4" name="任意多边形 13"/>
          <p:cNvSpPr/>
          <p:nvPr/>
        </p:nvSpPr>
        <p:spPr>
          <a:xfrm rot="16200000" flipV="1">
            <a:off x="-1857553" y="3079196"/>
            <a:ext cx="4797389" cy="1082281"/>
          </a:xfrm>
          <a:custGeom>
            <a:avLst/>
            <a:gdLst>
              <a:gd name="connsiteX0" fmla="*/ 6396518 w 6396518"/>
              <a:gd name="connsiteY0" fmla="*/ 1443041 h 1443041"/>
              <a:gd name="connsiteX1" fmla="*/ 3214875 w 6396518"/>
              <a:gd name="connsiteY1" fmla="*/ 0 h 1443041"/>
              <a:gd name="connsiteX2" fmla="*/ 0 w 6396518"/>
              <a:gd name="connsiteY2" fmla="*/ 1432086 h 1443041"/>
              <a:gd name="connsiteX3" fmla="*/ 0 w 6396518"/>
              <a:gd name="connsiteY3" fmla="*/ 1443041 h 1443041"/>
            </a:gdLst>
            <a:ahLst/>
            <a:cxnLst>
              <a:cxn ang="0">
                <a:pos x="connsiteX0" y="connsiteY0"/>
              </a:cxn>
              <a:cxn ang="0">
                <a:pos x="connsiteX1" y="connsiteY1"/>
              </a:cxn>
              <a:cxn ang="0">
                <a:pos x="connsiteX2" y="connsiteY2"/>
              </a:cxn>
              <a:cxn ang="0">
                <a:pos x="connsiteX3" y="connsiteY3"/>
              </a:cxn>
            </a:cxnLst>
            <a:rect l="l" t="t" r="r" b="b"/>
            <a:pathLst>
              <a:path w="6396518" h="1443041">
                <a:moveTo>
                  <a:pt x="6396518" y="1443041"/>
                </a:moveTo>
                <a:lnTo>
                  <a:pt x="3214875" y="0"/>
                </a:lnTo>
                <a:lnTo>
                  <a:pt x="0" y="1432086"/>
                </a:lnTo>
                <a:lnTo>
                  <a:pt x="0" y="1443041"/>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7" name="任意多边形 16"/>
          <p:cNvSpPr/>
          <p:nvPr/>
        </p:nvSpPr>
        <p:spPr>
          <a:xfrm rot="2700000">
            <a:off x="11844094" y="3119463"/>
            <a:ext cx="712975" cy="712975"/>
          </a:xfrm>
          <a:custGeom>
            <a:avLst/>
            <a:gdLst>
              <a:gd name="connsiteX0" fmla="*/ 0 w 950633"/>
              <a:gd name="connsiteY0" fmla="*/ 0 h 950633"/>
              <a:gd name="connsiteX1" fmla="*/ 950633 w 950633"/>
              <a:gd name="connsiteY1" fmla="*/ 950633 h 950633"/>
              <a:gd name="connsiteX2" fmla="*/ 0 w 950633"/>
              <a:gd name="connsiteY2" fmla="*/ 950633 h 950633"/>
            </a:gdLst>
            <a:ahLst/>
            <a:cxnLst>
              <a:cxn ang="0">
                <a:pos x="connsiteX0" y="connsiteY0"/>
              </a:cxn>
              <a:cxn ang="0">
                <a:pos x="connsiteX1" y="connsiteY1"/>
              </a:cxn>
              <a:cxn ang="0">
                <a:pos x="connsiteX2" y="connsiteY2"/>
              </a:cxn>
            </a:cxnLst>
            <a:rect l="l" t="t" r="r" b="b"/>
            <a:pathLst>
              <a:path w="950633" h="950633">
                <a:moveTo>
                  <a:pt x="0" y="0"/>
                </a:moveTo>
                <a:lnTo>
                  <a:pt x="950633" y="950633"/>
                </a:lnTo>
                <a:lnTo>
                  <a:pt x="0" y="950633"/>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18" name="图片 17"/>
          <p:cNvPicPr>
            <a:picLocks noChangeAspect="1"/>
          </p:cNvPicPr>
          <p:nvPr/>
        </p:nvPicPr>
        <p:blipFill>
          <a:blip r:embed="rId3"/>
          <a:stretch>
            <a:fillRect/>
          </a:stretch>
        </p:blipFill>
        <p:spPr>
          <a:xfrm>
            <a:off x="10513133" y="177771"/>
            <a:ext cx="1432137" cy="415081"/>
          </a:xfrm>
          <a:prstGeom prst="rect">
            <a:avLst/>
          </a:prstGeom>
        </p:spPr>
      </p:pic>
    </p:spTree>
    <p:extLst>
      <p:ext uri="{BB962C8B-B14F-4D97-AF65-F5344CB8AC3E}">
        <p14:creationId xmlns:p14="http://schemas.microsoft.com/office/powerpoint/2010/main" val="22281998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KSO_Shape"/>
          <p:cNvSpPr/>
          <p:nvPr/>
        </p:nvSpPr>
        <p:spPr>
          <a:xfrm>
            <a:off x="305579" y="266632"/>
            <a:ext cx="321945" cy="346144"/>
          </a:xfrm>
          <a:prstGeom prst="homePlate">
            <a:avLst>
              <a:gd name="adj" fmla="val 3224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5" name="矩形 44"/>
          <p:cNvSpPr/>
          <p:nvPr/>
        </p:nvSpPr>
        <p:spPr>
          <a:xfrm>
            <a:off x="0" y="653144"/>
            <a:ext cx="12192000" cy="7201972"/>
          </a:xfrm>
          <a:prstGeom prst="rect">
            <a:avLst/>
          </a:prstGeom>
          <a:noFill/>
        </p:spPr>
        <p:txBody>
          <a:bodyPr wrap="square" rtlCol="0">
            <a:spAutoFit/>
          </a:bodyPr>
          <a:lstStyle/>
          <a:p>
            <a:r>
              <a:rPr lang="en-US" altLang="zh-CN" sz="3200" dirty="0">
                <a:sym typeface="Wingdings 3"/>
              </a:rPr>
              <a:t></a:t>
            </a:r>
            <a:r>
              <a:rPr lang="en-US" altLang="zh-CN" sz="3200" dirty="0"/>
              <a:t>Full sample: the Integrated Public Use Samples (IPUMS) from the Long Form of the 2000 U.S. Decennial Census      </a:t>
            </a:r>
            <a:endParaRPr lang="zh-CN" altLang="zh-CN" sz="3200" dirty="0"/>
          </a:p>
          <a:p>
            <a:r>
              <a:rPr lang="en-US" altLang="zh-CN" sz="3200" dirty="0">
                <a:sym typeface="Wingdings 3"/>
              </a:rPr>
              <a:t></a:t>
            </a:r>
            <a:r>
              <a:rPr lang="en-US" altLang="zh-CN" sz="3200" dirty="0"/>
              <a:t>First subsample</a:t>
            </a:r>
            <a:endParaRPr lang="zh-CN" altLang="zh-CN" sz="3200" dirty="0"/>
          </a:p>
          <a:p>
            <a:r>
              <a:rPr lang="en-US" altLang="zh-CN" sz="3200" dirty="0"/>
              <a:t>         </a:t>
            </a:r>
            <a:r>
              <a:rPr lang="en-US" altLang="zh-CN" sz="3200" dirty="0">
                <a:sym typeface="Wingdings 3"/>
              </a:rPr>
              <a:t></a:t>
            </a:r>
            <a:r>
              <a:rPr lang="en-US" altLang="zh-CN" sz="3200" dirty="0"/>
              <a:t>A subsample of prime-age (30–59 years of age), full time, male workers is drawn for all Consolidated Metropolitan and Metropolitan Statistical Areas that have 200,000 or more residents. </a:t>
            </a:r>
            <a:endParaRPr lang="zh-CN" altLang="zh-CN" sz="3200" dirty="0"/>
          </a:p>
          <a:p>
            <a:r>
              <a:rPr lang="en-US" altLang="zh-CN" sz="3200" dirty="0" smtClean="0">
                <a:sym typeface="Wingdings 3"/>
              </a:rPr>
              <a:t>         </a:t>
            </a:r>
            <a:r>
              <a:rPr lang="en-US" altLang="zh-CN" sz="3200" dirty="0"/>
              <a:t>These restrictions lead to a sample of 1,518,080 workers, including 1,086,760 white workers and 155,042 black workers</a:t>
            </a:r>
            <a:endParaRPr lang="zh-CN" altLang="zh-CN" sz="3200" dirty="0"/>
          </a:p>
          <a:p>
            <a:r>
              <a:rPr lang="en-US" altLang="zh-CN" sz="3200" dirty="0">
                <a:sym typeface="Wingdings 3"/>
              </a:rPr>
              <a:t></a:t>
            </a:r>
            <a:r>
              <a:rPr lang="en-US" altLang="zh-CN" sz="3200" dirty="0"/>
              <a:t> second subsample</a:t>
            </a:r>
            <a:endParaRPr lang="zh-CN" altLang="zh-CN" sz="3200" dirty="0"/>
          </a:p>
          <a:p>
            <a:r>
              <a:rPr lang="en-US" altLang="zh-CN" sz="3200" dirty="0"/>
              <a:t>     </a:t>
            </a:r>
            <a:r>
              <a:rPr lang="en-US" altLang="zh-CN" sz="3200" dirty="0" smtClean="0"/>
              <a:t>   </a:t>
            </a:r>
            <a:r>
              <a:rPr lang="en-US" altLang="zh-CN" sz="3200" dirty="0" smtClean="0">
                <a:sym typeface="Wingdings 3"/>
              </a:rPr>
              <a:t></a:t>
            </a:r>
            <a:r>
              <a:rPr lang="en-US" altLang="zh-CN" sz="3200" dirty="0"/>
              <a:t>We also consider a second smaller sample of the 49 metropolitan areas with populations over 1 </a:t>
            </a:r>
            <a:r>
              <a:rPr lang="en-US" altLang="zh-CN" sz="3200" dirty="0" smtClean="0"/>
              <a:t>million,30–59 </a:t>
            </a:r>
            <a:r>
              <a:rPr lang="en-US" altLang="zh-CN" sz="3200" dirty="0"/>
              <a:t>years of </a:t>
            </a:r>
            <a:r>
              <a:rPr lang="en-US" altLang="zh-CN" sz="3200" dirty="0" smtClean="0"/>
              <a:t>age, </a:t>
            </a:r>
            <a:r>
              <a:rPr lang="en-US" altLang="zh-CN" sz="3200" dirty="0"/>
              <a:t>full time, male workers</a:t>
            </a:r>
            <a:endParaRPr lang="zh-CN" altLang="zh-CN" sz="3200" dirty="0"/>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p:txBody>
      </p:sp>
      <p:sp>
        <p:nvSpPr>
          <p:cNvPr id="139" name="KSO_Shape"/>
          <p:cNvSpPr/>
          <p:nvPr/>
        </p:nvSpPr>
        <p:spPr>
          <a:xfrm>
            <a:off x="224156" y="266632"/>
            <a:ext cx="321945" cy="346144"/>
          </a:xfrm>
          <a:prstGeom prst="homePlate">
            <a:avLst>
              <a:gd name="adj" fmla="val 3224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627524" y="177771"/>
            <a:ext cx="7099042" cy="584775"/>
          </a:xfrm>
          <a:prstGeom prst="rect">
            <a:avLst/>
          </a:prstGeom>
          <a:noFill/>
        </p:spPr>
        <p:txBody>
          <a:bodyPr wrap="square" rtlCol="0">
            <a:spAutoFit/>
          </a:bodyPr>
          <a:lstStyle/>
          <a:p>
            <a:pPr lvl="0"/>
            <a:r>
              <a:rPr lang="en-US" altLang="zh-CN" sz="3200" dirty="0" smtClean="0"/>
              <a:t>Worker Sample</a:t>
            </a:r>
            <a:endParaRPr lang="zh-CN" altLang="zh-CN" sz="3200" dirty="0"/>
          </a:p>
        </p:txBody>
      </p:sp>
      <p:pic>
        <p:nvPicPr>
          <p:cNvPr id="13" name="图片 12"/>
          <p:cNvPicPr>
            <a:picLocks noChangeAspect="1"/>
          </p:cNvPicPr>
          <p:nvPr/>
        </p:nvPicPr>
        <p:blipFill>
          <a:blip r:embed="rId3"/>
          <a:stretch>
            <a:fillRect/>
          </a:stretch>
        </p:blipFill>
        <p:spPr>
          <a:xfrm>
            <a:off x="10513133" y="177771"/>
            <a:ext cx="1432137" cy="415081"/>
          </a:xfrm>
          <a:prstGeom prst="rect">
            <a:avLst/>
          </a:prstGeom>
        </p:spPr>
      </p:pic>
    </p:spTree>
    <p:extLst>
      <p:ext uri="{BB962C8B-B14F-4D97-AF65-F5344CB8AC3E}">
        <p14:creationId xmlns:p14="http://schemas.microsoft.com/office/powerpoint/2010/main" val="226562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KSO_Shape"/>
          <p:cNvSpPr/>
          <p:nvPr/>
        </p:nvSpPr>
        <p:spPr>
          <a:xfrm>
            <a:off x="305579" y="266632"/>
            <a:ext cx="321945" cy="346144"/>
          </a:xfrm>
          <a:prstGeom prst="homePlate">
            <a:avLst>
              <a:gd name="adj" fmla="val 3224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5" name="矩形 44"/>
          <p:cNvSpPr/>
          <p:nvPr/>
        </p:nvSpPr>
        <p:spPr>
          <a:xfrm>
            <a:off x="0" y="653144"/>
            <a:ext cx="12192000" cy="4739759"/>
          </a:xfrm>
          <a:prstGeom prst="rect">
            <a:avLst/>
          </a:prstGeom>
          <a:noFill/>
        </p:spPr>
        <p:txBody>
          <a:bodyPr wrap="square" rtlCol="0">
            <a:spAutoFit/>
          </a:bodyPr>
          <a:lstStyle/>
          <a:p>
            <a:r>
              <a:rPr lang="en-US" altLang="zh-CN" sz="3200" dirty="0">
                <a:sym typeface="Wingdings 3"/>
              </a:rPr>
              <a:t></a:t>
            </a:r>
            <a:r>
              <a:rPr lang="en-US" altLang="zh-CN" sz="3200" dirty="0"/>
              <a:t>dependent variable :logarithm of the hourly wage</a:t>
            </a:r>
            <a:endParaRPr lang="zh-CN" altLang="zh-CN" sz="3200" dirty="0"/>
          </a:p>
          <a:p>
            <a:r>
              <a:rPr lang="en-US" altLang="zh-CN" sz="3200" dirty="0">
                <a:sym typeface="Wingdings 3"/>
              </a:rPr>
              <a:t></a:t>
            </a:r>
            <a:r>
              <a:rPr lang="en-US" altLang="zh-CN" sz="3200" dirty="0"/>
              <a:t>demographic controls : categorical variables by race and ethnicity, age, education, family structure, and immigration status. These categories are also used to create our observationally equivalent cells.</a:t>
            </a:r>
            <a:endParaRPr lang="zh-CN" altLang="zh-CN" sz="3200" dirty="0"/>
          </a:p>
          <a:p>
            <a:r>
              <a:rPr lang="en-US" altLang="zh-CN" sz="3200" dirty="0">
                <a:sym typeface="Wingdings 3"/>
              </a:rPr>
              <a:t></a:t>
            </a:r>
            <a:r>
              <a:rPr lang="en-US" altLang="zh-CN" sz="3200" dirty="0"/>
              <a:t>agglomeration: the logarithm of population at the metropolitan area level, and employment density in units of 1000 workers per square kilometer for each WP PUMA.</a:t>
            </a:r>
            <a:endParaRPr lang="zh-CN" altLang="zh-CN" sz="3200" dirty="0"/>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p:txBody>
      </p:sp>
      <p:sp>
        <p:nvSpPr>
          <p:cNvPr id="139" name="KSO_Shape"/>
          <p:cNvSpPr/>
          <p:nvPr/>
        </p:nvSpPr>
        <p:spPr>
          <a:xfrm>
            <a:off x="224156" y="266632"/>
            <a:ext cx="321945" cy="346144"/>
          </a:xfrm>
          <a:prstGeom prst="homePlate">
            <a:avLst>
              <a:gd name="adj" fmla="val 3224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627524" y="177771"/>
            <a:ext cx="7099042" cy="584775"/>
          </a:xfrm>
          <a:prstGeom prst="rect">
            <a:avLst/>
          </a:prstGeom>
          <a:noFill/>
        </p:spPr>
        <p:txBody>
          <a:bodyPr wrap="square" rtlCol="0">
            <a:spAutoFit/>
          </a:bodyPr>
          <a:lstStyle/>
          <a:p>
            <a:pPr lvl="0"/>
            <a:r>
              <a:rPr lang="en-US" altLang="zh-CN" sz="3200" dirty="0" smtClean="0"/>
              <a:t>Worker Sample</a:t>
            </a:r>
            <a:endParaRPr lang="zh-CN" altLang="zh-CN" sz="3200" dirty="0"/>
          </a:p>
        </p:txBody>
      </p:sp>
      <p:pic>
        <p:nvPicPr>
          <p:cNvPr id="13" name="图片 12"/>
          <p:cNvPicPr>
            <a:picLocks noChangeAspect="1"/>
          </p:cNvPicPr>
          <p:nvPr/>
        </p:nvPicPr>
        <p:blipFill>
          <a:blip r:embed="rId3"/>
          <a:stretch>
            <a:fillRect/>
          </a:stretch>
        </p:blipFill>
        <p:spPr>
          <a:xfrm>
            <a:off x="10513133" y="177771"/>
            <a:ext cx="1432137" cy="415081"/>
          </a:xfrm>
          <a:prstGeom prst="rect">
            <a:avLst/>
          </a:prstGeom>
        </p:spPr>
      </p:pic>
    </p:spTree>
    <p:extLst>
      <p:ext uri="{BB962C8B-B14F-4D97-AF65-F5344CB8AC3E}">
        <p14:creationId xmlns:p14="http://schemas.microsoft.com/office/powerpoint/2010/main" val="14192842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KSO_Shape"/>
          <p:cNvSpPr/>
          <p:nvPr/>
        </p:nvSpPr>
        <p:spPr>
          <a:xfrm>
            <a:off x="297258" y="93560"/>
            <a:ext cx="321945" cy="346144"/>
          </a:xfrm>
          <a:prstGeom prst="homePlate">
            <a:avLst>
              <a:gd name="adj" fmla="val 3224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5" name="矩形 44"/>
          <p:cNvSpPr/>
          <p:nvPr/>
        </p:nvSpPr>
        <p:spPr>
          <a:xfrm>
            <a:off x="-1" y="439704"/>
            <a:ext cx="12192000" cy="1852815"/>
          </a:xfrm>
          <a:prstGeom prst="rect">
            <a:avLst/>
          </a:prstGeom>
          <a:noFill/>
        </p:spPr>
        <p:txBody>
          <a:bodyPr wrap="square" rtlCol="0">
            <a:spAutoFit/>
          </a:bodyPr>
          <a:lstStyle/>
          <a:p>
            <a:pPr algn="just">
              <a:lnSpc>
                <a:spcPct val="130000"/>
              </a:lnSpc>
            </a:pPr>
            <a:r>
              <a:rPr lang="en-US" altLang="zh-CN" sz="2800" dirty="0"/>
              <a:t>summary statistics</a:t>
            </a:r>
            <a:endParaRPr lang="zh-CN" altLang="zh-CN" sz="2800" dirty="0"/>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p:txBody>
      </p:sp>
      <p:sp>
        <p:nvSpPr>
          <p:cNvPr id="139" name="KSO_Shape"/>
          <p:cNvSpPr/>
          <p:nvPr/>
        </p:nvSpPr>
        <p:spPr>
          <a:xfrm>
            <a:off x="136286" y="93560"/>
            <a:ext cx="321945" cy="346144"/>
          </a:xfrm>
          <a:prstGeom prst="homePlate">
            <a:avLst>
              <a:gd name="adj" fmla="val 3224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627524" y="-18868"/>
            <a:ext cx="7099042" cy="584775"/>
          </a:xfrm>
          <a:prstGeom prst="rect">
            <a:avLst/>
          </a:prstGeom>
          <a:noFill/>
        </p:spPr>
        <p:txBody>
          <a:bodyPr wrap="square" rtlCol="0">
            <a:spAutoFit/>
          </a:bodyPr>
          <a:lstStyle/>
          <a:p>
            <a:pPr lvl="0"/>
            <a:r>
              <a:rPr lang="en-US" altLang="zh-CN" sz="3200" dirty="0" smtClean="0"/>
              <a:t>Worker Sample</a:t>
            </a:r>
            <a:endParaRPr lang="zh-CN" altLang="zh-CN" sz="3200" dirty="0"/>
          </a:p>
        </p:txBody>
      </p:sp>
      <p:pic>
        <p:nvPicPr>
          <p:cNvPr id="13" name="图片 12"/>
          <p:cNvPicPr>
            <a:picLocks noChangeAspect="1"/>
          </p:cNvPicPr>
          <p:nvPr/>
        </p:nvPicPr>
        <p:blipFill>
          <a:blip r:embed="rId3"/>
          <a:stretch>
            <a:fillRect/>
          </a:stretch>
        </p:blipFill>
        <p:spPr>
          <a:xfrm>
            <a:off x="10513133" y="177771"/>
            <a:ext cx="1432137" cy="415081"/>
          </a:xfrm>
          <a:prstGeom prst="rect">
            <a:avLst/>
          </a:prstGeom>
        </p:spPr>
      </p:pic>
      <p:pic>
        <p:nvPicPr>
          <p:cNvPr id="7" name="图片 6"/>
          <p:cNvPicPr/>
          <p:nvPr/>
        </p:nvPicPr>
        <p:blipFill>
          <a:blip r:embed="rId4"/>
          <a:stretch>
            <a:fillRect/>
          </a:stretch>
        </p:blipFill>
        <p:spPr>
          <a:xfrm>
            <a:off x="297259" y="996287"/>
            <a:ext cx="11535350" cy="5650172"/>
          </a:xfrm>
          <a:prstGeom prst="rect">
            <a:avLst/>
          </a:prstGeom>
        </p:spPr>
      </p:pic>
    </p:spTree>
    <p:extLst>
      <p:ext uri="{BB962C8B-B14F-4D97-AF65-F5344CB8AC3E}">
        <p14:creationId xmlns:p14="http://schemas.microsoft.com/office/powerpoint/2010/main" val="22012936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4641674" y="2050559"/>
            <a:ext cx="3495368" cy="2850780"/>
          </a:xfrm>
          <a:prstGeom prst="rect">
            <a:avLst/>
          </a:prstGeom>
          <a:noFill/>
        </p:spPr>
        <p:txBody>
          <a:bodyPr wrap="square" rtlCol="0">
            <a:spAutoFit/>
          </a:bodyPr>
          <a:lstStyle/>
          <a:p>
            <a:r>
              <a:rPr lang="en-US" altLang="zh-CN" sz="17925" dirty="0">
                <a:solidFill>
                  <a:schemeClr val="tx1">
                    <a:alpha val="3000"/>
                  </a:schemeClr>
                </a:solidFill>
                <a:latin typeface="Arial Black" panose="020B0A04020102020204" pitchFamily="34" charset="0"/>
              </a:rPr>
              <a:t>04</a:t>
            </a:r>
            <a:endParaRPr lang="zh-CN" altLang="en-US" sz="17925" dirty="0">
              <a:solidFill>
                <a:schemeClr val="tx1">
                  <a:alpha val="3000"/>
                </a:schemeClr>
              </a:solidFill>
              <a:latin typeface="Arial Black" panose="020B0A04020102020204" pitchFamily="34" charset="0"/>
            </a:endParaRPr>
          </a:p>
        </p:txBody>
      </p:sp>
      <p:sp>
        <p:nvSpPr>
          <p:cNvPr id="11" name="文本框 10"/>
          <p:cNvSpPr txBox="1"/>
          <p:nvPr/>
        </p:nvSpPr>
        <p:spPr>
          <a:xfrm>
            <a:off x="2965799" y="2931591"/>
            <a:ext cx="787395" cy="784830"/>
          </a:xfrm>
          <a:prstGeom prst="rect">
            <a:avLst/>
          </a:prstGeom>
          <a:noFill/>
        </p:spPr>
        <p:txBody>
          <a:bodyPr wrap="none" rtlCol="0">
            <a:spAutoFit/>
          </a:bodyPr>
          <a:lstStyle/>
          <a:p>
            <a:r>
              <a:rPr lang="en-US" altLang="zh-CN" sz="4500" dirty="0">
                <a:solidFill>
                  <a:schemeClr val="tx1">
                    <a:lumMod val="65000"/>
                    <a:lumOff val="35000"/>
                  </a:schemeClr>
                </a:solidFill>
                <a:latin typeface="Yu Gothic UI Light" panose="020B0300000000000000" pitchFamily="34" charset="-128"/>
                <a:ea typeface="Yu Gothic UI Light" panose="020B0300000000000000" pitchFamily="34" charset="-128"/>
              </a:rPr>
              <a:t>04</a:t>
            </a:r>
            <a:endParaRPr lang="zh-CN" altLang="en-US" sz="4500" dirty="0">
              <a:solidFill>
                <a:schemeClr val="tx1">
                  <a:lumMod val="65000"/>
                  <a:lumOff val="35000"/>
                </a:schemeClr>
              </a:solidFill>
              <a:latin typeface="Yu Gothic UI Light" panose="020B0300000000000000" pitchFamily="34" charset="-128"/>
              <a:ea typeface="Yu Gothic UI Light" panose="020B0300000000000000" pitchFamily="34" charset="-128"/>
            </a:endParaRPr>
          </a:p>
        </p:txBody>
      </p:sp>
      <p:cxnSp>
        <p:nvCxnSpPr>
          <p:cNvPr id="16" name="直接连接符 15"/>
          <p:cNvCxnSpPr/>
          <p:nvPr/>
        </p:nvCxnSpPr>
        <p:spPr>
          <a:xfrm>
            <a:off x="3753195" y="2789341"/>
            <a:ext cx="0" cy="1069331"/>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3753195" y="2789341"/>
            <a:ext cx="6745472" cy="830997"/>
          </a:xfrm>
          <a:prstGeom prst="rect">
            <a:avLst/>
          </a:prstGeom>
        </p:spPr>
        <p:txBody>
          <a:bodyPr wrap="square">
            <a:spAutoFit/>
          </a:bodyPr>
          <a:lstStyle/>
          <a:p>
            <a:pPr lvl="0"/>
            <a:r>
              <a:rPr lang="en-US" altLang="zh-CN" sz="4800" dirty="0" smtClean="0"/>
              <a:t>Results</a:t>
            </a:r>
            <a:endParaRPr lang="zh-CN" altLang="zh-CN" sz="4800" dirty="0"/>
          </a:p>
        </p:txBody>
      </p:sp>
      <p:sp>
        <p:nvSpPr>
          <p:cNvPr id="13" name="任意多边形 12"/>
          <p:cNvSpPr/>
          <p:nvPr/>
        </p:nvSpPr>
        <p:spPr>
          <a:xfrm rot="16200000" flipV="1">
            <a:off x="-1806448" y="2681977"/>
            <a:ext cx="4695179" cy="1082282"/>
          </a:xfrm>
          <a:custGeom>
            <a:avLst/>
            <a:gdLst>
              <a:gd name="connsiteX0" fmla="*/ 6260239 w 6260239"/>
              <a:gd name="connsiteY0" fmla="*/ 1443042 h 1443042"/>
              <a:gd name="connsiteX1" fmla="*/ 6260239 w 6260239"/>
              <a:gd name="connsiteY1" fmla="*/ 1370077 h 1443042"/>
              <a:gd name="connsiteX2" fmla="*/ 3239468 w 6260239"/>
              <a:gd name="connsiteY2" fmla="*/ 0 h 1443042"/>
              <a:gd name="connsiteX3" fmla="*/ 0 w 6260239"/>
              <a:gd name="connsiteY3" fmla="*/ 1443042 h 1443042"/>
              <a:gd name="connsiteX0" fmla="*/ 6260239 w 6260239"/>
              <a:gd name="connsiteY0" fmla="*/ 1443042 h 1443042"/>
              <a:gd name="connsiteX1" fmla="*/ 3239468 w 6260239"/>
              <a:gd name="connsiteY1" fmla="*/ 0 h 1443042"/>
              <a:gd name="connsiteX2" fmla="*/ 0 w 6260239"/>
              <a:gd name="connsiteY2" fmla="*/ 1443042 h 1443042"/>
              <a:gd name="connsiteX3" fmla="*/ 6260239 w 6260239"/>
              <a:gd name="connsiteY3" fmla="*/ 1443042 h 1443042"/>
            </a:gdLst>
            <a:ahLst/>
            <a:cxnLst>
              <a:cxn ang="0">
                <a:pos x="connsiteX0" y="connsiteY0"/>
              </a:cxn>
              <a:cxn ang="0">
                <a:pos x="connsiteX1" y="connsiteY1"/>
              </a:cxn>
              <a:cxn ang="0">
                <a:pos x="connsiteX2" y="connsiteY2"/>
              </a:cxn>
              <a:cxn ang="0">
                <a:pos x="connsiteX3" y="connsiteY3"/>
              </a:cxn>
            </a:cxnLst>
            <a:rect l="l" t="t" r="r" b="b"/>
            <a:pathLst>
              <a:path w="6260239" h="1443042">
                <a:moveTo>
                  <a:pt x="6260239" y="1443042"/>
                </a:moveTo>
                <a:lnTo>
                  <a:pt x="3239468" y="0"/>
                </a:lnTo>
                <a:lnTo>
                  <a:pt x="0" y="1443042"/>
                </a:lnTo>
                <a:lnTo>
                  <a:pt x="6260239" y="1443042"/>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4" name="任意多边形 13"/>
          <p:cNvSpPr/>
          <p:nvPr/>
        </p:nvSpPr>
        <p:spPr>
          <a:xfrm rot="16200000" flipV="1">
            <a:off x="-1857553" y="3079196"/>
            <a:ext cx="4797389" cy="1082281"/>
          </a:xfrm>
          <a:custGeom>
            <a:avLst/>
            <a:gdLst>
              <a:gd name="connsiteX0" fmla="*/ 6396518 w 6396518"/>
              <a:gd name="connsiteY0" fmla="*/ 1443041 h 1443041"/>
              <a:gd name="connsiteX1" fmla="*/ 3214875 w 6396518"/>
              <a:gd name="connsiteY1" fmla="*/ 0 h 1443041"/>
              <a:gd name="connsiteX2" fmla="*/ 0 w 6396518"/>
              <a:gd name="connsiteY2" fmla="*/ 1432086 h 1443041"/>
              <a:gd name="connsiteX3" fmla="*/ 0 w 6396518"/>
              <a:gd name="connsiteY3" fmla="*/ 1443041 h 1443041"/>
            </a:gdLst>
            <a:ahLst/>
            <a:cxnLst>
              <a:cxn ang="0">
                <a:pos x="connsiteX0" y="connsiteY0"/>
              </a:cxn>
              <a:cxn ang="0">
                <a:pos x="connsiteX1" y="connsiteY1"/>
              </a:cxn>
              <a:cxn ang="0">
                <a:pos x="connsiteX2" y="connsiteY2"/>
              </a:cxn>
              <a:cxn ang="0">
                <a:pos x="connsiteX3" y="connsiteY3"/>
              </a:cxn>
            </a:cxnLst>
            <a:rect l="l" t="t" r="r" b="b"/>
            <a:pathLst>
              <a:path w="6396518" h="1443041">
                <a:moveTo>
                  <a:pt x="6396518" y="1443041"/>
                </a:moveTo>
                <a:lnTo>
                  <a:pt x="3214875" y="0"/>
                </a:lnTo>
                <a:lnTo>
                  <a:pt x="0" y="1432086"/>
                </a:lnTo>
                <a:lnTo>
                  <a:pt x="0" y="1443041"/>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7" name="任意多边形 16"/>
          <p:cNvSpPr/>
          <p:nvPr/>
        </p:nvSpPr>
        <p:spPr>
          <a:xfrm rot="2700000">
            <a:off x="11844094" y="3119463"/>
            <a:ext cx="712975" cy="712975"/>
          </a:xfrm>
          <a:custGeom>
            <a:avLst/>
            <a:gdLst>
              <a:gd name="connsiteX0" fmla="*/ 0 w 950633"/>
              <a:gd name="connsiteY0" fmla="*/ 0 h 950633"/>
              <a:gd name="connsiteX1" fmla="*/ 950633 w 950633"/>
              <a:gd name="connsiteY1" fmla="*/ 950633 h 950633"/>
              <a:gd name="connsiteX2" fmla="*/ 0 w 950633"/>
              <a:gd name="connsiteY2" fmla="*/ 950633 h 950633"/>
            </a:gdLst>
            <a:ahLst/>
            <a:cxnLst>
              <a:cxn ang="0">
                <a:pos x="connsiteX0" y="connsiteY0"/>
              </a:cxn>
              <a:cxn ang="0">
                <a:pos x="connsiteX1" y="connsiteY1"/>
              </a:cxn>
              <a:cxn ang="0">
                <a:pos x="connsiteX2" y="connsiteY2"/>
              </a:cxn>
            </a:cxnLst>
            <a:rect l="l" t="t" r="r" b="b"/>
            <a:pathLst>
              <a:path w="950633" h="950633">
                <a:moveTo>
                  <a:pt x="0" y="0"/>
                </a:moveTo>
                <a:lnTo>
                  <a:pt x="950633" y="950633"/>
                </a:lnTo>
                <a:lnTo>
                  <a:pt x="0" y="950633"/>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18" name="图片 17"/>
          <p:cNvPicPr>
            <a:picLocks noChangeAspect="1"/>
          </p:cNvPicPr>
          <p:nvPr/>
        </p:nvPicPr>
        <p:blipFill>
          <a:blip r:embed="rId3"/>
          <a:stretch>
            <a:fillRect/>
          </a:stretch>
        </p:blipFill>
        <p:spPr>
          <a:xfrm>
            <a:off x="10513133" y="177771"/>
            <a:ext cx="1432137" cy="415081"/>
          </a:xfrm>
          <a:prstGeom prst="rect">
            <a:avLst/>
          </a:prstGeom>
        </p:spPr>
      </p:pic>
    </p:spTree>
    <p:extLst>
      <p:ext uri="{BB962C8B-B14F-4D97-AF65-F5344CB8AC3E}">
        <p14:creationId xmlns:p14="http://schemas.microsoft.com/office/powerpoint/2010/main" val="10282220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4641674" y="2050559"/>
            <a:ext cx="3495368" cy="2850780"/>
          </a:xfrm>
          <a:prstGeom prst="rect">
            <a:avLst/>
          </a:prstGeom>
          <a:noFill/>
        </p:spPr>
        <p:txBody>
          <a:bodyPr wrap="square" rtlCol="0">
            <a:spAutoFit/>
          </a:bodyPr>
          <a:lstStyle/>
          <a:p>
            <a:r>
              <a:rPr lang="en-US" altLang="zh-CN" sz="17925" dirty="0">
                <a:solidFill>
                  <a:schemeClr val="tx1">
                    <a:alpha val="3000"/>
                  </a:schemeClr>
                </a:solidFill>
                <a:latin typeface="Arial Black" panose="020B0A04020102020204" pitchFamily="34" charset="0"/>
              </a:rPr>
              <a:t>01</a:t>
            </a:r>
            <a:endParaRPr lang="zh-CN" altLang="en-US" sz="17925" dirty="0">
              <a:solidFill>
                <a:schemeClr val="tx1">
                  <a:alpha val="3000"/>
                </a:schemeClr>
              </a:solidFill>
              <a:latin typeface="Arial Black" panose="020B0A04020102020204" pitchFamily="34" charset="0"/>
            </a:endParaRPr>
          </a:p>
        </p:txBody>
      </p:sp>
      <p:sp>
        <p:nvSpPr>
          <p:cNvPr id="29" name="任意多边形 28"/>
          <p:cNvSpPr/>
          <p:nvPr/>
        </p:nvSpPr>
        <p:spPr>
          <a:xfrm rot="16200000" flipV="1">
            <a:off x="-1806448" y="2681977"/>
            <a:ext cx="4695179" cy="1082282"/>
          </a:xfrm>
          <a:custGeom>
            <a:avLst/>
            <a:gdLst>
              <a:gd name="connsiteX0" fmla="*/ 6260239 w 6260239"/>
              <a:gd name="connsiteY0" fmla="*/ 1443042 h 1443042"/>
              <a:gd name="connsiteX1" fmla="*/ 6260239 w 6260239"/>
              <a:gd name="connsiteY1" fmla="*/ 1370077 h 1443042"/>
              <a:gd name="connsiteX2" fmla="*/ 3239468 w 6260239"/>
              <a:gd name="connsiteY2" fmla="*/ 0 h 1443042"/>
              <a:gd name="connsiteX3" fmla="*/ 0 w 6260239"/>
              <a:gd name="connsiteY3" fmla="*/ 1443042 h 1443042"/>
              <a:gd name="connsiteX0" fmla="*/ 6260239 w 6260239"/>
              <a:gd name="connsiteY0" fmla="*/ 1443042 h 1443042"/>
              <a:gd name="connsiteX1" fmla="*/ 3239468 w 6260239"/>
              <a:gd name="connsiteY1" fmla="*/ 0 h 1443042"/>
              <a:gd name="connsiteX2" fmla="*/ 0 w 6260239"/>
              <a:gd name="connsiteY2" fmla="*/ 1443042 h 1443042"/>
              <a:gd name="connsiteX3" fmla="*/ 6260239 w 6260239"/>
              <a:gd name="connsiteY3" fmla="*/ 1443042 h 1443042"/>
            </a:gdLst>
            <a:ahLst/>
            <a:cxnLst>
              <a:cxn ang="0">
                <a:pos x="connsiteX0" y="connsiteY0"/>
              </a:cxn>
              <a:cxn ang="0">
                <a:pos x="connsiteX1" y="connsiteY1"/>
              </a:cxn>
              <a:cxn ang="0">
                <a:pos x="connsiteX2" y="connsiteY2"/>
              </a:cxn>
              <a:cxn ang="0">
                <a:pos x="connsiteX3" y="connsiteY3"/>
              </a:cxn>
            </a:cxnLst>
            <a:rect l="l" t="t" r="r" b="b"/>
            <a:pathLst>
              <a:path w="6260239" h="1443042">
                <a:moveTo>
                  <a:pt x="6260239" y="1443042"/>
                </a:moveTo>
                <a:lnTo>
                  <a:pt x="3239468" y="0"/>
                </a:lnTo>
                <a:lnTo>
                  <a:pt x="0" y="1443042"/>
                </a:lnTo>
                <a:lnTo>
                  <a:pt x="6260239" y="1443042"/>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7" name="任意多边形 26"/>
          <p:cNvSpPr/>
          <p:nvPr/>
        </p:nvSpPr>
        <p:spPr>
          <a:xfrm rot="16200000" flipV="1">
            <a:off x="-1857553" y="3079196"/>
            <a:ext cx="4797389" cy="1082281"/>
          </a:xfrm>
          <a:custGeom>
            <a:avLst/>
            <a:gdLst>
              <a:gd name="connsiteX0" fmla="*/ 6396518 w 6396518"/>
              <a:gd name="connsiteY0" fmla="*/ 1443041 h 1443041"/>
              <a:gd name="connsiteX1" fmla="*/ 3214875 w 6396518"/>
              <a:gd name="connsiteY1" fmla="*/ 0 h 1443041"/>
              <a:gd name="connsiteX2" fmla="*/ 0 w 6396518"/>
              <a:gd name="connsiteY2" fmla="*/ 1432086 h 1443041"/>
              <a:gd name="connsiteX3" fmla="*/ 0 w 6396518"/>
              <a:gd name="connsiteY3" fmla="*/ 1443041 h 1443041"/>
            </a:gdLst>
            <a:ahLst/>
            <a:cxnLst>
              <a:cxn ang="0">
                <a:pos x="connsiteX0" y="connsiteY0"/>
              </a:cxn>
              <a:cxn ang="0">
                <a:pos x="connsiteX1" y="connsiteY1"/>
              </a:cxn>
              <a:cxn ang="0">
                <a:pos x="connsiteX2" y="connsiteY2"/>
              </a:cxn>
              <a:cxn ang="0">
                <a:pos x="connsiteX3" y="connsiteY3"/>
              </a:cxn>
            </a:cxnLst>
            <a:rect l="l" t="t" r="r" b="b"/>
            <a:pathLst>
              <a:path w="6396518" h="1443041">
                <a:moveTo>
                  <a:pt x="6396518" y="1443041"/>
                </a:moveTo>
                <a:lnTo>
                  <a:pt x="3214875" y="0"/>
                </a:lnTo>
                <a:lnTo>
                  <a:pt x="0" y="1432086"/>
                </a:lnTo>
                <a:lnTo>
                  <a:pt x="0" y="1443041"/>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 name="文本框 10"/>
          <p:cNvSpPr txBox="1"/>
          <p:nvPr/>
        </p:nvSpPr>
        <p:spPr>
          <a:xfrm>
            <a:off x="3066789" y="2840934"/>
            <a:ext cx="686406" cy="784830"/>
          </a:xfrm>
          <a:prstGeom prst="rect">
            <a:avLst/>
          </a:prstGeom>
          <a:noFill/>
        </p:spPr>
        <p:txBody>
          <a:bodyPr wrap="none" rtlCol="0">
            <a:spAutoFit/>
          </a:bodyPr>
          <a:lstStyle/>
          <a:p>
            <a:r>
              <a:rPr lang="en-US" altLang="zh-CN" sz="4500" dirty="0">
                <a:solidFill>
                  <a:schemeClr val="tx1">
                    <a:lumMod val="65000"/>
                    <a:lumOff val="35000"/>
                  </a:schemeClr>
                </a:solidFill>
                <a:latin typeface="Yu Gothic UI Light" panose="020B0300000000000000" pitchFamily="34" charset="-128"/>
                <a:ea typeface="Yu Gothic UI Light" panose="020B0300000000000000" pitchFamily="34" charset="-128"/>
              </a:rPr>
              <a:t>01</a:t>
            </a:r>
            <a:endParaRPr lang="zh-CN" altLang="en-US" sz="4500" dirty="0">
              <a:solidFill>
                <a:schemeClr val="tx1">
                  <a:lumMod val="65000"/>
                  <a:lumOff val="35000"/>
                </a:schemeClr>
              </a:solidFill>
              <a:latin typeface="Yu Gothic UI Light" panose="020B0300000000000000" pitchFamily="34" charset="-128"/>
              <a:ea typeface="Yu Gothic UI Light" panose="020B0300000000000000" pitchFamily="34" charset="-128"/>
            </a:endParaRPr>
          </a:p>
        </p:txBody>
      </p:sp>
      <p:sp>
        <p:nvSpPr>
          <p:cNvPr id="13" name="矩形 12"/>
          <p:cNvSpPr/>
          <p:nvPr/>
        </p:nvSpPr>
        <p:spPr>
          <a:xfrm>
            <a:off x="3753195" y="2789341"/>
            <a:ext cx="6745472" cy="830997"/>
          </a:xfrm>
          <a:prstGeom prst="rect">
            <a:avLst/>
          </a:prstGeom>
        </p:spPr>
        <p:txBody>
          <a:bodyPr wrap="square">
            <a:spAutoFit/>
          </a:bodyPr>
          <a:lstStyle/>
          <a:p>
            <a:pPr lvl="0"/>
            <a:r>
              <a:rPr lang="en-US" altLang="zh-CN" sz="4800" b="1" dirty="0"/>
              <a:t>Introduction</a:t>
            </a:r>
            <a:endParaRPr lang="zh-CN" altLang="zh-CN" sz="4800" b="1" dirty="0"/>
          </a:p>
        </p:txBody>
      </p:sp>
      <p:cxnSp>
        <p:nvCxnSpPr>
          <p:cNvPr id="16" name="直接连接符 15"/>
          <p:cNvCxnSpPr/>
          <p:nvPr/>
        </p:nvCxnSpPr>
        <p:spPr>
          <a:xfrm>
            <a:off x="3753195" y="2698684"/>
            <a:ext cx="0" cy="1069331"/>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33" name="任意多边形 32"/>
          <p:cNvSpPr/>
          <p:nvPr/>
        </p:nvSpPr>
        <p:spPr>
          <a:xfrm rot="2700000">
            <a:off x="11844094" y="3119463"/>
            <a:ext cx="712975" cy="712975"/>
          </a:xfrm>
          <a:custGeom>
            <a:avLst/>
            <a:gdLst>
              <a:gd name="connsiteX0" fmla="*/ 0 w 950633"/>
              <a:gd name="connsiteY0" fmla="*/ 0 h 950633"/>
              <a:gd name="connsiteX1" fmla="*/ 950633 w 950633"/>
              <a:gd name="connsiteY1" fmla="*/ 950633 h 950633"/>
              <a:gd name="connsiteX2" fmla="*/ 0 w 950633"/>
              <a:gd name="connsiteY2" fmla="*/ 950633 h 950633"/>
            </a:gdLst>
            <a:ahLst/>
            <a:cxnLst>
              <a:cxn ang="0">
                <a:pos x="connsiteX0" y="connsiteY0"/>
              </a:cxn>
              <a:cxn ang="0">
                <a:pos x="connsiteX1" y="connsiteY1"/>
              </a:cxn>
              <a:cxn ang="0">
                <a:pos x="connsiteX2" y="connsiteY2"/>
              </a:cxn>
            </a:cxnLst>
            <a:rect l="l" t="t" r="r" b="b"/>
            <a:pathLst>
              <a:path w="950633" h="950633">
                <a:moveTo>
                  <a:pt x="0" y="0"/>
                </a:moveTo>
                <a:lnTo>
                  <a:pt x="950633" y="950633"/>
                </a:lnTo>
                <a:lnTo>
                  <a:pt x="0" y="950633"/>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12" name="图片 11"/>
          <p:cNvPicPr>
            <a:picLocks noChangeAspect="1"/>
          </p:cNvPicPr>
          <p:nvPr/>
        </p:nvPicPr>
        <p:blipFill>
          <a:blip r:embed="rId3"/>
          <a:stretch>
            <a:fillRect/>
          </a:stretch>
        </p:blipFill>
        <p:spPr>
          <a:xfrm>
            <a:off x="10513133" y="177771"/>
            <a:ext cx="1432137" cy="415081"/>
          </a:xfrm>
          <a:prstGeom prst="rect">
            <a:avLst/>
          </a:prstGeom>
        </p:spPr>
      </p:pic>
    </p:spTree>
    <p:extLst>
      <p:ext uri="{BB962C8B-B14F-4D97-AF65-F5344CB8AC3E}">
        <p14:creationId xmlns:p14="http://schemas.microsoft.com/office/powerpoint/2010/main" val="10476779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KSO_Shape"/>
          <p:cNvSpPr/>
          <p:nvPr/>
        </p:nvSpPr>
        <p:spPr>
          <a:xfrm>
            <a:off x="305579" y="266632"/>
            <a:ext cx="321945" cy="346144"/>
          </a:xfrm>
          <a:prstGeom prst="homePlate">
            <a:avLst>
              <a:gd name="adj" fmla="val 3224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39" name="KSO_Shape"/>
          <p:cNvSpPr/>
          <p:nvPr/>
        </p:nvSpPr>
        <p:spPr>
          <a:xfrm>
            <a:off x="224156" y="266632"/>
            <a:ext cx="321945" cy="346144"/>
          </a:xfrm>
          <a:prstGeom prst="homePlate">
            <a:avLst>
              <a:gd name="adj" fmla="val 3224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627522" y="177771"/>
            <a:ext cx="10604585" cy="584775"/>
          </a:xfrm>
          <a:prstGeom prst="rect">
            <a:avLst/>
          </a:prstGeom>
          <a:noFill/>
        </p:spPr>
        <p:txBody>
          <a:bodyPr wrap="square" rtlCol="0">
            <a:spAutoFit/>
          </a:bodyPr>
          <a:lstStyle/>
          <a:p>
            <a:r>
              <a:rPr lang="en-US" altLang="zh-CN" sz="3200" dirty="0" smtClean="0"/>
              <a:t>two-stage </a:t>
            </a:r>
            <a:r>
              <a:rPr lang="en-US" altLang="zh-CN" sz="3200" dirty="0"/>
              <a:t>estimates of the across-metropolitan area </a:t>
            </a:r>
            <a:r>
              <a:rPr lang="en-US" altLang="zh-CN" sz="3200" dirty="0" smtClean="0"/>
              <a:t>gaps</a:t>
            </a:r>
            <a:endParaRPr lang="zh-CN" altLang="zh-CN" sz="3200" dirty="0"/>
          </a:p>
        </p:txBody>
      </p:sp>
      <p:pic>
        <p:nvPicPr>
          <p:cNvPr id="8" name="图片 7"/>
          <p:cNvPicPr/>
          <p:nvPr/>
        </p:nvPicPr>
        <p:blipFill>
          <a:blip r:embed="rId3"/>
          <a:stretch>
            <a:fillRect/>
          </a:stretch>
        </p:blipFill>
        <p:spPr>
          <a:xfrm>
            <a:off x="466551" y="1050878"/>
            <a:ext cx="11161342" cy="5595582"/>
          </a:xfrm>
          <a:prstGeom prst="rect">
            <a:avLst/>
          </a:prstGeom>
        </p:spPr>
      </p:pic>
    </p:spTree>
    <p:extLst>
      <p:ext uri="{BB962C8B-B14F-4D97-AF65-F5344CB8AC3E}">
        <p14:creationId xmlns:p14="http://schemas.microsoft.com/office/powerpoint/2010/main" val="20971781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KSO_Shape"/>
          <p:cNvSpPr/>
          <p:nvPr/>
        </p:nvSpPr>
        <p:spPr>
          <a:xfrm>
            <a:off x="305579" y="266632"/>
            <a:ext cx="321945" cy="346144"/>
          </a:xfrm>
          <a:prstGeom prst="homePlate">
            <a:avLst>
              <a:gd name="adj" fmla="val 3224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39" name="KSO_Shape"/>
          <p:cNvSpPr/>
          <p:nvPr/>
        </p:nvSpPr>
        <p:spPr>
          <a:xfrm>
            <a:off x="224156" y="266632"/>
            <a:ext cx="321945" cy="346144"/>
          </a:xfrm>
          <a:prstGeom prst="homePlate">
            <a:avLst>
              <a:gd name="adj" fmla="val 3224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627522" y="177771"/>
            <a:ext cx="10604585" cy="1077218"/>
          </a:xfrm>
          <a:prstGeom prst="rect">
            <a:avLst/>
          </a:prstGeom>
          <a:noFill/>
        </p:spPr>
        <p:txBody>
          <a:bodyPr wrap="square" rtlCol="0">
            <a:spAutoFit/>
          </a:bodyPr>
          <a:lstStyle/>
          <a:p>
            <a:r>
              <a:rPr lang="en-US" altLang="zh-CN" sz="3200" dirty="0" smtClean="0"/>
              <a:t>within-MSA </a:t>
            </a:r>
            <a:r>
              <a:rPr lang="en-US" altLang="zh-CN" sz="3200" dirty="0"/>
              <a:t>variation in the wage premium associated with high employment density</a:t>
            </a:r>
            <a:endParaRPr lang="zh-CN" altLang="zh-CN" sz="3200" dirty="0"/>
          </a:p>
        </p:txBody>
      </p:sp>
      <p:pic>
        <p:nvPicPr>
          <p:cNvPr id="6" name="图片 5"/>
          <p:cNvPicPr/>
          <p:nvPr/>
        </p:nvPicPr>
        <p:blipFill>
          <a:blip r:embed="rId3"/>
          <a:stretch>
            <a:fillRect/>
          </a:stretch>
        </p:blipFill>
        <p:spPr>
          <a:xfrm>
            <a:off x="627524" y="1254990"/>
            <a:ext cx="11054960" cy="5350526"/>
          </a:xfrm>
          <a:prstGeom prst="rect">
            <a:avLst/>
          </a:prstGeom>
        </p:spPr>
      </p:pic>
    </p:spTree>
    <p:extLst>
      <p:ext uri="{BB962C8B-B14F-4D97-AF65-F5344CB8AC3E}">
        <p14:creationId xmlns:p14="http://schemas.microsoft.com/office/powerpoint/2010/main" val="20004555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KSO_Shape"/>
          <p:cNvSpPr/>
          <p:nvPr/>
        </p:nvSpPr>
        <p:spPr>
          <a:xfrm>
            <a:off x="305579" y="266632"/>
            <a:ext cx="321945" cy="346144"/>
          </a:xfrm>
          <a:prstGeom prst="homePlate">
            <a:avLst>
              <a:gd name="adj" fmla="val 3224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5" name="矩形 44"/>
          <p:cNvSpPr/>
          <p:nvPr/>
        </p:nvSpPr>
        <p:spPr>
          <a:xfrm>
            <a:off x="95535" y="1266688"/>
            <a:ext cx="12192000" cy="3754874"/>
          </a:xfrm>
          <a:prstGeom prst="rect">
            <a:avLst/>
          </a:prstGeom>
          <a:noFill/>
        </p:spPr>
        <p:txBody>
          <a:bodyPr wrap="square" rtlCol="0">
            <a:spAutoFit/>
          </a:bodyPr>
          <a:lstStyle/>
          <a:p>
            <a:r>
              <a:rPr lang="en-US" altLang="zh-CN" sz="3200" dirty="0">
                <a:sym typeface="Wingdings 3"/>
              </a:rPr>
              <a:t></a:t>
            </a:r>
            <a:r>
              <a:rPr lang="en-US" altLang="zh-CN" sz="3200" dirty="0"/>
              <a:t>As discussed above, we prefer models based on within-metropolitan area variation in work location because we believe using within-metro variation helps alleviate concerns about sorting on </a:t>
            </a:r>
            <a:r>
              <a:rPr lang="en-US" altLang="zh-CN" sz="3200" dirty="0" err="1"/>
              <a:t>unobservables</a:t>
            </a:r>
            <a:r>
              <a:rPr lang="en-US" altLang="zh-CN" sz="3200" dirty="0"/>
              <a:t> between cities. While concerns might remain about endogenous worker sorting across work locations within metropolitan </a:t>
            </a:r>
            <a:r>
              <a:rPr lang="en-US" altLang="zh-CN" sz="3200" dirty="0" smtClean="0"/>
              <a:t>area.</a:t>
            </a:r>
            <a:endParaRPr lang="zh-CN" altLang="zh-CN" sz="3200" dirty="0"/>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p:txBody>
      </p:sp>
      <p:sp>
        <p:nvSpPr>
          <p:cNvPr id="139" name="KSO_Shape"/>
          <p:cNvSpPr/>
          <p:nvPr/>
        </p:nvSpPr>
        <p:spPr>
          <a:xfrm>
            <a:off x="224156" y="266632"/>
            <a:ext cx="321945" cy="346144"/>
          </a:xfrm>
          <a:prstGeom prst="homePlate">
            <a:avLst>
              <a:gd name="adj" fmla="val 3224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627524" y="177771"/>
            <a:ext cx="10795652" cy="1077218"/>
          </a:xfrm>
          <a:prstGeom prst="rect">
            <a:avLst/>
          </a:prstGeom>
          <a:noFill/>
        </p:spPr>
        <p:txBody>
          <a:bodyPr wrap="square" rtlCol="0">
            <a:spAutoFit/>
          </a:bodyPr>
          <a:lstStyle/>
          <a:p>
            <a:r>
              <a:rPr lang="en-US" altLang="zh-CN" sz="3200" dirty="0"/>
              <a:t>4.1. Proxy for unobservable ability and allowing for heterogeneous returns to density</a:t>
            </a:r>
            <a:endParaRPr lang="zh-CN" altLang="zh-CN" sz="3200" dirty="0"/>
          </a:p>
        </p:txBody>
      </p:sp>
    </p:spTree>
    <p:extLst>
      <p:ext uri="{BB962C8B-B14F-4D97-AF65-F5344CB8AC3E}">
        <p14:creationId xmlns:p14="http://schemas.microsoft.com/office/powerpoint/2010/main" val="241630810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KSO_Shape"/>
          <p:cNvSpPr/>
          <p:nvPr/>
        </p:nvSpPr>
        <p:spPr>
          <a:xfrm>
            <a:off x="305579" y="266632"/>
            <a:ext cx="321945" cy="346144"/>
          </a:xfrm>
          <a:prstGeom prst="homePlate">
            <a:avLst>
              <a:gd name="adj" fmla="val 3224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5" name="矩形 44"/>
          <p:cNvSpPr/>
          <p:nvPr/>
        </p:nvSpPr>
        <p:spPr>
          <a:xfrm>
            <a:off x="95535" y="1266688"/>
            <a:ext cx="12192000" cy="2954655"/>
          </a:xfrm>
          <a:prstGeom prst="rect">
            <a:avLst/>
          </a:prstGeom>
          <a:noFill/>
        </p:spPr>
        <p:txBody>
          <a:bodyPr wrap="square" rtlCol="0">
            <a:spAutoFit/>
          </a:bodyPr>
          <a:lstStyle/>
          <a:p>
            <a:r>
              <a:rPr lang="en-US" altLang="zh-CN" sz="3200" dirty="0">
                <a:sym typeface="Wingdings 3"/>
              </a:rPr>
              <a:t> </a:t>
            </a:r>
            <a:r>
              <a:rPr lang="en-US" altLang="zh-CN" sz="3200" dirty="0" smtClean="0">
                <a:sym typeface="Wingdings 3"/>
              </a:rPr>
              <a:t>Three evidence</a:t>
            </a:r>
          </a:p>
          <a:p>
            <a:r>
              <a:rPr lang="en-US" altLang="zh-CN" sz="3200" dirty="0" smtClean="0">
                <a:sym typeface="Wingdings 3"/>
              </a:rPr>
              <a:t>         </a:t>
            </a:r>
            <a:r>
              <a:rPr lang="en-US" altLang="zh-CN" sz="3200" dirty="0"/>
              <a:t>First, we note that black workers do not systematically sort into high- or low-employment-density work locations relative to other workers in general or relative to the subsample of white workers. </a:t>
            </a:r>
            <a:endParaRPr lang="zh-CN" altLang="zh-CN" sz="3200" dirty="0"/>
          </a:p>
          <a:p>
            <a:r>
              <a:rPr lang="en-US" altLang="zh-CN" sz="3200" dirty="0" smtClean="0">
                <a:sym typeface="Wingdings 3"/>
              </a:rPr>
              <a:t>                 </a:t>
            </a: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p:txBody>
      </p:sp>
      <p:sp>
        <p:nvSpPr>
          <p:cNvPr id="139" name="KSO_Shape"/>
          <p:cNvSpPr/>
          <p:nvPr/>
        </p:nvSpPr>
        <p:spPr>
          <a:xfrm>
            <a:off x="224156" y="266632"/>
            <a:ext cx="321945" cy="346144"/>
          </a:xfrm>
          <a:prstGeom prst="homePlate">
            <a:avLst>
              <a:gd name="adj" fmla="val 3224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627524" y="177771"/>
            <a:ext cx="10795652" cy="1077218"/>
          </a:xfrm>
          <a:prstGeom prst="rect">
            <a:avLst/>
          </a:prstGeom>
          <a:noFill/>
        </p:spPr>
        <p:txBody>
          <a:bodyPr wrap="square" rtlCol="0">
            <a:spAutoFit/>
          </a:bodyPr>
          <a:lstStyle/>
          <a:p>
            <a:r>
              <a:rPr lang="en-US" altLang="zh-CN" sz="3200" dirty="0"/>
              <a:t>4.1. Proxy for unobservable ability and allowing for heterogeneous returns to density</a:t>
            </a:r>
            <a:endParaRPr lang="zh-CN" altLang="zh-CN" sz="3200" dirty="0"/>
          </a:p>
        </p:txBody>
      </p:sp>
    </p:spTree>
    <p:extLst>
      <p:ext uri="{BB962C8B-B14F-4D97-AF65-F5344CB8AC3E}">
        <p14:creationId xmlns:p14="http://schemas.microsoft.com/office/powerpoint/2010/main" val="180529700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KSO_Shape"/>
          <p:cNvSpPr/>
          <p:nvPr/>
        </p:nvSpPr>
        <p:spPr>
          <a:xfrm>
            <a:off x="305579" y="266632"/>
            <a:ext cx="321945" cy="346144"/>
          </a:xfrm>
          <a:prstGeom prst="homePlate">
            <a:avLst>
              <a:gd name="adj" fmla="val 3224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5" name="矩形 44"/>
          <p:cNvSpPr/>
          <p:nvPr/>
        </p:nvSpPr>
        <p:spPr>
          <a:xfrm>
            <a:off x="95535" y="993733"/>
            <a:ext cx="12192000" cy="1877437"/>
          </a:xfrm>
          <a:prstGeom prst="rect">
            <a:avLst/>
          </a:prstGeom>
          <a:noFill/>
        </p:spPr>
        <p:txBody>
          <a:bodyPr wrap="square" rtlCol="0">
            <a:spAutoFit/>
          </a:bodyPr>
          <a:lstStyle/>
          <a:p>
            <a:r>
              <a:rPr lang="en-US" altLang="zh-CN" sz="3200" dirty="0" smtClean="0">
                <a:sym typeface="Wingdings 3"/>
              </a:rPr>
              <a:t></a:t>
            </a:r>
            <a:r>
              <a:rPr lang="en-US" altLang="zh-CN" sz="3200" dirty="0"/>
              <a:t>correlations of employment density with dummy variables indicating race </a:t>
            </a:r>
            <a:r>
              <a:rPr lang="en-US" altLang="zh-CN" sz="3200" dirty="0" smtClean="0"/>
              <a:t>of</a:t>
            </a:r>
            <a:r>
              <a:rPr lang="en-US" altLang="zh-CN" sz="3200" dirty="0"/>
              <a:t> </a:t>
            </a:r>
            <a:r>
              <a:rPr lang="en-US" altLang="zh-CN" sz="3200" dirty="0" smtClean="0"/>
              <a:t>worker</a:t>
            </a:r>
            <a:r>
              <a:rPr lang="en-US" altLang="zh-CN" sz="3200" dirty="0"/>
              <a:t>.</a:t>
            </a:r>
            <a:endParaRPr lang="zh-CN" altLang="zh-CN" sz="3200" dirty="0"/>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p:txBody>
      </p:sp>
      <p:sp>
        <p:nvSpPr>
          <p:cNvPr id="139" name="KSO_Shape"/>
          <p:cNvSpPr/>
          <p:nvPr/>
        </p:nvSpPr>
        <p:spPr>
          <a:xfrm>
            <a:off x="224156" y="266632"/>
            <a:ext cx="321945" cy="346144"/>
          </a:xfrm>
          <a:prstGeom prst="homePlate">
            <a:avLst>
              <a:gd name="adj" fmla="val 3224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627524" y="53986"/>
            <a:ext cx="10795652" cy="1077218"/>
          </a:xfrm>
          <a:prstGeom prst="rect">
            <a:avLst/>
          </a:prstGeom>
          <a:noFill/>
        </p:spPr>
        <p:txBody>
          <a:bodyPr wrap="square" rtlCol="0">
            <a:spAutoFit/>
          </a:bodyPr>
          <a:lstStyle/>
          <a:p>
            <a:r>
              <a:rPr lang="en-US" altLang="zh-CN" sz="3200" dirty="0"/>
              <a:t>4.1. Proxy for unobservable ability and allowing for heterogeneous returns to density</a:t>
            </a:r>
            <a:endParaRPr lang="zh-CN" altLang="zh-CN" sz="3200" dirty="0"/>
          </a:p>
        </p:txBody>
      </p:sp>
      <p:pic>
        <p:nvPicPr>
          <p:cNvPr id="6" name="图片 5"/>
          <p:cNvPicPr/>
          <p:nvPr/>
        </p:nvPicPr>
        <p:blipFill>
          <a:blip r:embed="rId3"/>
          <a:stretch>
            <a:fillRect/>
          </a:stretch>
        </p:blipFill>
        <p:spPr>
          <a:xfrm>
            <a:off x="1119116" y="2142699"/>
            <a:ext cx="10304060" cy="4612942"/>
          </a:xfrm>
          <a:prstGeom prst="rect">
            <a:avLst/>
          </a:prstGeom>
        </p:spPr>
      </p:pic>
    </p:spTree>
    <p:extLst>
      <p:ext uri="{BB962C8B-B14F-4D97-AF65-F5344CB8AC3E}">
        <p14:creationId xmlns:p14="http://schemas.microsoft.com/office/powerpoint/2010/main" val="298179931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KSO_Shape"/>
          <p:cNvSpPr/>
          <p:nvPr/>
        </p:nvSpPr>
        <p:spPr>
          <a:xfrm>
            <a:off x="305579" y="266632"/>
            <a:ext cx="321945" cy="346144"/>
          </a:xfrm>
          <a:prstGeom prst="homePlate">
            <a:avLst>
              <a:gd name="adj" fmla="val 3224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5" name="矩形 44"/>
          <p:cNvSpPr/>
          <p:nvPr/>
        </p:nvSpPr>
        <p:spPr>
          <a:xfrm>
            <a:off x="95535" y="870903"/>
            <a:ext cx="12192000" cy="6401753"/>
          </a:xfrm>
          <a:prstGeom prst="rect">
            <a:avLst/>
          </a:prstGeom>
          <a:noFill/>
        </p:spPr>
        <p:txBody>
          <a:bodyPr wrap="square" rtlCol="0">
            <a:spAutoFit/>
          </a:bodyPr>
          <a:lstStyle/>
          <a:p>
            <a:r>
              <a:rPr lang="en-US" altLang="zh-CN" sz="3200" dirty="0">
                <a:sym typeface="Wingdings 3"/>
              </a:rPr>
              <a:t> </a:t>
            </a:r>
            <a:r>
              <a:rPr lang="en-US" altLang="zh-CN" sz="3200" dirty="0" smtClean="0">
                <a:sym typeface="Wingdings 3"/>
              </a:rPr>
              <a:t>Three evidence</a:t>
            </a:r>
          </a:p>
          <a:p>
            <a:r>
              <a:rPr lang="en-US" altLang="zh-CN" sz="3200" dirty="0" smtClean="0">
                <a:sym typeface="Wingdings 3"/>
              </a:rPr>
              <a:t>         </a:t>
            </a:r>
            <a:r>
              <a:rPr lang="en-US" altLang="zh-CN" sz="3200" dirty="0"/>
              <a:t>Second, we note that Fu and Ross (2013) find at most a very small correlation between residential PUMA employment density and whether a worker has a high school or college degree. That is, workers do not appear to be systematically sorting over work locations within metropolitan areas either based on race or based on observable measures of human capital.</a:t>
            </a:r>
            <a:endParaRPr lang="zh-CN" altLang="zh-CN" sz="3200" dirty="0"/>
          </a:p>
          <a:p>
            <a:r>
              <a:rPr lang="en-US" altLang="zh-CN" sz="3200" dirty="0" smtClean="0">
                <a:sym typeface="Wingdings 3"/>
              </a:rPr>
              <a:t>        </a:t>
            </a:r>
            <a:r>
              <a:rPr lang="en-US" altLang="zh-CN" sz="3200" dirty="0"/>
              <a:t>Third, we show that while our residential location fixed effects substantially reduce the estimated black-white wage gap, suggesting that they proxy for unobserved productivity correlated with race, these controls have virtually no impact on the estimated black-white gap in the employment density wage premium.</a:t>
            </a:r>
            <a:endParaRPr lang="zh-CN" altLang="zh-CN" sz="3200" dirty="0"/>
          </a:p>
          <a:p>
            <a:pPr algn="just">
              <a:lnSpc>
                <a:spcPct val="130000"/>
              </a:lnSpc>
            </a:pPr>
            <a:endParaRPr lang="en-US" altLang="zh-CN" sz="2000" dirty="0">
              <a:latin typeface="Calibri Light" panose="020F0302020204030204" pitchFamily="34" charset="0"/>
            </a:endParaRPr>
          </a:p>
        </p:txBody>
      </p:sp>
      <p:sp>
        <p:nvSpPr>
          <p:cNvPr id="139" name="KSO_Shape"/>
          <p:cNvSpPr/>
          <p:nvPr/>
        </p:nvSpPr>
        <p:spPr>
          <a:xfrm>
            <a:off x="224156" y="266632"/>
            <a:ext cx="321945" cy="346144"/>
          </a:xfrm>
          <a:prstGeom prst="homePlate">
            <a:avLst>
              <a:gd name="adj" fmla="val 3224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546101" y="0"/>
            <a:ext cx="10795652" cy="1077218"/>
          </a:xfrm>
          <a:prstGeom prst="rect">
            <a:avLst/>
          </a:prstGeom>
          <a:noFill/>
        </p:spPr>
        <p:txBody>
          <a:bodyPr wrap="square" rtlCol="0">
            <a:spAutoFit/>
          </a:bodyPr>
          <a:lstStyle/>
          <a:p>
            <a:r>
              <a:rPr lang="en-US" altLang="zh-CN" sz="3200" dirty="0"/>
              <a:t>4.1. Proxy for unobservable ability and allowing for heterogeneous returns to density</a:t>
            </a:r>
            <a:endParaRPr lang="zh-CN" altLang="zh-CN" sz="3200" dirty="0"/>
          </a:p>
        </p:txBody>
      </p:sp>
    </p:spTree>
    <p:extLst>
      <p:ext uri="{BB962C8B-B14F-4D97-AF65-F5344CB8AC3E}">
        <p14:creationId xmlns:p14="http://schemas.microsoft.com/office/powerpoint/2010/main" val="86015498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KSO_Shape"/>
          <p:cNvSpPr/>
          <p:nvPr/>
        </p:nvSpPr>
        <p:spPr>
          <a:xfrm>
            <a:off x="305579" y="266632"/>
            <a:ext cx="321945" cy="346144"/>
          </a:xfrm>
          <a:prstGeom prst="homePlate">
            <a:avLst>
              <a:gd name="adj" fmla="val 3224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39" name="KSO_Shape"/>
          <p:cNvSpPr/>
          <p:nvPr/>
        </p:nvSpPr>
        <p:spPr>
          <a:xfrm>
            <a:off x="224156" y="266632"/>
            <a:ext cx="321945" cy="346144"/>
          </a:xfrm>
          <a:prstGeom prst="homePlate">
            <a:avLst>
              <a:gd name="adj" fmla="val 3224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627524" y="53986"/>
            <a:ext cx="10795652" cy="1077218"/>
          </a:xfrm>
          <a:prstGeom prst="rect">
            <a:avLst/>
          </a:prstGeom>
          <a:noFill/>
        </p:spPr>
        <p:txBody>
          <a:bodyPr wrap="square" rtlCol="0">
            <a:spAutoFit/>
          </a:bodyPr>
          <a:lstStyle/>
          <a:p>
            <a:r>
              <a:rPr lang="en-US" altLang="zh-CN" sz="3200" dirty="0"/>
              <a:t>4.1. Proxy for unobservable ability and allowing for heterogeneous returns to density</a:t>
            </a:r>
            <a:endParaRPr lang="zh-CN" altLang="zh-CN" sz="3200" dirty="0"/>
          </a:p>
        </p:txBody>
      </p:sp>
      <p:pic>
        <p:nvPicPr>
          <p:cNvPr id="7" name="图片 6"/>
          <p:cNvPicPr/>
          <p:nvPr/>
        </p:nvPicPr>
        <p:blipFill>
          <a:blip r:embed="rId3"/>
          <a:stretch>
            <a:fillRect/>
          </a:stretch>
        </p:blipFill>
        <p:spPr>
          <a:xfrm>
            <a:off x="627524" y="1392072"/>
            <a:ext cx="11123198" cy="5117910"/>
          </a:xfrm>
          <a:prstGeom prst="rect">
            <a:avLst/>
          </a:prstGeom>
        </p:spPr>
      </p:pic>
    </p:spTree>
    <p:extLst>
      <p:ext uri="{BB962C8B-B14F-4D97-AF65-F5344CB8AC3E}">
        <p14:creationId xmlns:p14="http://schemas.microsoft.com/office/powerpoint/2010/main" val="243460167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KSO_Shape"/>
          <p:cNvSpPr/>
          <p:nvPr/>
        </p:nvSpPr>
        <p:spPr>
          <a:xfrm>
            <a:off x="305579" y="266632"/>
            <a:ext cx="321945" cy="346144"/>
          </a:xfrm>
          <a:prstGeom prst="homePlate">
            <a:avLst>
              <a:gd name="adj" fmla="val 3224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5" name="矩形 44"/>
          <p:cNvSpPr/>
          <p:nvPr/>
        </p:nvSpPr>
        <p:spPr>
          <a:xfrm>
            <a:off x="95535" y="870903"/>
            <a:ext cx="12192000" cy="6001643"/>
          </a:xfrm>
          <a:prstGeom prst="rect">
            <a:avLst/>
          </a:prstGeom>
          <a:noFill/>
        </p:spPr>
        <p:txBody>
          <a:bodyPr wrap="square" rtlCol="0">
            <a:spAutoFit/>
          </a:bodyPr>
          <a:lstStyle/>
          <a:p>
            <a:r>
              <a:rPr lang="en-US" altLang="zh-CN" sz="3200" dirty="0">
                <a:sym typeface="Wingdings 3"/>
              </a:rPr>
              <a:t></a:t>
            </a:r>
            <a:r>
              <a:rPr lang="en-US" altLang="zh-CN" sz="3200" dirty="0"/>
              <a:t> Specifically, we document that the estimated effect of employment density on the black-white wage gap is very robust in terms of magnitude to the inclusion of census tract by demographic cell fixed effects</a:t>
            </a:r>
            <a:endParaRPr lang="zh-CN" altLang="zh-CN" sz="3200" dirty="0"/>
          </a:p>
          <a:p>
            <a:r>
              <a:rPr lang="en-US" altLang="zh-CN" sz="3200" dirty="0" smtClean="0">
                <a:sym typeface="Wingdings 3"/>
              </a:rPr>
              <a:t>           </a:t>
            </a:r>
            <a:r>
              <a:rPr lang="en-US" altLang="zh-CN" sz="3200" dirty="0"/>
              <a:t>First, Column 4 of Table 3 repeats the analysis presented in Column 3 of Table 3 by estimating a simple log wage model conditional on metropolitan area fixed effects separately for each racial subgroup of workers, using the confidential version of the census long form data. The difference between the white and black estimates, 0.0091, implies that a one-standard-deviation change in employment density is associated with a 1.9% increase in the black-white wage gap.</a:t>
            </a:r>
            <a:endParaRPr lang="zh-CN" altLang="zh-CN" sz="3200" dirty="0"/>
          </a:p>
          <a:p>
            <a:endParaRPr lang="zh-CN" altLang="zh-CN" sz="3200" dirty="0"/>
          </a:p>
        </p:txBody>
      </p:sp>
      <p:sp>
        <p:nvSpPr>
          <p:cNvPr id="139" name="KSO_Shape"/>
          <p:cNvSpPr/>
          <p:nvPr/>
        </p:nvSpPr>
        <p:spPr>
          <a:xfrm>
            <a:off x="224156" y="266632"/>
            <a:ext cx="321945" cy="346144"/>
          </a:xfrm>
          <a:prstGeom prst="homePlate">
            <a:avLst>
              <a:gd name="adj" fmla="val 3224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546101" y="0"/>
            <a:ext cx="10795652" cy="1077218"/>
          </a:xfrm>
          <a:prstGeom prst="rect">
            <a:avLst/>
          </a:prstGeom>
          <a:noFill/>
        </p:spPr>
        <p:txBody>
          <a:bodyPr wrap="square" rtlCol="0">
            <a:spAutoFit/>
          </a:bodyPr>
          <a:lstStyle/>
          <a:p>
            <a:r>
              <a:rPr lang="en-US" altLang="zh-CN" sz="3200" dirty="0"/>
              <a:t>4.1. Proxy for unobservable ability and allowing for heterogeneous returns to density</a:t>
            </a:r>
            <a:endParaRPr lang="zh-CN" altLang="zh-CN" sz="3200" dirty="0"/>
          </a:p>
        </p:txBody>
      </p:sp>
    </p:spTree>
    <p:extLst>
      <p:ext uri="{BB962C8B-B14F-4D97-AF65-F5344CB8AC3E}">
        <p14:creationId xmlns:p14="http://schemas.microsoft.com/office/powerpoint/2010/main" val="102651110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KSO_Shape"/>
          <p:cNvSpPr/>
          <p:nvPr/>
        </p:nvSpPr>
        <p:spPr>
          <a:xfrm>
            <a:off x="305579" y="266632"/>
            <a:ext cx="321945" cy="346144"/>
          </a:xfrm>
          <a:prstGeom prst="homePlate">
            <a:avLst>
              <a:gd name="adj" fmla="val 3224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5" name="矩形 44"/>
          <p:cNvSpPr/>
          <p:nvPr/>
        </p:nvSpPr>
        <p:spPr>
          <a:xfrm>
            <a:off x="224156" y="1253041"/>
            <a:ext cx="12192000" cy="3539430"/>
          </a:xfrm>
          <a:prstGeom prst="rect">
            <a:avLst/>
          </a:prstGeom>
          <a:noFill/>
        </p:spPr>
        <p:txBody>
          <a:bodyPr wrap="square" rtlCol="0">
            <a:spAutoFit/>
          </a:bodyPr>
          <a:lstStyle/>
          <a:p>
            <a:pPr marL="457200" indent="-457200">
              <a:buFont typeface="Wingdings 3" pitchFamily="18" charset="2"/>
              <a:buChar char=""/>
            </a:pPr>
            <a:r>
              <a:rPr lang="en-US" altLang="zh-CN" sz="3200" dirty="0" smtClean="0"/>
              <a:t>Specifically</a:t>
            </a:r>
            <a:r>
              <a:rPr lang="en-US" altLang="zh-CN" sz="3200" dirty="0"/>
              <a:t>, we document that the estimated effect of employment density on the black-white wage gap is very robust in terms of magnitude to the inclusion of census tract by demographic cell fixed </a:t>
            </a:r>
            <a:r>
              <a:rPr lang="en-US" altLang="zh-CN" sz="3200" dirty="0" smtClean="0"/>
              <a:t>effects</a:t>
            </a:r>
            <a:endParaRPr lang="en-US" altLang="zh-CN" sz="3200" dirty="0"/>
          </a:p>
          <a:p>
            <a:r>
              <a:rPr lang="en-US" altLang="zh-CN" sz="3200" dirty="0" smtClean="0">
                <a:sym typeface="Wingdings 3"/>
              </a:rPr>
              <a:t>          </a:t>
            </a:r>
            <a:r>
              <a:rPr lang="en-US" altLang="zh-CN" sz="3200" dirty="0" smtClean="0"/>
              <a:t>Next, Table 5 presents estimates of the interaction between employment density and worker demographics based on the model described by :</a:t>
            </a:r>
            <a:endParaRPr lang="zh-CN" altLang="zh-CN" sz="3200" dirty="0"/>
          </a:p>
        </p:txBody>
      </p:sp>
      <p:sp>
        <p:nvSpPr>
          <p:cNvPr id="139" name="KSO_Shape"/>
          <p:cNvSpPr/>
          <p:nvPr/>
        </p:nvSpPr>
        <p:spPr>
          <a:xfrm>
            <a:off x="224156" y="266632"/>
            <a:ext cx="321945" cy="346144"/>
          </a:xfrm>
          <a:prstGeom prst="homePlate">
            <a:avLst>
              <a:gd name="adj" fmla="val 3224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546101" y="0"/>
            <a:ext cx="10795652" cy="1077218"/>
          </a:xfrm>
          <a:prstGeom prst="rect">
            <a:avLst/>
          </a:prstGeom>
          <a:noFill/>
        </p:spPr>
        <p:txBody>
          <a:bodyPr wrap="square" rtlCol="0">
            <a:spAutoFit/>
          </a:bodyPr>
          <a:lstStyle/>
          <a:p>
            <a:r>
              <a:rPr lang="en-US" altLang="zh-CN" sz="3200" dirty="0"/>
              <a:t>4.1. Proxy for unobservable ability and allowing for heterogeneous returns to density</a:t>
            </a:r>
            <a:endParaRPr lang="zh-CN" altLang="zh-CN" sz="3200" dirty="0"/>
          </a:p>
        </p:txBody>
      </p:sp>
      <p:sp>
        <p:nvSpPr>
          <p:cNvPr id="2"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3" name="对象 2"/>
          <p:cNvGraphicFramePr>
            <a:graphicFrameLocks noChangeAspect="1"/>
          </p:cNvGraphicFramePr>
          <p:nvPr>
            <p:extLst>
              <p:ext uri="{D42A27DB-BD31-4B8C-83A1-F6EECF244321}">
                <p14:modId xmlns:p14="http://schemas.microsoft.com/office/powerpoint/2010/main" val="2674426245"/>
              </p:ext>
            </p:extLst>
          </p:nvPr>
        </p:nvGraphicFramePr>
        <p:xfrm>
          <a:off x="2761306" y="4287504"/>
          <a:ext cx="6365242" cy="504967"/>
        </p:xfrm>
        <a:graphic>
          <a:graphicData uri="http://schemas.openxmlformats.org/presentationml/2006/ole">
            <mc:AlternateContent xmlns:mc="http://schemas.openxmlformats.org/markup-compatibility/2006">
              <mc:Choice xmlns:v="urn:schemas-microsoft-com:vml" Requires="v">
                <p:oleObj spid="_x0000_s20488" r:id="rId4" imgW="2984500" imgH="228600" progId="Unknown">
                  <p:embed/>
                </p:oleObj>
              </mc:Choice>
              <mc:Fallback>
                <p:oleObj r:id="rId4" imgW="2984500" imgH="228600" progId="Unknown">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61306" y="4287504"/>
                        <a:ext cx="6365242" cy="504967"/>
                      </a:xfrm>
                      <a:prstGeom prst="rect">
                        <a:avLst/>
                      </a:prstGeom>
                      <a:noFill/>
                    </p:spPr>
                  </p:pic>
                </p:oleObj>
              </mc:Fallback>
            </mc:AlternateContent>
          </a:graphicData>
        </a:graphic>
      </p:graphicFrame>
    </p:spTree>
    <p:extLst>
      <p:ext uri="{BB962C8B-B14F-4D97-AF65-F5344CB8AC3E}">
        <p14:creationId xmlns:p14="http://schemas.microsoft.com/office/powerpoint/2010/main" val="393612572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KSO_Shape"/>
          <p:cNvSpPr/>
          <p:nvPr/>
        </p:nvSpPr>
        <p:spPr>
          <a:xfrm>
            <a:off x="305579" y="266632"/>
            <a:ext cx="321945" cy="346144"/>
          </a:xfrm>
          <a:prstGeom prst="homePlate">
            <a:avLst>
              <a:gd name="adj" fmla="val 3224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39" name="KSO_Shape"/>
          <p:cNvSpPr/>
          <p:nvPr/>
        </p:nvSpPr>
        <p:spPr>
          <a:xfrm>
            <a:off x="224156" y="266632"/>
            <a:ext cx="321945" cy="346144"/>
          </a:xfrm>
          <a:prstGeom prst="homePlate">
            <a:avLst>
              <a:gd name="adj" fmla="val 3224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546101" y="0"/>
            <a:ext cx="10795652" cy="1077218"/>
          </a:xfrm>
          <a:prstGeom prst="rect">
            <a:avLst/>
          </a:prstGeom>
          <a:noFill/>
        </p:spPr>
        <p:txBody>
          <a:bodyPr wrap="square" rtlCol="0">
            <a:spAutoFit/>
          </a:bodyPr>
          <a:lstStyle/>
          <a:p>
            <a:r>
              <a:rPr lang="en-US" altLang="zh-CN" sz="3200" dirty="0"/>
              <a:t>4.1. Proxy for unobservable ability and allowing for heterogeneous returns to density</a:t>
            </a:r>
            <a:endParaRPr lang="zh-CN" altLang="zh-CN" sz="3200" dirty="0"/>
          </a:p>
        </p:txBody>
      </p:sp>
      <p:sp>
        <p:nvSpPr>
          <p:cNvPr id="2"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8" name="图片 7"/>
          <p:cNvPicPr/>
          <p:nvPr/>
        </p:nvPicPr>
        <p:blipFill>
          <a:blip r:embed="rId3"/>
          <a:stretch>
            <a:fillRect/>
          </a:stretch>
        </p:blipFill>
        <p:spPr>
          <a:xfrm>
            <a:off x="1050878" y="1077218"/>
            <a:ext cx="10003809" cy="5780782"/>
          </a:xfrm>
          <a:prstGeom prst="rect">
            <a:avLst/>
          </a:prstGeom>
        </p:spPr>
      </p:pic>
    </p:spTree>
    <p:extLst>
      <p:ext uri="{BB962C8B-B14F-4D97-AF65-F5344CB8AC3E}">
        <p14:creationId xmlns:p14="http://schemas.microsoft.com/office/powerpoint/2010/main" val="1747521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KSO_Shape"/>
          <p:cNvSpPr/>
          <p:nvPr/>
        </p:nvSpPr>
        <p:spPr>
          <a:xfrm>
            <a:off x="305579" y="266632"/>
            <a:ext cx="321945" cy="346144"/>
          </a:xfrm>
          <a:prstGeom prst="homePlate">
            <a:avLst>
              <a:gd name="adj" fmla="val 3224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5" name="矩形 44"/>
          <p:cNvSpPr/>
          <p:nvPr/>
        </p:nvSpPr>
        <p:spPr>
          <a:xfrm>
            <a:off x="0" y="701736"/>
            <a:ext cx="12192000" cy="9110186"/>
          </a:xfrm>
          <a:prstGeom prst="rect">
            <a:avLst/>
          </a:prstGeom>
          <a:noFill/>
        </p:spPr>
        <p:txBody>
          <a:bodyPr wrap="square" rtlCol="0">
            <a:spAutoFit/>
          </a:bodyPr>
          <a:lstStyle/>
          <a:p>
            <a:r>
              <a:rPr lang="en-US" altLang="zh-CN" sz="3200" dirty="0" smtClean="0">
                <a:sym typeface="Wingdings 3"/>
              </a:rPr>
              <a:t></a:t>
            </a:r>
            <a:r>
              <a:rPr lang="en-US" altLang="zh-CN" sz="3200" dirty="0"/>
              <a:t>While a large literature documents the adverse outcomes experienced by African-Americans in the United States, this paper proposes a source of inequality between blacks and whites that has not previously been </a:t>
            </a:r>
            <a:r>
              <a:rPr lang="en-US" altLang="zh-CN" sz="3200" dirty="0" smtClean="0"/>
              <a:t>considered</a:t>
            </a:r>
            <a:endParaRPr lang="zh-CN" altLang="zh-CN" sz="3200" dirty="0"/>
          </a:p>
          <a:p>
            <a:pPr marL="457200" indent="-457200">
              <a:buFont typeface="Wingdings 3"/>
              <a:buChar char=""/>
            </a:pPr>
            <a:r>
              <a:rPr lang="en-US" altLang="zh-CN" sz="3200" dirty="0" smtClean="0"/>
              <a:t>identify </a:t>
            </a:r>
            <a:r>
              <a:rPr lang="en-US" altLang="zh-CN" sz="3200" dirty="0"/>
              <a:t>a new correlate of the </a:t>
            </a:r>
            <a:r>
              <a:rPr lang="en-US" altLang="zh-CN" sz="3200" dirty="0" smtClean="0"/>
              <a:t>well-known </a:t>
            </a:r>
            <a:r>
              <a:rPr lang="en-US" altLang="zh-CN" sz="3200" dirty="0"/>
              <a:t>black-white wage gap: the </a:t>
            </a:r>
            <a:r>
              <a:rPr lang="en-US" altLang="zh-CN" sz="3200" dirty="0" smtClean="0"/>
              <a:t>   urban </a:t>
            </a:r>
            <a:r>
              <a:rPr lang="en-US" altLang="zh-CN" sz="3200" dirty="0"/>
              <a:t>wage </a:t>
            </a:r>
            <a:r>
              <a:rPr lang="en-US" altLang="zh-CN" sz="3200" dirty="0" smtClean="0"/>
              <a:t>premium</a:t>
            </a:r>
            <a:endParaRPr lang="en-US" altLang="zh-CN" sz="3200" dirty="0"/>
          </a:p>
          <a:p>
            <a:r>
              <a:rPr lang="en-US" altLang="zh-CN" sz="3200" dirty="0">
                <a:sym typeface="Wingdings 3"/>
              </a:rPr>
              <a:t> </a:t>
            </a:r>
            <a:r>
              <a:rPr lang="en-US" altLang="zh-CN" sz="3200" dirty="0" smtClean="0">
                <a:sym typeface="Wingdings 3"/>
              </a:rPr>
              <a:t>          </a:t>
            </a:r>
            <a:r>
              <a:rPr lang="en-US" altLang="zh-CN" sz="3200" dirty="0"/>
              <a:t>we document that African-American males’ pay </a:t>
            </a:r>
            <a:r>
              <a:rPr lang="en-US" altLang="zh-CN" sz="3200" dirty="0" smtClean="0"/>
              <a:t>grows </a:t>
            </a:r>
          </a:p>
          <a:p>
            <a:r>
              <a:rPr lang="en-US" altLang="zh-CN" sz="3200" dirty="0" smtClean="0"/>
              <a:t>               more slowly with</a:t>
            </a:r>
            <a:r>
              <a:rPr lang="en-US" altLang="zh-CN" sz="3200" dirty="0"/>
              <a:t> </a:t>
            </a:r>
            <a:r>
              <a:rPr lang="en-US" altLang="zh-CN" sz="3200" dirty="0" smtClean="0"/>
              <a:t>city </a:t>
            </a:r>
            <a:r>
              <a:rPr lang="en-US" altLang="zh-CN" sz="3200" dirty="0"/>
              <a:t>size and employment density  </a:t>
            </a:r>
            <a:r>
              <a:rPr lang="en-US" altLang="zh-CN" sz="3200" dirty="0" smtClean="0"/>
              <a:t>than </a:t>
            </a:r>
            <a:r>
              <a:rPr lang="en-US" altLang="zh-CN" sz="3200" dirty="0"/>
              <a:t>does </a:t>
            </a:r>
            <a:endParaRPr lang="en-US" altLang="zh-CN" sz="3200" dirty="0" smtClean="0"/>
          </a:p>
          <a:p>
            <a:r>
              <a:rPr lang="en-US" altLang="zh-CN" sz="3200" dirty="0" smtClean="0"/>
              <a:t>               white </a:t>
            </a:r>
            <a:r>
              <a:rPr lang="en-US" altLang="zh-CN" sz="3200" dirty="0"/>
              <a:t>males’ </a:t>
            </a:r>
            <a:r>
              <a:rPr lang="en-US" altLang="zh-CN" sz="3200" dirty="0" smtClean="0"/>
              <a:t>pay</a:t>
            </a:r>
            <a:endParaRPr lang="zh-CN" altLang="zh-CN" sz="3200" dirty="0"/>
          </a:p>
          <a:p>
            <a:r>
              <a:rPr lang="en-US" altLang="zh-CN" sz="3200" dirty="0" smtClean="0">
                <a:sym typeface="Wingdings 3"/>
              </a:rPr>
              <a:t>           </a:t>
            </a:r>
            <a:r>
              <a:rPr lang="en-US" altLang="zh-CN" sz="3200" dirty="0"/>
              <a:t>channel : find evidence suggestive of blacks receiving </a:t>
            </a:r>
            <a:endParaRPr lang="en-US" altLang="zh-CN" sz="3200" dirty="0" smtClean="0"/>
          </a:p>
          <a:p>
            <a:r>
              <a:rPr lang="en-US" altLang="zh-CN" sz="3200" dirty="0" smtClean="0"/>
              <a:t>               lower returns from</a:t>
            </a:r>
            <a:r>
              <a:rPr lang="en-US" altLang="zh-CN" sz="3200" dirty="0"/>
              <a:t> </a:t>
            </a:r>
            <a:r>
              <a:rPr lang="en-US" altLang="zh-CN" sz="3200" dirty="0" smtClean="0"/>
              <a:t>social </a:t>
            </a:r>
            <a:r>
              <a:rPr lang="en-US" altLang="zh-CN" sz="3200" dirty="0"/>
              <a:t>networks than </a:t>
            </a:r>
            <a:r>
              <a:rPr lang="en-US" altLang="zh-CN" sz="3200" dirty="0" smtClean="0"/>
              <a:t>whites</a:t>
            </a:r>
            <a:endParaRPr lang="zh-CN" altLang="zh-CN" sz="3200" dirty="0"/>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p:txBody>
      </p:sp>
      <p:sp>
        <p:nvSpPr>
          <p:cNvPr id="139" name="KSO_Shape"/>
          <p:cNvSpPr/>
          <p:nvPr/>
        </p:nvSpPr>
        <p:spPr>
          <a:xfrm>
            <a:off x="224156" y="266632"/>
            <a:ext cx="321945" cy="346144"/>
          </a:xfrm>
          <a:prstGeom prst="homePlate">
            <a:avLst>
              <a:gd name="adj" fmla="val 3224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665623" y="116961"/>
            <a:ext cx="7099042" cy="584775"/>
          </a:xfrm>
          <a:prstGeom prst="rect">
            <a:avLst/>
          </a:prstGeom>
          <a:noFill/>
        </p:spPr>
        <p:txBody>
          <a:bodyPr wrap="square" rtlCol="0">
            <a:spAutoFit/>
          </a:bodyPr>
          <a:lstStyle/>
          <a:p>
            <a:r>
              <a:rPr lang="en-US" altLang="zh-CN" sz="3200" dirty="0" smtClean="0">
                <a:solidFill>
                  <a:srgbClr val="3A3A3A"/>
                </a:solidFill>
                <a:latin typeface="Arial" panose="020B0604020202020204" pitchFamily="34" charset="0"/>
                <a:cs typeface="Arial" panose="020B0604020202020204" pitchFamily="34" charset="0"/>
              </a:rPr>
              <a:t>Why is it important?</a:t>
            </a:r>
            <a:endParaRPr lang="zh-CN" altLang="en-US" sz="3200" dirty="0">
              <a:solidFill>
                <a:srgbClr val="3A3A3A"/>
              </a:solidFill>
              <a:latin typeface="Arial" panose="020B0604020202020204" pitchFamily="34" charset="0"/>
              <a:cs typeface="Arial" panose="020B0604020202020204" pitchFamily="34" charset="0"/>
            </a:endParaRPr>
          </a:p>
        </p:txBody>
      </p:sp>
      <p:pic>
        <p:nvPicPr>
          <p:cNvPr id="13" name="图片 12"/>
          <p:cNvPicPr>
            <a:picLocks noChangeAspect="1"/>
          </p:cNvPicPr>
          <p:nvPr/>
        </p:nvPicPr>
        <p:blipFill>
          <a:blip r:embed="rId3"/>
          <a:stretch>
            <a:fillRect/>
          </a:stretch>
        </p:blipFill>
        <p:spPr>
          <a:xfrm>
            <a:off x="10513133" y="177771"/>
            <a:ext cx="1432137" cy="415081"/>
          </a:xfrm>
          <a:prstGeom prst="rect">
            <a:avLst/>
          </a:prstGeom>
        </p:spPr>
      </p:pic>
    </p:spTree>
    <p:extLst>
      <p:ext uri="{BB962C8B-B14F-4D97-AF65-F5344CB8AC3E}">
        <p14:creationId xmlns:p14="http://schemas.microsoft.com/office/powerpoint/2010/main" val="125391758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KSO_Shape"/>
          <p:cNvSpPr/>
          <p:nvPr/>
        </p:nvSpPr>
        <p:spPr>
          <a:xfrm>
            <a:off x="305579" y="266632"/>
            <a:ext cx="321945" cy="346144"/>
          </a:xfrm>
          <a:prstGeom prst="homePlate">
            <a:avLst>
              <a:gd name="adj" fmla="val 3224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5" name="矩形 44"/>
          <p:cNvSpPr/>
          <p:nvPr/>
        </p:nvSpPr>
        <p:spPr>
          <a:xfrm>
            <a:off x="0" y="1744360"/>
            <a:ext cx="12192000" cy="2554545"/>
          </a:xfrm>
          <a:prstGeom prst="rect">
            <a:avLst/>
          </a:prstGeom>
          <a:noFill/>
        </p:spPr>
        <p:txBody>
          <a:bodyPr wrap="square" rtlCol="0">
            <a:spAutoFit/>
          </a:bodyPr>
          <a:lstStyle/>
          <a:p>
            <a:r>
              <a:rPr lang="en-US" altLang="zh-CN" sz="3200" dirty="0" smtClean="0">
                <a:sym typeface="Wingdings 3"/>
              </a:rPr>
              <a:t></a:t>
            </a:r>
            <a:r>
              <a:rPr lang="en-US" altLang="zh-CN" sz="3200" dirty="0" smtClean="0"/>
              <a:t>Our </a:t>
            </a:r>
            <a:r>
              <a:rPr lang="en-US" altLang="zh-CN" sz="3200" dirty="0"/>
              <a:t>finding that black workers experience a lower return to employment density than otherwise similar white workers is very robust to both proxies for potential unobserved racial differences in ability and to allowing the employment density wage premium to be heterogeneous across a variety of characteristics. </a:t>
            </a:r>
            <a:endParaRPr lang="zh-CN" altLang="zh-CN" sz="3200" dirty="0"/>
          </a:p>
        </p:txBody>
      </p:sp>
      <p:sp>
        <p:nvSpPr>
          <p:cNvPr id="139" name="KSO_Shape"/>
          <p:cNvSpPr/>
          <p:nvPr/>
        </p:nvSpPr>
        <p:spPr>
          <a:xfrm>
            <a:off x="224156" y="266632"/>
            <a:ext cx="321945" cy="346144"/>
          </a:xfrm>
          <a:prstGeom prst="homePlate">
            <a:avLst>
              <a:gd name="adj" fmla="val 3224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546101" y="0"/>
            <a:ext cx="10795652" cy="1077218"/>
          </a:xfrm>
          <a:prstGeom prst="rect">
            <a:avLst/>
          </a:prstGeom>
          <a:noFill/>
        </p:spPr>
        <p:txBody>
          <a:bodyPr wrap="square" rtlCol="0">
            <a:spAutoFit/>
          </a:bodyPr>
          <a:lstStyle/>
          <a:p>
            <a:r>
              <a:rPr lang="en-US" altLang="zh-CN" sz="3200" dirty="0"/>
              <a:t>4.1. Proxy for unobservable ability and allowing for heterogeneous returns to density</a:t>
            </a:r>
            <a:endParaRPr lang="zh-CN" altLang="zh-CN" sz="3200" dirty="0"/>
          </a:p>
        </p:txBody>
      </p:sp>
      <p:sp>
        <p:nvSpPr>
          <p:cNvPr id="2"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Tree>
    <p:extLst>
      <p:ext uri="{BB962C8B-B14F-4D97-AF65-F5344CB8AC3E}">
        <p14:creationId xmlns:p14="http://schemas.microsoft.com/office/powerpoint/2010/main" val="129877795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KSO_Shape"/>
          <p:cNvSpPr/>
          <p:nvPr/>
        </p:nvSpPr>
        <p:spPr>
          <a:xfrm>
            <a:off x="305579" y="266632"/>
            <a:ext cx="321945" cy="346144"/>
          </a:xfrm>
          <a:prstGeom prst="homePlate">
            <a:avLst>
              <a:gd name="adj" fmla="val 3224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5" name="矩形 44"/>
          <p:cNvSpPr/>
          <p:nvPr/>
        </p:nvSpPr>
        <p:spPr>
          <a:xfrm>
            <a:off x="0" y="963886"/>
            <a:ext cx="12192000" cy="6494085"/>
          </a:xfrm>
          <a:prstGeom prst="rect">
            <a:avLst/>
          </a:prstGeom>
          <a:noFill/>
        </p:spPr>
        <p:txBody>
          <a:bodyPr wrap="square" rtlCol="0">
            <a:spAutoFit/>
          </a:bodyPr>
          <a:lstStyle/>
          <a:p>
            <a:r>
              <a:rPr lang="en-US" altLang="zh-CN" sz="3200" dirty="0"/>
              <a:t>In fact, the black-white difference in the return to employment density is larger than the coefficient on any other demographic interaction with density. Most of the other demographic interactions are insignificant, and the two largest—the effect of graduate level education relative to a high school graduation and the effect of being married—are only </a:t>
            </a:r>
            <a:r>
              <a:rPr lang="en-US" altLang="zh-CN" sz="3200" dirty="0" smtClean="0"/>
              <a:t>60% </a:t>
            </a:r>
            <a:r>
              <a:rPr lang="en-US" altLang="zh-CN" sz="3200" dirty="0"/>
              <a:t>and 40% the size of the effect of being black on the employment density wage premium, respectively. By contrast, when modeling wages rather than returns to density, race matters much less than other demographics: wages are 14–15% lower for blacks than whites, while they are 37–50% higher for those with graduate degrees than those with high school diploma, and 20% higher for those who are married (see Appendix Table A2)</a:t>
            </a:r>
            <a:endParaRPr lang="zh-CN" altLang="zh-CN" sz="3200" dirty="0"/>
          </a:p>
          <a:p>
            <a:endParaRPr lang="zh-CN" altLang="zh-CN" sz="3200" dirty="0"/>
          </a:p>
        </p:txBody>
      </p:sp>
      <p:sp>
        <p:nvSpPr>
          <p:cNvPr id="139" name="KSO_Shape"/>
          <p:cNvSpPr/>
          <p:nvPr/>
        </p:nvSpPr>
        <p:spPr>
          <a:xfrm>
            <a:off x="224156" y="266632"/>
            <a:ext cx="321945" cy="346144"/>
          </a:xfrm>
          <a:prstGeom prst="homePlate">
            <a:avLst>
              <a:gd name="adj" fmla="val 3224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698174" y="0"/>
            <a:ext cx="10795652" cy="1077218"/>
          </a:xfrm>
          <a:prstGeom prst="rect">
            <a:avLst/>
          </a:prstGeom>
          <a:noFill/>
        </p:spPr>
        <p:txBody>
          <a:bodyPr wrap="square" rtlCol="0">
            <a:spAutoFit/>
          </a:bodyPr>
          <a:lstStyle/>
          <a:p>
            <a:r>
              <a:rPr lang="en-US" altLang="zh-CN" sz="3200" dirty="0"/>
              <a:t>4.1. Proxy for unobservable ability and allowing for heterogeneous returns to density</a:t>
            </a:r>
            <a:endParaRPr lang="zh-CN" altLang="zh-CN" sz="3200" dirty="0"/>
          </a:p>
        </p:txBody>
      </p:sp>
      <p:sp>
        <p:nvSpPr>
          <p:cNvPr id="2"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Tree>
    <p:extLst>
      <p:ext uri="{BB962C8B-B14F-4D97-AF65-F5344CB8AC3E}">
        <p14:creationId xmlns:p14="http://schemas.microsoft.com/office/powerpoint/2010/main" val="75851431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KSO_Shape"/>
          <p:cNvSpPr/>
          <p:nvPr/>
        </p:nvSpPr>
        <p:spPr>
          <a:xfrm>
            <a:off x="305579" y="266632"/>
            <a:ext cx="321945" cy="346144"/>
          </a:xfrm>
          <a:prstGeom prst="homePlate">
            <a:avLst>
              <a:gd name="adj" fmla="val 3224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39" name="KSO_Shape"/>
          <p:cNvSpPr/>
          <p:nvPr/>
        </p:nvSpPr>
        <p:spPr>
          <a:xfrm>
            <a:off x="224156" y="266632"/>
            <a:ext cx="321945" cy="346144"/>
          </a:xfrm>
          <a:prstGeom prst="homePlate">
            <a:avLst>
              <a:gd name="adj" fmla="val 3224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546101" y="0"/>
            <a:ext cx="10795652" cy="1077218"/>
          </a:xfrm>
          <a:prstGeom prst="rect">
            <a:avLst/>
          </a:prstGeom>
          <a:noFill/>
        </p:spPr>
        <p:txBody>
          <a:bodyPr wrap="square" rtlCol="0">
            <a:spAutoFit/>
          </a:bodyPr>
          <a:lstStyle/>
          <a:p>
            <a:r>
              <a:rPr lang="en-US" altLang="zh-CN" sz="3200" dirty="0"/>
              <a:t>4.1. Proxy for unobservable ability and allowing for heterogeneous returns to density</a:t>
            </a:r>
            <a:endParaRPr lang="zh-CN" altLang="zh-CN" sz="3200" dirty="0"/>
          </a:p>
        </p:txBody>
      </p:sp>
      <p:sp>
        <p:nvSpPr>
          <p:cNvPr id="2"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7" name="图片 6"/>
          <p:cNvPicPr/>
          <p:nvPr/>
        </p:nvPicPr>
        <p:blipFill>
          <a:blip r:embed="rId3"/>
          <a:stretch>
            <a:fillRect/>
          </a:stretch>
        </p:blipFill>
        <p:spPr>
          <a:xfrm>
            <a:off x="764275" y="1077218"/>
            <a:ext cx="10577478" cy="5582889"/>
          </a:xfrm>
          <a:prstGeom prst="rect">
            <a:avLst/>
          </a:prstGeom>
        </p:spPr>
      </p:pic>
    </p:spTree>
    <p:extLst>
      <p:ext uri="{BB962C8B-B14F-4D97-AF65-F5344CB8AC3E}">
        <p14:creationId xmlns:p14="http://schemas.microsoft.com/office/powerpoint/2010/main" val="420045195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KSO_Shape"/>
          <p:cNvSpPr/>
          <p:nvPr/>
        </p:nvSpPr>
        <p:spPr>
          <a:xfrm>
            <a:off x="305579" y="266632"/>
            <a:ext cx="321945" cy="346144"/>
          </a:xfrm>
          <a:prstGeom prst="homePlate">
            <a:avLst>
              <a:gd name="adj" fmla="val 3224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5" name="矩形 44"/>
          <p:cNvSpPr/>
          <p:nvPr/>
        </p:nvSpPr>
        <p:spPr>
          <a:xfrm>
            <a:off x="0" y="1130211"/>
            <a:ext cx="12192000" cy="4524315"/>
          </a:xfrm>
          <a:prstGeom prst="rect">
            <a:avLst/>
          </a:prstGeom>
          <a:noFill/>
        </p:spPr>
        <p:txBody>
          <a:bodyPr wrap="square" rtlCol="0">
            <a:spAutoFit/>
          </a:bodyPr>
          <a:lstStyle/>
          <a:p>
            <a:r>
              <a:rPr lang="en-US" altLang="zh-CN" sz="3200" dirty="0">
                <a:sym typeface="Wingdings 3"/>
              </a:rPr>
              <a:t></a:t>
            </a:r>
            <a:r>
              <a:rPr lang="en-US" altLang="zh-CN" sz="3200" dirty="0"/>
              <a:t>Question: why race might have such a strong impact on the employment density wag premium, while other salient demographics do not.</a:t>
            </a:r>
            <a:endParaRPr lang="zh-CN" altLang="zh-CN" sz="3200" dirty="0"/>
          </a:p>
          <a:p>
            <a:r>
              <a:rPr lang="en-US" altLang="zh-CN" sz="3200" dirty="0">
                <a:sym typeface="Wingdings 3"/>
              </a:rPr>
              <a:t></a:t>
            </a:r>
            <a:r>
              <a:rPr lang="en-US" altLang="zh-CN" sz="3200" dirty="0"/>
              <a:t>hypothesis: social networks within the local work area may serve as a potential mechanism behind our findings, since race plays such a significant role in the formation of social relationships (Davis et al., 2016; Fletcher et al., 2013), including at work (</a:t>
            </a:r>
            <a:r>
              <a:rPr lang="en-US" altLang="zh-CN" sz="3200" dirty="0" err="1"/>
              <a:t>Ananat</a:t>
            </a:r>
            <a:r>
              <a:rPr lang="en-US" altLang="zh-CN" sz="3200" dirty="0"/>
              <a:t> et al., 2013).</a:t>
            </a:r>
            <a:endParaRPr lang="zh-CN" altLang="zh-CN" sz="3200" dirty="0"/>
          </a:p>
          <a:p>
            <a:r>
              <a:rPr lang="en-US" altLang="zh-CN" sz="3200" dirty="0"/>
              <a:t>        </a:t>
            </a:r>
            <a:r>
              <a:rPr lang="en-US" altLang="zh-CN" sz="3200" dirty="0">
                <a:sym typeface="Wingdings 3"/>
              </a:rPr>
              <a:t></a:t>
            </a:r>
            <a:r>
              <a:rPr lang="en-US" altLang="zh-CN" sz="3200" dirty="0"/>
              <a:t>Specifically, we hypothesize that minorities may be disadvantaged because they lack same-race peers in the area where they work</a:t>
            </a:r>
            <a:endParaRPr lang="zh-CN" altLang="zh-CN" sz="3200" dirty="0"/>
          </a:p>
        </p:txBody>
      </p:sp>
      <p:sp>
        <p:nvSpPr>
          <p:cNvPr id="139" name="KSO_Shape"/>
          <p:cNvSpPr/>
          <p:nvPr/>
        </p:nvSpPr>
        <p:spPr>
          <a:xfrm>
            <a:off x="224156" y="266632"/>
            <a:ext cx="321945" cy="346144"/>
          </a:xfrm>
          <a:prstGeom prst="homePlate">
            <a:avLst>
              <a:gd name="adj" fmla="val 3224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627524" y="147316"/>
            <a:ext cx="10795652" cy="584775"/>
          </a:xfrm>
          <a:prstGeom prst="rect">
            <a:avLst/>
          </a:prstGeom>
          <a:noFill/>
        </p:spPr>
        <p:txBody>
          <a:bodyPr wrap="square" rtlCol="0">
            <a:spAutoFit/>
          </a:bodyPr>
          <a:lstStyle/>
          <a:p>
            <a:r>
              <a:rPr lang="en-US" altLang="zh-CN" sz="3200" dirty="0"/>
              <a:t>4.2. Heterogeneity in effects across work locations</a:t>
            </a:r>
            <a:endParaRPr lang="zh-CN" altLang="zh-CN" sz="3200" dirty="0"/>
          </a:p>
        </p:txBody>
      </p:sp>
      <p:sp>
        <p:nvSpPr>
          <p:cNvPr id="2"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Tree>
    <p:extLst>
      <p:ext uri="{BB962C8B-B14F-4D97-AF65-F5344CB8AC3E}">
        <p14:creationId xmlns:p14="http://schemas.microsoft.com/office/powerpoint/2010/main" val="343611409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KSO_Shape"/>
          <p:cNvSpPr/>
          <p:nvPr/>
        </p:nvSpPr>
        <p:spPr>
          <a:xfrm>
            <a:off x="349049" y="55592"/>
            <a:ext cx="321945" cy="346144"/>
          </a:xfrm>
          <a:prstGeom prst="homePlate">
            <a:avLst>
              <a:gd name="adj" fmla="val 3224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5" name="矩形 44"/>
          <p:cNvSpPr/>
          <p:nvPr/>
        </p:nvSpPr>
        <p:spPr>
          <a:xfrm>
            <a:off x="0" y="295528"/>
            <a:ext cx="12192000" cy="1077218"/>
          </a:xfrm>
          <a:prstGeom prst="rect">
            <a:avLst/>
          </a:prstGeom>
          <a:noFill/>
        </p:spPr>
        <p:txBody>
          <a:bodyPr wrap="square" rtlCol="0">
            <a:spAutoFit/>
          </a:bodyPr>
          <a:lstStyle/>
          <a:p>
            <a:r>
              <a:rPr lang="en-US" altLang="zh-CN" sz="3200" dirty="0">
                <a:sym typeface="Wingdings 3"/>
              </a:rPr>
              <a:t></a:t>
            </a:r>
            <a:r>
              <a:rPr lang="en-US" altLang="zh-CN" sz="3200" dirty="0"/>
              <a:t>Evidence</a:t>
            </a:r>
            <a:endParaRPr lang="zh-CN" altLang="zh-CN" sz="3200" dirty="0"/>
          </a:p>
          <a:p>
            <a:r>
              <a:rPr lang="en-US" altLang="zh-CN" sz="3200" dirty="0"/>
              <a:t>        </a:t>
            </a:r>
            <a:r>
              <a:rPr lang="en-US" altLang="zh-CN" sz="3200" dirty="0">
                <a:sym typeface="Wingdings 3"/>
              </a:rPr>
              <a:t></a:t>
            </a:r>
            <a:r>
              <a:rPr lang="en-US" altLang="zh-CN" sz="3200" dirty="0"/>
              <a:t>evidence 1:simple descriptive statistics</a:t>
            </a:r>
            <a:endParaRPr lang="zh-CN" altLang="zh-CN" sz="3200" dirty="0"/>
          </a:p>
        </p:txBody>
      </p:sp>
      <p:sp>
        <p:nvSpPr>
          <p:cNvPr id="139" name="KSO_Shape"/>
          <p:cNvSpPr/>
          <p:nvPr/>
        </p:nvSpPr>
        <p:spPr>
          <a:xfrm>
            <a:off x="202189" y="55592"/>
            <a:ext cx="321945" cy="346144"/>
          </a:xfrm>
          <a:prstGeom prst="homePlate">
            <a:avLst>
              <a:gd name="adj" fmla="val 3224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627524" y="-30105"/>
            <a:ext cx="10795652" cy="584775"/>
          </a:xfrm>
          <a:prstGeom prst="rect">
            <a:avLst/>
          </a:prstGeom>
          <a:noFill/>
        </p:spPr>
        <p:txBody>
          <a:bodyPr wrap="square" rtlCol="0">
            <a:spAutoFit/>
          </a:bodyPr>
          <a:lstStyle/>
          <a:p>
            <a:r>
              <a:rPr lang="en-US" altLang="zh-CN" sz="3200" dirty="0"/>
              <a:t>4.2. Heterogeneity in effects across work locations</a:t>
            </a:r>
            <a:endParaRPr lang="zh-CN" altLang="zh-CN" sz="3200" dirty="0"/>
          </a:p>
        </p:txBody>
      </p:sp>
      <p:sp>
        <p:nvSpPr>
          <p:cNvPr id="2"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7" name="图片 6"/>
          <p:cNvPicPr/>
          <p:nvPr/>
        </p:nvPicPr>
        <p:blipFill>
          <a:blip r:embed="rId3"/>
          <a:stretch>
            <a:fillRect/>
          </a:stretch>
        </p:blipFill>
        <p:spPr>
          <a:xfrm>
            <a:off x="958745" y="1487606"/>
            <a:ext cx="10274510" cy="5233917"/>
          </a:xfrm>
          <a:prstGeom prst="rect">
            <a:avLst/>
          </a:prstGeom>
        </p:spPr>
      </p:pic>
    </p:spTree>
    <p:extLst>
      <p:ext uri="{BB962C8B-B14F-4D97-AF65-F5344CB8AC3E}">
        <p14:creationId xmlns:p14="http://schemas.microsoft.com/office/powerpoint/2010/main" val="371438141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KSO_Shape"/>
          <p:cNvSpPr/>
          <p:nvPr/>
        </p:nvSpPr>
        <p:spPr>
          <a:xfrm>
            <a:off x="305579" y="266632"/>
            <a:ext cx="321945" cy="346144"/>
          </a:xfrm>
          <a:prstGeom prst="homePlate">
            <a:avLst>
              <a:gd name="adj" fmla="val 3224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5" name="矩形 44"/>
          <p:cNvSpPr/>
          <p:nvPr/>
        </p:nvSpPr>
        <p:spPr>
          <a:xfrm>
            <a:off x="0" y="1130211"/>
            <a:ext cx="12192000" cy="5016758"/>
          </a:xfrm>
          <a:prstGeom prst="rect">
            <a:avLst/>
          </a:prstGeom>
          <a:noFill/>
        </p:spPr>
        <p:txBody>
          <a:bodyPr wrap="square" rtlCol="0">
            <a:spAutoFit/>
          </a:bodyPr>
          <a:lstStyle/>
          <a:p>
            <a:r>
              <a:rPr lang="en-US" altLang="zh-CN" sz="3200" dirty="0">
                <a:sym typeface="Wingdings 3"/>
              </a:rPr>
              <a:t></a:t>
            </a:r>
            <a:r>
              <a:rPr lang="en-US" altLang="zh-CN" sz="3200" dirty="0"/>
              <a:t>evidence 2: run a regression</a:t>
            </a:r>
            <a:endParaRPr lang="zh-CN" altLang="zh-CN" sz="3200" dirty="0"/>
          </a:p>
          <a:p>
            <a:r>
              <a:rPr lang="en-US" altLang="zh-CN" sz="3200" dirty="0">
                <a:sym typeface="Wingdings 3"/>
              </a:rPr>
              <a:t></a:t>
            </a:r>
            <a:r>
              <a:rPr lang="en-US" altLang="zh-CN" sz="3200" dirty="0"/>
              <a:t>interact employment density with same-race exposure, i.e. share of all workers in the work area (defined by residential PUMA) who have the same racial or ethnic classification as the worker himself. Essentially, we run a horse race between an individual’s race and the share own-race workers in the residential PUMA where the individual works, to measure which has a stronger interaction with employment density. These regressions indicate whether the employment density wage premium differs by race generally, or rather, primarily when black workers have very few same-race workers in the vicinity</a:t>
            </a:r>
            <a:endParaRPr lang="zh-CN" altLang="zh-CN" sz="3200" dirty="0"/>
          </a:p>
        </p:txBody>
      </p:sp>
      <p:sp>
        <p:nvSpPr>
          <p:cNvPr id="139" name="KSO_Shape"/>
          <p:cNvSpPr/>
          <p:nvPr/>
        </p:nvSpPr>
        <p:spPr>
          <a:xfrm>
            <a:off x="224156" y="266632"/>
            <a:ext cx="321945" cy="346144"/>
          </a:xfrm>
          <a:prstGeom prst="homePlate">
            <a:avLst>
              <a:gd name="adj" fmla="val 3224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627524" y="147316"/>
            <a:ext cx="10795652" cy="584775"/>
          </a:xfrm>
          <a:prstGeom prst="rect">
            <a:avLst/>
          </a:prstGeom>
          <a:noFill/>
        </p:spPr>
        <p:txBody>
          <a:bodyPr wrap="square" rtlCol="0">
            <a:spAutoFit/>
          </a:bodyPr>
          <a:lstStyle/>
          <a:p>
            <a:r>
              <a:rPr lang="en-US" altLang="zh-CN" sz="3200" dirty="0"/>
              <a:t>4.2. Heterogeneity in effects across work locations</a:t>
            </a:r>
            <a:endParaRPr lang="zh-CN" altLang="zh-CN" sz="3200" dirty="0"/>
          </a:p>
        </p:txBody>
      </p:sp>
      <p:sp>
        <p:nvSpPr>
          <p:cNvPr id="2"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Tree>
    <p:extLst>
      <p:ext uri="{BB962C8B-B14F-4D97-AF65-F5344CB8AC3E}">
        <p14:creationId xmlns:p14="http://schemas.microsoft.com/office/powerpoint/2010/main" val="77003600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KSO_Shape"/>
          <p:cNvSpPr/>
          <p:nvPr/>
        </p:nvSpPr>
        <p:spPr>
          <a:xfrm>
            <a:off x="305579" y="266632"/>
            <a:ext cx="321945" cy="346144"/>
          </a:xfrm>
          <a:prstGeom prst="homePlate">
            <a:avLst>
              <a:gd name="adj" fmla="val 3224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5" name="矩形 44"/>
          <p:cNvSpPr/>
          <p:nvPr/>
        </p:nvSpPr>
        <p:spPr>
          <a:xfrm>
            <a:off x="0" y="870904"/>
            <a:ext cx="12192000" cy="3046988"/>
          </a:xfrm>
          <a:prstGeom prst="rect">
            <a:avLst/>
          </a:prstGeom>
          <a:noFill/>
        </p:spPr>
        <p:txBody>
          <a:bodyPr wrap="square" rtlCol="0">
            <a:spAutoFit/>
          </a:bodyPr>
          <a:lstStyle/>
          <a:p>
            <a:r>
              <a:rPr lang="en-US" altLang="zh-CN" sz="3200" dirty="0">
                <a:sym typeface="Wingdings 3"/>
              </a:rPr>
              <a:t></a:t>
            </a:r>
            <a:r>
              <a:rPr lang="en-US" altLang="zh-CN" sz="3200" dirty="0"/>
              <a:t>evidence 2: run a regression</a:t>
            </a:r>
            <a:endParaRPr lang="zh-CN" altLang="zh-CN" sz="3200" dirty="0"/>
          </a:p>
          <a:p>
            <a:r>
              <a:rPr lang="en-US" altLang="zh-CN" sz="3200" dirty="0">
                <a:sym typeface="Wingdings 3"/>
              </a:rPr>
              <a:t></a:t>
            </a:r>
            <a:r>
              <a:rPr lang="en-US" altLang="zh-CN" sz="3200" dirty="0"/>
              <a:t>The interactions with share same-race are positive and highly significant, consistent with own-race workplace networks as a conduit for receiving returns to agglomeration. In fact, the magnitudes of the coefficients on these variables suggest that exposure to others of the same race could be a very important conduit</a:t>
            </a:r>
            <a:r>
              <a:rPr lang="en-US" altLang="zh-CN" sz="3200" dirty="0" smtClean="0"/>
              <a:t>.</a:t>
            </a:r>
            <a:endParaRPr lang="zh-CN" altLang="zh-CN" sz="3200" dirty="0"/>
          </a:p>
        </p:txBody>
      </p:sp>
      <p:sp>
        <p:nvSpPr>
          <p:cNvPr id="139" name="KSO_Shape"/>
          <p:cNvSpPr/>
          <p:nvPr/>
        </p:nvSpPr>
        <p:spPr>
          <a:xfrm>
            <a:off x="224156" y="266632"/>
            <a:ext cx="321945" cy="346144"/>
          </a:xfrm>
          <a:prstGeom prst="homePlate">
            <a:avLst>
              <a:gd name="adj" fmla="val 3224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627524" y="147316"/>
            <a:ext cx="10795652" cy="584775"/>
          </a:xfrm>
          <a:prstGeom prst="rect">
            <a:avLst/>
          </a:prstGeom>
          <a:noFill/>
        </p:spPr>
        <p:txBody>
          <a:bodyPr wrap="square" rtlCol="0">
            <a:spAutoFit/>
          </a:bodyPr>
          <a:lstStyle/>
          <a:p>
            <a:r>
              <a:rPr lang="en-US" altLang="zh-CN" sz="3200" dirty="0"/>
              <a:t>4.2. Heterogeneity in effects across work locations</a:t>
            </a:r>
            <a:endParaRPr lang="zh-CN" altLang="zh-CN" sz="3200" dirty="0"/>
          </a:p>
        </p:txBody>
      </p:sp>
      <p:sp>
        <p:nvSpPr>
          <p:cNvPr id="2"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Tree>
    <p:extLst>
      <p:ext uri="{BB962C8B-B14F-4D97-AF65-F5344CB8AC3E}">
        <p14:creationId xmlns:p14="http://schemas.microsoft.com/office/powerpoint/2010/main" val="106732108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KSO_Shape"/>
          <p:cNvSpPr/>
          <p:nvPr/>
        </p:nvSpPr>
        <p:spPr>
          <a:xfrm>
            <a:off x="305579" y="266632"/>
            <a:ext cx="321945" cy="346144"/>
          </a:xfrm>
          <a:prstGeom prst="homePlate">
            <a:avLst>
              <a:gd name="adj" fmla="val 3224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5" name="矩形 44"/>
          <p:cNvSpPr/>
          <p:nvPr/>
        </p:nvSpPr>
        <p:spPr>
          <a:xfrm>
            <a:off x="0" y="732091"/>
            <a:ext cx="12192000" cy="6001643"/>
          </a:xfrm>
          <a:prstGeom prst="rect">
            <a:avLst/>
          </a:prstGeom>
          <a:noFill/>
        </p:spPr>
        <p:txBody>
          <a:bodyPr wrap="square" rtlCol="0">
            <a:spAutoFit/>
          </a:bodyPr>
          <a:lstStyle/>
          <a:p>
            <a:r>
              <a:rPr lang="en-US" altLang="zh-CN" sz="3200" dirty="0">
                <a:sym typeface="Wingdings 3"/>
              </a:rPr>
              <a:t></a:t>
            </a:r>
            <a:r>
              <a:rPr lang="en-US" altLang="zh-CN" sz="3200" dirty="0"/>
              <a:t>evidence 2: run a regression</a:t>
            </a:r>
            <a:endParaRPr lang="zh-CN" altLang="zh-CN" sz="3200" dirty="0"/>
          </a:p>
          <a:p>
            <a:r>
              <a:rPr lang="en-US" altLang="zh-CN" sz="3200" dirty="0">
                <a:sym typeface="Wingdings 3"/>
              </a:rPr>
              <a:t></a:t>
            </a:r>
            <a:r>
              <a:rPr lang="en-US" altLang="zh-CN" sz="3200" dirty="0"/>
              <a:t>The positive coefficient on the black interaction with employment density would seem at first glance to imply that, after controlling for own race, returns to agglomeration are larger for blacks. However, the estimated coefficient on black in Table 6 is conditional on holding own race share in workplace fixed, while the effect of being black rather than white in a given work location is actually the black coefficient plus the product of [(the own-race share coefficient) ∗ (the difference </a:t>
            </a:r>
            <a:r>
              <a:rPr lang="en-US" altLang="zh-CN" sz="3200" dirty="0" smtClean="0"/>
              <a:t>between the </a:t>
            </a:r>
            <a:r>
              <a:rPr lang="en-US" altLang="zh-CN" sz="3200" dirty="0"/>
              <a:t>share of black workers and white workers</a:t>
            </a:r>
            <a:r>
              <a:rPr lang="en-US" altLang="zh-CN" sz="3200" dirty="0" smtClean="0"/>
              <a:t>)].The </a:t>
            </a:r>
            <a:r>
              <a:rPr lang="en-US" altLang="zh-CN" sz="3200" dirty="0"/>
              <a:t>resulting net race coefficient at the mean difference in own race exposure is  (0.014+0.0537∗(0.195–0.740)), or −0.015, very similar to our estimate of the black-white difference in return to density</a:t>
            </a:r>
            <a:endParaRPr lang="zh-CN" altLang="zh-CN" sz="3200" dirty="0"/>
          </a:p>
        </p:txBody>
      </p:sp>
      <p:sp>
        <p:nvSpPr>
          <p:cNvPr id="139" name="KSO_Shape"/>
          <p:cNvSpPr/>
          <p:nvPr/>
        </p:nvSpPr>
        <p:spPr>
          <a:xfrm>
            <a:off x="224156" y="266632"/>
            <a:ext cx="321945" cy="346144"/>
          </a:xfrm>
          <a:prstGeom prst="homePlate">
            <a:avLst>
              <a:gd name="adj" fmla="val 3224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627524" y="147316"/>
            <a:ext cx="10795652" cy="584775"/>
          </a:xfrm>
          <a:prstGeom prst="rect">
            <a:avLst/>
          </a:prstGeom>
          <a:noFill/>
        </p:spPr>
        <p:txBody>
          <a:bodyPr wrap="square" rtlCol="0">
            <a:spAutoFit/>
          </a:bodyPr>
          <a:lstStyle/>
          <a:p>
            <a:r>
              <a:rPr lang="en-US" altLang="zh-CN" sz="3200" dirty="0"/>
              <a:t>4.2. Heterogeneity in effects across work locations</a:t>
            </a:r>
            <a:endParaRPr lang="zh-CN" altLang="zh-CN" sz="3200" dirty="0"/>
          </a:p>
        </p:txBody>
      </p:sp>
      <p:sp>
        <p:nvSpPr>
          <p:cNvPr id="2"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Tree>
    <p:extLst>
      <p:ext uri="{BB962C8B-B14F-4D97-AF65-F5344CB8AC3E}">
        <p14:creationId xmlns:p14="http://schemas.microsoft.com/office/powerpoint/2010/main" val="110810014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KSO_Shape"/>
          <p:cNvSpPr/>
          <p:nvPr/>
        </p:nvSpPr>
        <p:spPr>
          <a:xfrm>
            <a:off x="349049" y="55592"/>
            <a:ext cx="321945" cy="346144"/>
          </a:xfrm>
          <a:prstGeom prst="homePlate">
            <a:avLst>
              <a:gd name="adj" fmla="val 3224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5" name="矩形 44"/>
          <p:cNvSpPr/>
          <p:nvPr/>
        </p:nvSpPr>
        <p:spPr>
          <a:xfrm>
            <a:off x="0" y="228664"/>
            <a:ext cx="12192000" cy="1077218"/>
          </a:xfrm>
          <a:prstGeom prst="rect">
            <a:avLst/>
          </a:prstGeom>
          <a:noFill/>
        </p:spPr>
        <p:txBody>
          <a:bodyPr wrap="square" rtlCol="0">
            <a:spAutoFit/>
          </a:bodyPr>
          <a:lstStyle/>
          <a:p>
            <a:r>
              <a:rPr lang="en-US" altLang="zh-CN" sz="3200" dirty="0">
                <a:sym typeface="Wingdings 3"/>
              </a:rPr>
              <a:t></a:t>
            </a:r>
            <a:r>
              <a:rPr lang="en-US" altLang="zh-CN" sz="3200" dirty="0"/>
              <a:t>Evidence</a:t>
            </a:r>
            <a:endParaRPr lang="zh-CN" altLang="zh-CN" sz="3200" dirty="0"/>
          </a:p>
          <a:p>
            <a:r>
              <a:rPr lang="en-US" altLang="zh-CN" sz="3200" dirty="0"/>
              <a:t>        </a:t>
            </a:r>
            <a:r>
              <a:rPr lang="en-US" altLang="zh-CN" sz="3200" dirty="0">
                <a:sym typeface="Wingdings 3"/>
              </a:rPr>
              <a:t></a:t>
            </a:r>
            <a:r>
              <a:rPr lang="en-US" altLang="zh-CN" sz="3200" dirty="0" smtClean="0"/>
              <a:t>evidence2:run a regression</a:t>
            </a:r>
            <a:endParaRPr lang="zh-CN" altLang="zh-CN" sz="3200" dirty="0"/>
          </a:p>
        </p:txBody>
      </p:sp>
      <p:sp>
        <p:nvSpPr>
          <p:cNvPr id="139" name="KSO_Shape"/>
          <p:cNvSpPr/>
          <p:nvPr/>
        </p:nvSpPr>
        <p:spPr>
          <a:xfrm>
            <a:off x="202189" y="55592"/>
            <a:ext cx="321945" cy="346144"/>
          </a:xfrm>
          <a:prstGeom prst="homePlate">
            <a:avLst>
              <a:gd name="adj" fmla="val 3224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627524" y="-30105"/>
            <a:ext cx="10795652" cy="584775"/>
          </a:xfrm>
          <a:prstGeom prst="rect">
            <a:avLst/>
          </a:prstGeom>
          <a:noFill/>
        </p:spPr>
        <p:txBody>
          <a:bodyPr wrap="square" rtlCol="0">
            <a:spAutoFit/>
          </a:bodyPr>
          <a:lstStyle/>
          <a:p>
            <a:r>
              <a:rPr lang="en-US" altLang="zh-CN" sz="3200" dirty="0"/>
              <a:t>4.2. Heterogeneity in effects across work locations</a:t>
            </a:r>
            <a:endParaRPr lang="zh-CN" altLang="zh-CN" sz="3200" dirty="0"/>
          </a:p>
        </p:txBody>
      </p:sp>
      <p:sp>
        <p:nvSpPr>
          <p:cNvPr id="2"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8" name="图片 7"/>
          <p:cNvPicPr/>
          <p:nvPr/>
        </p:nvPicPr>
        <p:blipFill>
          <a:blip r:embed="rId3"/>
          <a:stretch>
            <a:fillRect/>
          </a:stretch>
        </p:blipFill>
        <p:spPr>
          <a:xfrm>
            <a:off x="1310185" y="1305882"/>
            <a:ext cx="9717206" cy="5326930"/>
          </a:xfrm>
          <a:prstGeom prst="rect">
            <a:avLst/>
          </a:prstGeom>
        </p:spPr>
      </p:pic>
    </p:spTree>
    <p:extLst>
      <p:ext uri="{BB962C8B-B14F-4D97-AF65-F5344CB8AC3E}">
        <p14:creationId xmlns:p14="http://schemas.microsoft.com/office/powerpoint/2010/main" val="27187302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4641674" y="2050559"/>
            <a:ext cx="3495368" cy="2850780"/>
          </a:xfrm>
          <a:prstGeom prst="rect">
            <a:avLst/>
          </a:prstGeom>
          <a:noFill/>
        </p:spPr>
        <p:txBody>
          <a:bodyPr wrap="square" rtlCol="0">
            <a:spAutoFit/>
          </a:bodyPr>
          <a:lstStyle/>
          <a:p>
            <a:r>
              <a:rPr lang="en-US" altLang="zh-CN" sz="17925" dirty="0" smtClean="0">
                <a:solidFill>
                  <a:schemeClr val="tx1">
                    <a:alpha val="3000"/>
                  </a:schemeClr>
                </a:solidFill>
                <a:latin typeface="Arial Black" panose="020B0A04020102020204" pitchFamily="34" charset="0"/>
              </a:rPr>
              <a:t>05</a:t>
            </a:r>
            <a:endParaRPr lang="zh-CN" altLang="en-US" sz="17925" dirty="0">
              <a:solidFill>
                <a:schemeClr val="tx1">
                  <a:alpha val="3000"/>
                </a:schemeClr>
              </a:solidFill>
              <a:latin typeface="Arial Black" panose="020B0A04020102020204" pitchFamily="34" charset="0"/>
            </a:endParaRPr>
          </a:p>
        </p:txBody>
      </p:sp>
      <p:sp>
        <p:nvSpPr>
          <p:cNvPr id="11" name="文本框 10"/>
          <p:cNvSpPr txBox="1"/>
          <p:nvPr/>
        </p:nvSpPr>
        <p:spPr>
          <a:xfrm>
            <a:off x="3117351" y="2931591"/>
            <a:ext cx="604653" cy="784830"/>
          </a:xfrm>
          <a:prstGeom prst="rect">
            <a:avLst/>
          </a:prstGeom>
          <a:noFill/>
        </p:spPr>
        <p:txBody>
          <a:bodyPr wrap="none" rtlCol="0">
            <a:spAutoFit/>
          </a:bodyPr>
          <a:lstStyle/>
          <a:p>
            <a:r>
              <a:rPr lang="en-US" altLang="zh-CN" sz="4500" dirty="0" smtClean="0">
                <a:solidFill>
                  <a:schemeClr val="tx1">
                    <a:lumMod val="65000"/>
                    <a:lumOff val="35000"/>
                  </a:schemeClr>
                </a:solidFill>
                <a:latin typeface="Yu Gothic UI Light" panose="020B0300000000000000" pitchFamily="34" charset="-128"/>
                <a:ea typeface="Yu Gothic UI Light" panose="020B0300000000000000" pitchFamily="34" charset="-128"/>
              </a:rPr>
              <a:t>05</a:t>
            </a:r>
            <a:endParaRPr lang="zh-CN" altLang="en-US" sz="4500" dirty="0">
              <a:solidFill>
                <a:schemeClr val="tx1">
                  <a:lumMod val="65000"/>
                  <a:lumOff val="35000"/>
                </a:schemeClr>
              </a:solidFill>
              <a:latin typeface="Yu Gothic UI Light" panose="020B0300000000000000" pitchFamily="34" charset="-128"/>
              <a:ea typeface="Yu Gothic UI Light" panose="020B0300000000000000" pitchFamily="34" charset="-128"/>
            </a:endParaRPr>
          </a:p>
        </p:txBody>
      </p:sp>
      <p:cxnSp>
        <p:nvCxnSpPr>
          <p:cNvPr id="16" name="直接连接符 15"/>
          <p:cNvCxnSpPr/>
          <p:nvPr/>
        </p:nvCxnSpPr>
        <p:spPr>
          <a:xfrm>
            <a:off x="3794199" y="2789341"/>
            <a:ext cx="0" cy="1069331"/>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3753195" y="2789341"/>
            <a:ext cx="6745472" cy="830997"/>
          </a:xfrm>
          <a:prstGeom prst="rect">
            <a:avLst/>
          </a:prstGeom>
        </p:spPr>
        <p:txBody>
          <a:bodyPr wrap="square">
            <a:spAutoFit/>
          </a:bodyPr>
          <a:lstStyle/>
          <a:p>
            <a:pPr lvl="0"/>
            <a:r>
              <a:rPr lang="en-US" altLang="zh-CN" sz="4800" dirty="0" smtClean="0"/>
              <a:t>Conclusion</a:t>
            </a:r>
            <a:endParaRPr lang="zh-CN" altLang="zh-CN" sz="4800" dirty="0"/>
          </a:p>
        </p:txBody>
      </p:sp>
      <p:sp>
        <p:nvSpPr>
          <p:cNvPr id="13" name="任意多边形 12"/>
          <p:cNvSpPr/>
          <p:nvPr/>
        </p:nvSpPr>
        <p:spPr>
          <a:xfrm rot="16200000" flipV="1">
            <a:off x="-1806448" y="2681977"/>
            <a:ext cx="4695179" cy="1082282"/>
          </a:xfrm>
          <a:custGeom>
            <a:avLst/>
            <a:gdLst>
              <a:gd name="connsiteX0" fmla="*/ 6260239 w 6260239"/>
              <a:gd name="connsiteY0" fmla="*/ 1443042 h 1443042"/>
              <a:gd name="connsiteX1" fmla="*/ 6260239 w 6260239"/>
              <a:gd name="connsiteY1" fmla="*/ 1370077 h 1443042"/>
              <a:gd name="connsiteX2" fmla="*/ 3239468 w 6260239"/>
              <a:gd name="connsiteY2" fmla="*/ 0 h 1443042"/>
              <a:gd name="connsiteX3" fmla="*/ 0 w 6260239"/>
              <a:gd name="connsiteY3" fmla="*/ 1443042 h 1443042"/>
              <a:gd name="connsiteX0" fmla="*/ 6260239 w 6260239"/>
              <a:gd name="connsiteY0" fmla="*/ 1443042 h 1443042"/>
              <a:gd name="connsiteX1" fmla="*/ 3239468 w 6260239"/>
              <a:gd name="connsiteY1" fmla="*/ 0 h 1443042"/>
              <a:gd name="connsiteX2" fmla="*/ 0 w 6260239"/>
              <a:gd name="connsiteY2" fmla="*/ 1443042 h 1443042"/>
              <a:gd name="connsiteX3" fmla="*/ 6260239 w 6260239"/>
              <a:gd name="connsiteY3" fmla="*/ 1443042 h 1443042"/>
            </a:gdLst>
            <a:ahLst/>
            <a:cxnLst>
              <a:cxn ang="0">
                <a:pos x="connsiteX0" y="connsiteY0"/>
              </a:cxn>
              <a:cxn ang="0">
                <a:pos x="connsiteX1" y="connsiteY1"/>
              </a:cxn>
              <a:cxn ang="0">
                <a:pos x="connsiteX2" y="connsiteY2"/>
              </a:cxn>
              <a:cxn ang="0">
                <a:pos x="connsiteX3" y="connsiteY3"/>
              </a:cxn>
            </a:cxnLst>
            <a:rect l="l" t="t" r="r" b="b"/>
            <a:pathLst>
              <a:path w="6260239" h="1443042">
                <a:moveTo>
                  <a:pt x="6260239" y="1443042"/>
                </a:moveTo>
                <a:lnTo>
                  <a:pt x="3239468" y="0"/>
                </a:lnTo>
                <a:lnTo>
                  <a:pt x="0" y="1443042"/>
                </a:lnTo>
                <a:lnTo>
                  <a:pt x="6260239" y="1443042"/>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4" name="任意多边形 13"/>
          <p:cNvSpPr/>
          <p:nvPr/>
        </p:nvSpPr>
        <p:spPr>
          <a:xfrm rot="16200000" flipV="1">
            <a:off x="-1857553" y="3079196"/>
            <a:ext cx="4797389" cy="1082281"/>
          </a:xfrm>
          <a:custGeom>
            <a:avLst/>
            <a:gdLst>
              <a:gd name="connsiteX0" fmla="*/ 6396518 w 6396518"/>
              <a:gd name="connsiteY0" fmla="*/ 1443041 h 1443041"/>
              <a:gd name="connsiteX1" fmla="*/ 3214875 w 6396518"/>
              <a:gd name="connsiteY1" fmla="*/ 0 h 1443041"/>
              <a:gd name="connsiteX2" fmla="*/ 0 w 6396518"/>
              <a:gd name="connsiteY2" fmla="*/ 1432086 h 1443041"/>
              <a:gd name="connsiteX3" fmla="*/ 0 w 6396518"/>
              <a:gd name="connsiteY3" fmla="*/ 1443041 h 1443041"/>
            </a:gdLst>
            <a:ahLst/>
            <a:cxnLst>
              <a:cxn ang="0">
                <a:pos x="connsiteX0" y="connsiteY0"/>
              </a:cxn>
              <a:cxn ang="0">
                <a:pos x="connsiteX1" y="connsiteY1"/>
              </a:cxn>
              <a:cxn ang="0">
                <a:pos x="connsiteX2" y="connsiteY2"/>
              </a:cxn>
              <a:cxn ang="0">
                <a:pos x="connsiteX3" y="connsiteY3"/>
              </a:cxn>
            </a:cxnLst>
            <a:rect l="l" t="t" r="r" b="b"/>
            <a:pathLst>
              <a:path w="6396518" h="1443041">
                <a:moveTo>
                  <a:pt x="6396518" y="1443041"/>
                </a:moveTo>
                <a:lnTo>
                  <a:pt x="3214875" y="0"/>
                </a:lnTo>
                <a:lnTo>
                  <a:pt x="0" y="1432086"/>
                </a:lnTo>
                <a:lnTo>
                  <a:pt x="0" y="1443041"/>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7" name="任意多边形 16"/>
          <p:cNvSpPr/>
          <p:nvPr/>
        </p:nvSpPr>
        <p:spPr>
          <a:xfrm rot="2700000">
            <a:off x="11844094" y="3119463"/>
            <a:ext cx="712975" cy="712975"/>
          </a:xfrm>
          <a:custGeom>
            <a:avLst/>
            <a:gdLst>
              <a:gd name="connsiteX0" fmla="*/ 0 w 950633"/>
              <a:gd name="connsiteY0" fmla="*/ 0 h 950633"/>
              <a:gd name="connsiteX1" fmla="*/ 950633 w 950633"/>
              <a:gd name="connsiteY1" fmla="*/ 950633 h 950633"/>
              <a:gd name="connsiteX2" fmla="*/ 0 w 950633"/>
              <a:gd name="connsiteY2" fmla="*/ 950633 h 950633"/>
            </a:gdLst>
            <a:ahLst/>
            <a:cxnLst>
              <a:cxn ang="0">
                <a:pos x="connsiteX0" y="connsiteY0"/>
              </a:cxn>
              <a:cxn ang="0">
                <a:pos x="connsiteX1" y="connsiteY1"/>
              </a:cxn>
              <a:cxn ang="0">
                <a:pos x="connsiteX2" y="connsiteY2"/>
              </a:cxn>
            </a:cxnLst>
            <a:rect l="l" t="t" r="r" b="b"/>
            <a:pathLst>
              <a:path w="950633" h="950633">
                <a:moveTo>
                  <a:pt x="0" y="0"/>
                </a:moveTo>
                <a:lnTo>
                  <a:pt x="950633" y="950633"/>
                </a:lnTo>
                <a:lnTo>
                  <a:pt x="0" y="950633"/>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18" name="图片 17"/>
          <p:cNvPicPr>
            <a:picLocks noChangeAspect="1"/>
          </p:cNvPicPr>
          <p:nvPr/>
        </p:nvPicPr>
        <p:blipFill>
          <a:blip r:embed="rId3"/>
          <a:stretch>
            <a:fillRect/>
          </a:stretch>
        </p:blipFill>
        <p:spPr>
          <a:xfrm>
            <a:off x="10513133" y="177771"/>
            <a:ext cx="1432137" cy="415081"/>
          </a:xfrm>
          <a:prstGeom prst="rect">
            <a:avLst/>
          </a:prstGeom>
        </p:spPr>
      </p:pic>
    </p:spTree>
    <p:extLst>
      <p:ext uri="{BB962C8B-B14F-4D97-AF65-F5344CB8AC3E}">
        <p14:creationId xmlns:p14="http://schemas.microsoft.com/office/powerpoint/2010/main" val="7312695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KSO_Shape"/>
          <p:cNvSpPr/>
          <p:nvPr/>
        </p:nvSpPr>
        <p:spPr>
          <a:xfrm>
            <a:off x="305579" y="266632"/>
            <a:ext cx="321945" cy="346144"/>
          </a:xfrm>
          <a:prstGeom prst="homePlate">
            <a:avLst>
              <a:gd name="adj" fmla="val 3224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5" name="矩形 44"/>
          <p:cNvSpPr/>
          <p:nvPr/>
        </p:nvSpPr>
        <p:spPr>
          <a:xfrm>
            <a:off x="0" y="1594542"/>
            <a:ext cx="12192000" cy="5755422"/>
          </a:xfrm>
          <a:prstGeom prst="rect">
            <a:avLst/>
          </a:prstGeom>
          <a:noFill/>
        </p:spPr>
        <p:txBody>
          <a:bodyPr wrap="square" rtlCol="0">
            <a:spAutoFit/>
          </a:bodyPr>
          <a:lstStyle/>
          <a:p>
            <a:r>
              <a:rPr lang="en-US" altLang="zh-CN" sz="3200" dirty="0">
                <a:sym typeface="Wingdings 3"/>
              </a:rPr>
              <a:t></a:t>
            </a:r>
            <a:r>
              <a:rPr lang="en-US" altLang="zh-CN" sz="3200" dirty="0"/>
              <a:t> ties a significant portion of the black-white wage gap to one of the central features of urban economies throughout the </a:t>
            </a:r>
            <a:r>
              <a:rPr lang="en-US" altLang="zh-CN" sz="3200" dirty="0" smtClean="0"/>
              <a:t>world: concentrations </a:t>
            </a:r>
            <a:r>
              <a:rPr lang="en-US" altLang="zh-CN" sz="3200" dirty="0"/>
              <a:t>of economic activity increase productivity and wages, likely at least partly through the sharing of knowledge and the development of skills</a:t>
            </a:r>
            <a:endParaRPr lang="zh-CN" altLang="zh-CN" sz="3200" dirty="0"/>
          </a:p>
          <a:p>
            <a:pPr algn="just">
              <a:lnSpc>
                <a:spcPct val="130000"/>
              </a:lnSpc>
            </a:pPr>
            <a:endParaRPr lang="en-US" altLang="zh-CN" sz="2000" dirty="0"/>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p:txBody>
      </p:sp>
      <p:sp>
        <p:nvSpPr>
          <p:cNvPr id="139" name="KSO_Shape"/>
          <p:cNvSpPr/>
          <p:nvPr/>
        </p:nvSpPr>
        <p:spPr>
          <a:xfrm>
            <a:off x="224156" y="266632"/>
            <a:ext cx="321945" cy="346144"/>
          </a:xfrm>
          <a:prstGeom prst="homePlate">
            <a:avLst>
              <a:gd name="adj" fmla="val 3224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665623" y="116961"/>
            <a:ext cx="7099042" cy="584775"/>
          </a:xfrm>
          <a:prstGeom prst="rect">
            <a:avLst/>
          </a:prstGeom>
          <a:noFill/>
        </p:spPr>
        <p:txBody>
          <a:bodyPr wrap="square" rtlCol="0">
            <a:spAutoFit/>
          </a:bodyPr>
          <a:lstStyle/>
          <a:p>
            <a:r>
              <a:rPr lang="en-US" altLang="zh-CN" sz="3200" dirty="0" smtClean="0">
                <a:solidFill>
                  <a:srgbClr val="3A3A3A"/>
                </a:solidFill>
                <a:latin typeface="Arial" panose="020B0604020202020204" pitchFamily="34" charset="0"/>
                <a:cs typeface="Arial" panose="020B0604020202020204" pitchFamily="34" charset="0"/>
              </a:rPr>
              <a:t>Why is it important?</a:t>
            </a:r>
            <a:endParaRPr lang="zh-CN" altLang="en-US" sz="3200" dirty="0">
              <a:solidFill>
                <a:srgbClr val="3A3A3A"/>
              </a:solidFill>
              <a:latin typeface="Arial" panose="020B0604020202020204" pitchFamily="34" charset="0"/>
              <a:cs typeface="Arial" panose="020B0604020202020204" pitchFamily="34" charset="0"/>
            </a:endParaRPr>
          </a:p>
        </p:txBody>
      </p:sp>
      <p:grpSp>
        <p:nvGrpSpPr>
          <p:cNvPr id="9" name="组合 8"/>
          <p:cNvGrpSpPr/>
          <p:nvPr/>
        </p:nvGrpSpPr>
        <p:grpSpPr>
          <a:xfrm>
            <a:off x="0" y="5962028"/>
            <a:ext cx="972918" cy="895975"/>
            <a:chOff x="0" y="5962027"/>
            <a:chExt cx="972918" cy="895975"/>
          </a:xfrm>
        </p:grpSpPr>
        <p:sp>
          <p:nvSpPr>
            <p:cNvPr id="10" name="任意多边形 9"/>
            <p:cNvSpPr/>
            <p:nvPr/>
          </p:nvSpPr>
          <p:spPr>
            <a:xfrm>
              <a:off x="0" y="5962027"/>
              <a:ext cx="972918" cy="895975"/>
            </a:xfrm>
            <a:custGeom>
              <a:avLst/>
              <a:gdLst>
                <a:gd name="connsiteX0" fmla="*/ 22992 w 972918"/>
                <a:gd name="connsiteY0" fmla="*/ 0 h 857875"/>
                <a:gd name="connsiteX1" fmla="*/ 972918 w 972918"/>
                <a:gd name="connsiteY1" fmla="*/ 857875 h 857875"/>
                <a:gd name="connsiteX2" fmla="*/ 313664 w 972918"/>
                <a:gd name="connsiteY2" fmla="*/ 857875 h 857875"/>
                <a:gd name="connsiteX3" fmla="*/ 0 w 972918"/>
                <a:gd name="connsiteY3" fmla="*/ 566663 h 857875"/>
                <a:gd name="connsiteX4" fmla="*/ 22992 w 972918"/>
                <a:gd name="connsiteY4" fmla="*/ 566663 h 857875"/>
                <a:gd name="connsiteX5" fmla="*/ 22992 w 972918"/>
                <a:gd name="connsiteY5" fmla="*/ 0 h 8578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22992 w 972918"/>
                <a:gd name="connsiteY4" fmla="*/ 604763 h 895975"/>
                <a:gd name="connsiteX5" fmla="*/ 132 w 972918"/>
                <a:gd name="connsiteY5" fmla="*/ 0 h 8959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15372 w 972918"/>
                <a:gd name="connsiteY4" fmla="*/ 589523 h 895975"/>
                <a:gd name="connsiteX5" fmla="*/ 132 w 972918"/>
                <a:gd name="connsiteY5" fmla="*/ 0 h 8959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132 w 972918"/>
                <a:gd name="connsiteY4" fmla="*/ 589523 h 895975"/>
                <a:gd name="connsiteX5" fmla="*/ 132 w 972918"/>
                <a:gd name="connsiteY5" fmla="*/ 0 h 895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18" h="895975">
                  <a:moveTo>
                    <a:pt x="132" y="0"/>
                  </a:moveTo>
                  <a:lnTo>
                    <a:pt x="972918" y="895975"/>
                  </a:lnTo>
                  <a:lnTo>
                    <a:pt x="313664" y="895975"/>
                  </a:lnTo>
                  <a:lnTo>
                    <a:pt x="0" y="604763"/>
                  </a:lnTo>
                  <a:lnTo>
                    <a:pt x="132" y="589523"/>
                  </a:lnTo>
                  <a:lnTo>
                    <a:pt x="132"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a:off x="0" y="6275577"/>
              <a:ext cx="649447" cy="582425"/>
            </a:xfrm>
            <a:custGeom>
              <a:avLst/>
              <a:gdLst>
                <a:gd name="connsiteX0" fmla="*/ 0 w 649447"/>
                <a:gd name="connsiteY0" fmla="*/ 0 h 582425"/>
                <a:gd name="connsiteX1" fmla="*/ 649447 w 649447"/>
                <a:gd name="connsiteY1" fmla="*/ 582425 h 582425"/>
                <a:gd name="connsiteX2" fmla="*/ 0 w 649447"/>
                <a:gd name="connsiteY2" fmla="*/ 582425 h 582425"/>
                <a:gd name="connsiteX3" fmla="*/ 0 w 649447"/>
                <a:gd name="connsiteY3" fmla="*/ 0 h 582425"/>
              </a:gdLst>
              <a:ahLst/>
              <a:cxnLst>
                <a:cxn ang="0">
                  <a:pos x="connsiteX0" y="connsiteY0"/>
                </a:cxn>
                <a:cxn ang="0">
                  <a:pos x="connsiteX1" y="connsiteY1"/>
                </a:cxn>
                <a:cxn ang="0">
                  <a:pos x="connsiteX2" y="connsiteY2"/>
                </a:cxn>
                <a:cxn ang="0">
                  <a:pos x="connsiteX3" y="connsiteY3"/>
                </a:cxn>
              </a:cxnLst>
              <a:rect l="l" t="t" r="r" b="b"/>
              <a:pathLst>
                <a:path w="649447" h="582425">
                  <a:moveTo>
                    <a:pt x="0" y="0"/>
                  </a:moveTo>
                  <a:lnTo>
                    <a:pt x="649447" y="582425"/>
                  </a:lnTo>
                  <a:lnTo>
                    <a:pt x="0" y="582425"/>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3" name="图片 12"/>
          <p:cNvPicPr>
            <a:picLocks noChangeAspect="1"/>
          </p:cNvPicPr>
          <p:nvPr/>
        </p:nvPicPr>
        <p:blipFill>
          <a:blip r:embed="rId3"/>
          <a:stretch>
            <a:fillRect/>
          </a:stretch>
        </p:blipFill>
        <p:spPr>
          <a:xfrm>
            <a:off x="10513133" y="177771"/>
            <a:ext cx="1432137" cy="415081"/>
          </a:xfrm>
          <a:prstGeom prst="rect">
            <a:avLst/>
          </a:prstGeom>
        </p:spPr>
      </p:pic>
    </p:spTree>
    <p:extLst>
      <p:ext uri="{BB962C8B-B14F-4D97-AF65-F5344CB8AC3E}">
        <p14:creationId xmlns:p14="http://schemas.microsoft.com/office/powerpoint/2010/main" val="366754768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KSO_Shape"/>
          <p:cNvSpPr/>
          <p:nvPr/>
        </p:nvSpPr>
        <p:spPr>
          <a:xfrm>
            <a:off x="147133" y="93560"/>
            <a:ext cx="321945" cy="346144"/>
          </a:xfrm>
          <a:prstGeom prst="homePlate">
            <a:avLst>
              <a:gd name="adj" fmla="val 3224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5" name="矩形 44"/>
          <p:cNvSpPr/>
          <p:nvPr/>
        </p:nvSpPr>
        <p:spPr>
          <a:xfrm>
            <a:off x="-273" y="428492"/>
            <a:ext cx="12192000" cy="6986528"/>
          </a:xfrm>
          <a:prstGeom prst="rect">
            <a:avLst/>
          </a:prstGeom>
          <a:noFill/>
        </p:spPr>
        <p:txBody>
          <a:bodyPr wrap="square" rtlCol="0">
            <a:spAutoFit/>
          </a:bodyPr>
          <a:lstStyle/>
          <a:p>
            <a:r>
              <a:rPr lang="en-US" altLang="zh-CN" sz="3200" dirty="0">
                <a:sym typeface="Wingdings 3"/>
              </a:rPr>
              <a:t></a:t>
            </a:r>
            <a:r>
              <a:rPr lang="en-US" altLang="zh-CN" sz="3200" dirty="0"/>
              <a:t>This paper demonstrates that blacks receive significantly lower urban population and employment density wage </a:t>
            </a:r>
            <a:r>
              <a:rPr lang="en-US" altLang="zh-CN" sz="3200" dirty="0" err="1"/>
              <a:t>premia</a:t>
            </a:r>
            <a:r>
              <a:rPr lang="en-US" altLang="zh-CN" sz="3200" dirty="0"/>
              <a:t> than whites</a:t>
            </a:r>
            <a:endParaRPr lang="zh-CN" altLang="zh-CN" sz="3200" dirty="0"/>
          </a:p>
          <a:p>
            <a:r>
              <a:rPr lang="en-US" altLang="zh-CN" sz="3200" dirty="0">
                <a:sym typeface="Wingdings 3"/>
              </a:rPr>
              <a:t></a:t>
            </a:r>
            <a:r>
              <a:rPr lang="en-US" altLang="zh-CN" sz="3200" dirty="0"/>
              <a:t>The employment density results hold when comparing workers across metropolitan areas, within metropolitan areas, and even when comparing workers who have demonstrated their similarity to each other by selecting into the same residential neighborhood.</a:t>
            </a:r>
            <a:endParaRPr lang="zh-CN" altLang="zh-CN" sz="3200" dirty="0"/>
          </a:p>
          <a:p>
            <a:r>
              <a:rPr lang="en-US" altLang="zh-CN" sz="3200" dirty="0">
                <a:sym typeface="Wingdings 3"/>
              </a:rPr>
              <a:t></a:t>
            </a:r>
            <a:r>
              <a:rPr lang="en-US" altLang="zh-CN" sz="3200" dirty="0"/>
              <a:t>While we cannot provide causal evidence that the return to agglomeration differs by race, several pieces of evidence suggest that the black disadvantage in the employment density wage premium is not driven by racial differences in how workers sort across local work </a:t>
            </a:r>
            <a:r>
              <a:rPr lang="en-US" altLang="zh-CN" sz="3200" dirty="0" smtClean="0"/>
              <a:t>areas</a:t>
            </a:r>
          </a:p>
          <a:p>
            <a:r>
              <a:rPr lang="en-US" altLang="zh-CN" sz="3200" dirty="0">
                <a:sym typeface="Wingdings 3"/>
              </a:rPr>
              <a:t></a:t>
            </a:r>
            <a:r>
              <a:rPr lang="en-US" altLang="zh-CN" sz="3200" dirty="0"/>
              <a:t>Finally, we show that the employment density wage premium increases as the fraction of workers in the local area who share an individual worker’s race increases.</a:t>
            </a:r>
            <a:endParaRPr lang="zh-CN" altLang="zh-CN" sz="3200" dirty="0"/>
          </a:p>
          <a:p>
            <a:endParaRPr lang="zh-CN" altLang="zh-CN" sz="3200" dirty="0"/>
          </a:p>
        </p:txBody>
      </p:sp>
      <p:sp>
        <p:nvSpPr>
          <p:cNvPr id="139" name="KSO_Shape"/>
          <p:cNvSpPr/>
          <p:nvPr/>
        </p:nvSpPr>
        <p:spPr>
          <a:xfrm>
            <a:off x="224156" y="93560"/>
            <a:ext cx="321945" cy="346144"/>
          </a:xfrm>
          <a:prstGeom prst="homePlate">
            <a:avLst>
              <a:gd name="adj" fmla="val 3224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627524" y="-25756"/>
            <a:ext cx="10795652" cy="584775"/>
          </a:xfrm>
          <a:prstGeom prst="rect">
            <a:avLst/>
          </a:prstGeom>
          <a:noFill/>
        </p:spPr>
        <p:txBody>
          <a:bodyPr wrap="square" rtlCol="0">
            <a:spAutoFit/>
          </a:bodyPr>
          <a:lstStyle/>
          <a:p>
            <a:r>
              <a:rPr lang="en-US" altLang="zh-CN" sz="3200" dirty="0" smtClean="0"/>
              <a:t>conclusion</a:t>
            </a:r>
            <a:endParaRPr lang="zh-CN" altLang="zh-CN" sz="3200" dirty="0"/>
          </a:p>
        </p:txBody>
      </p:sp>
      <p:sp>
        <p:nvSpPr>
          <p:cNvPr id="2"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Tree>
    <p:extLst>
      <p:ext uri="{BB962C8B-B14F-4D97-AF65-F5344CB8AC3E}">
        <p14:creationId xmlns:p14="http://schemas.microsoft.com/office/powerpoint/2010/main" val="28022579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a:srcRect l="16784" r="16856"/>
          <a:stretch/>
        </p:blipFill>
        <p:spPr>
          <a:xfrm>
            <a:off x="0" y="0"/>
            <a:ext cx="12191999" cy="6862762"/>
          </a:xfrm>
          <a:prstGeom prst="rect">
            <a:avLst/>
          </a:prstGeom>
        </p:spPr>
      </p:pic>
      <p:sp>
        <p:nvSpPr>
          <p:cNvPr id="8" name="文本框 7"/>
          <p:cNvSpPr txBox="1"/>
          <p:nvPr/>
        </p:nvSpPr>
        <p:spPr>
          <a:xfrm>
            <a:off x="5336204" y="4391338"/>
            <a:ext cx="1748194" cy="369332"/>
          </a:xfrm>
          <a:prstGeom prst="rect">
            <a:avLst/>
          </a:prstGeom>
          <a:solidFill>
            <a:srgbClr val="C00000"/>
          </a:solidFill>
        </p:spPr>
        <p:txBody>
          <a:bodyPr wrap="square" rtlCol="0">
            <a:spAutoFit/>
          </a:bodyPr>
          <a:lstStyle/>
          <a:p>
            <a:pPr algn="ctr"/>
            <a:r>
              <a:rPr lang="en-US" altLang="zh-CN" b="1" dirty="0" smtClean="0">
                <a:solidFill>
                  <a:srgbClr val="FFC001"/>
                </a:solidFill>
                <a:latin typeface="Calibri Light" panose="020F0302020204030204" pitchFamily="34" charset="0"/>
              </a:rPr>
              <a:t>2018.12.07</a:t>
            </a:r>
            <a:endParaRPr lang="zh-CN" altLang="en-US" b="1" dirty="0">
              <a:solidFill>
                <a:srgbClr val="FFC001"/>
              </a:solidFill>
              <a:latin typeface="Calibri Light" panose="020F0302020204030204" pitchFamily="34" charset="0"/>
            </a:endParaRPr>
          </a:p>
        </p:txBody>
      </p:sp>
      <p:sp>
        <p:nvSpPr>
          <p:cNvPr id="5" name="文本框 4"/>
          <p:cNvSpPr txBox="1"/>
          <p:nvPr/>
        </p:nvSpPr>
        <p:spPr>
          <a:xfrm>
            <a:off x="4566881" y="3674963"/>
            <a:ext cx="3286840" cy="769441"/>
          </a:xfrm>
          <a:prstGeom prst="rect">
            <a:avLst/>
          </a:prstGeom>
          <a:solidFill>
            <a:srgbClr val="FFC000"/>
          </a:solidFill>
        </p:spPr>
        <p:txBody>
          <a:bodyPr wrap="square" rtlCol="0">
            <a:spAutoFit/>
          </a:bodyPr>
          <a:lstStyle/>
          <a:p>
            <a:pPr algn="ctr"/>
            <a:r>
              <a:rPr lang="en-US" altLang="zh-CN" sz="4400" b="1" dirty="0">
                <a:solidFill>
                  <a:srgbClr val="00397C"/>
                </a:solidFill>
                <a:latin typeface="Calibri Light" panose="020F0302020204030204" pitchFamily="34" charset="0"/>
              </a:rPr>
              <a:t>THANK YOU !</a:t>
            </a:r>
            <a:endParaRPr lang="zh-CN" altLang="en-US" sz="4400" b="1" dirty="0">
              <a:solidFill>
                <a:srgbClr val="00397C"/>
              </a:solidFill>
              <a:latin typeface="Calibri Light" panose="020F0302020204030204" pitchFamily="34" charset="0"/>
            </a:endParaRPr>
          </a:p>
        </p:txBody>
      </p:sp>
      <p:sp>
        <p:nvSpPr>
          <p:cNvPr id="19" name="任意多边形 18"/>
          <p:cNvSpPr/>
          <p:nvPr/>
        </p:nvSpPr>
        <p:spPr>
          <a:xfrm>
            <a:off x="0" y="4911021"/>
            <a:ext cx="12191999" cy="1851507"/>
          </a:xfrm>
          <a:custGeom>
            <a:avLst/>
            <a:gdLst>
              <a:gd name="connsiteX0" fmla="*/ 0 w 9173496"/>
              <a:gd name="connsiteY0" fmla="*/ 0 h 1997096"/>
              <a:gd name="connsiteX1" fmla="*/ 377920 w 9173496"/>
              <a:gd name="connsiteY1" fmla="*/ 164484 h 1997096"/>
              <a:gd name="connsiteX2" fmla="*/ 1434481 w 9173496"/>
              <a:gd name="connsiteY2" fmla="*/ 516986 h 1997096"/>
              <a:gd name="connsiteX3" fmla="*/ 2539564 w 9173496"/>
              <a:gd name="connsiteY3" fmla="*/ 432581 h 1997096"/>
              <a:gd name="connsiteX4" fmla="*/ 3400253 w 9173496"/>
              <a:gd name="connsiteY4" fmla="*/ 337624 h 1997096"/>
              <a:gd name="connsiteX5" fmla="*/ 4600968 w 9173496"/>
              <a:gd name="connsiteY5" fmla="*/ 390377 h 1997096"/>
              <a:gd name="connsiteX6" fmla="*/ 5929193 w 9173496"/>
              <a:gd name="connsiteY6" fmla="*/ 590842 h 1997096"/>
              <a:gd name="connsiteX7" fmla="*/ 7108656 w 9173496"/>
              <a:gd name="connsiteY7" fmla="*/ 601393 h 1997096"/>
              <a:gd name="connsiteX8" fmla="*/ 8266867 w 9173496"/>
              <a:gd name="connsiteY8" fmla="*/ 556845 h 1997096"/>
              <a:gd name="connsiteX9" fmla="*/ 9145488 w 9173496"/>
              <a:gd name="connsiteY9" fmla="*/ 268346 h 1997096"/>
              <a:gd name="connsiteX10" fmla="*/ 9173496 w 9173496"/>
              <a:gd name="connsiteY10" fmla="*/ 256180 h 1997096"/>
              <a:gd name="connsiteX11" fmla="*/ 9173496 w 9173496"/>
              <a:gd name="connsiteY11" fmla="*/ 1997096 h 1997096"/>
              <a:gd name="connsiteX12" fmla="*/ 0 w 9173496"/>
              <a:gd name="connsiteY12" fmla="*/ 1997096 h 1997096"/>
              <a:gd name="connsiteX13" fmla="*/ 0 w 9173496"/>
              <a:gd name="connsiteY13" fmla="*/ 0 h 199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73496" h="1997096">
                <a:moveTo>
                  <a:pt x="0" y="0"/>
                </a:moveTo>
                <a:lnTo>
                  <a:pt x="377920" y="164484"/>
                </a:lnTo>
                <a:cubicBezTo>
                  <a:pt x="753268" y="324270"/>
                  <a:pt x="1117036" y="462914"/>
                  <a:pt x="1434481" y="516986"/>
                </a:cubicBezTo>
                <a:cubicBezTo>
                  <a:pt x="1857742" y="589083"/>
                  <a:pt x="2211935" y="462474"/>
                  <a:pt x="2539564" y="432581"/>
                </a:cubicBezTo>
                <a:cubicBezTo>
                  <a:pt x="2867193" y="402687"/>
                  <a:pt x="3056686" y="344658"/>
                  <a:pt x="3400253" y="337624"/>
                </a:cubicBezTo>
                <a:cubicBezTo>
                  <a:pt x="3743820" y="330590"/>
                  <a:pt x="4179478" y="348174"/>
                  <a:pt x="4600968" y="390377"/>
                </a:cubicBezTo>
                <a:cubicBezTo>
                  <a:pt x="5022458" y="432581"/>
                  <a:pt x="5511245" y="555673"/>
                  <a:pt x="5929193" y="590842"/>
                </a:cubicBezTo>
                <a:cubicBezTo>
                  <a:pt x="6347140" y="626011"/>
                  <a:pt x="6719044" y="607059"/>
                  <a:pt x="7108656" y="601393"/>
                </a:cubicBezTo>
                <a:cubicBezTo>
                  <a:pt x="7498268" y="595727"/>
                  <a:pt x="7917297" y="616776"/>
                  <a:pt x="8266867" y="556845"/>
                </a:cubicBezTo>
                <a:cubicBezTo>
                  <a:pt x="8572742" y="504406"/>
                  <a:pt x="8970230" y="343765"/>
                  <a:pt x="9145488" y="268346"/>
                </a:cubicBezTo>
                <a:lnTo>
                  <a:pt x="9173496" y="256180"/>
                </a:lnTo>
                <a:lnTo>
                  <a:pt x="9173496" y="1997096"/>
                </a:lnTo>
                <a:lnTo>
                  <a:pt x="0" y="1997096"/>
                </a:lnTo>
                <a:lnTo>
                  <a:pt x="0" y="0"/>
                </a:lnTo>
                <a:close/>
              </a:path>
            </a:pathLst>
          </a:cu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任意多边形 9"/>
          <p:cNvSpPr/>
          <p:nvPr/>
        </p:nvSpPr>
        <p:spPr>
          <a:xfrm>
            <a:off x="-22144" y="5011255"/>
            <a:ext cx="12217246" cy="1851507"/>
          </a:xfrm>
          <a:custGeom>
            <a:avLst/>
            <a:gdLst>
              <a:gd name="connsiteX0" fmla="*/ 0 w 12192000"/>
              <a:gd name="connsiteY0" fmla="*/ 0 h 2662795"/>
              <a:gd name="connsiteX1" fmla="*/ 500336 w 12192000"/>
              <a:gd name="connsiteY1" fmla="*/ 219312 h 2662795"/>
              <a:gd name="connsiteX2" fmla="*/ 1899137 w 12192000"/>
              <a:gd name="connsiteY2" fmla="*/ 689315 h 2662795"/>
              <a:gd name="connsiteX3" fmla="*/ 3362177 w 12192000"/>
              <a:gd name="connsiteY3" fmla="*/ 576774 h 2662795"/>
              <a:gd name="connsiteX4" fmla="*/ 4501660 w 12192000"/>
              <a:gd name="connsiteY4" fmla="*/ 450165 h 2662795"/>
              <a:gd name="connsiteX5" fmla="*/ 6091309 w 12192000"/>
              <a:gd name="connsiteY5" fmla="*/ 520503 h 2662795"/>
              <a:gd name="connsiteX6" fmla="*/ 7849771 w 12192000"/>
              <a:gd name="connsiteY6" fmla="*/ 787789 h 2662795"/>
              <a:gd name="connsiteX7" fmla="*/ 9411285 w 12192000"/>
              <a:gd name="connsiteY7" fmla="*/ 801857 h 2662795"/>
              <a:gd name="connsiteX8" fmla="*/ 10944663 w 12192000"/>
              <a:gd name="connsiteY8" fmla="*/ 844060 h 2662795"/>
              <a:gd name="connsiteX9" fmla="*/ 12175491 w 12192000"/>
              <a:gd name="connsiteY9" fmla="*/ 424008 h 2662795"/>
              <a:gd name="connsiteX10" fmla="*/ 12183035 w 12192000"/>
              <a:gd name="connsiteY10" fmla="*/ 420587 h 2662795"/>
              <a:gd name="connsiteX11" fmla="*/ 12192000 w 12192000"/>
              <a:gd name="connsiteY11" fmla="*/ 420896 h 2662795"/>
              <a:gd name="connsiteX12" fmla="*/ 12192000 w 12192000"/>
              <a:gd name="connsiteY12" fmla="*/ 2662795 h 2662795"/>
              <a:gd name="connsiteX13" fmla="*/ 0 w 12192000"/>
              <a:gd name="connsiteY13" fmla="*/ 2662795 h 2662795"/>
              <a:gd name="connsiteX14" fmla="*/ 0 w 12192000"/>
              <a:gd name="connsiteY14" fmla="*/ 0 h 2662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2662795">
                <a:moveTo>
                  <a:pt x="0" y="0"/>
                </a:moveTo>
                <a:lnTo>
                  <a:pt x="500336" y="219312"/>
                </a:lnTo>
                <a:cubicBezTo>
                  <a:pt x="997266" y="432360"/>
                  <a:pt x="1478865" y="617218"/>
                  <a:pt x="1899137" y="689315"/>
                </a:cubicBezTo>
                <a:cubicBezTo>
                  <a:pt x="2459500" y="785444"/>
                  <a:pt x="2928423" y="616632"/>
                  <a:pt x="3362177" y="576774"/>
                </a:cubicBezTo>
                <a:cubicBezTo>
                  <a:pt x="3795931" y="536916"/>
                  <a:pt x="4046805" y="459544"/>
                  <a:pt x="4501660" y="450165"/>
                </a:cubicBezTo>
                <a:cubicBezTo>
                  <a:pt x="4956515" y="440787"/>
                  <a:pt x="5533291" y="464232"/>
                  <a:pt x="6091309" y="520503"/>
                </a:cubicBezTo>
                <a:cubicBezTo>
                  <a:pt x="6649327" y="576774"/>
                  <a:pt x="7296442" y="740897"/>
                  <a:pt x="7849771" y="787789"/>
                </a:cubicBezTo>
                <a:cubicBezTo>
                  <a:pt x="8403100" y="834681"/>
                  <a:pt x="9411285" y="801857"/>
                  <a:pt x="9411285" y="801857"/>
                </a:cubicBezTo>
                <a:cubicBezTo>
                  <a:pt x="9927100" y="811235"/>
                  <a:pt x="10478085" y="909709"/>
                  <a:pt x="10944663" y="844060"/>
                </a:cubicBezTo>
                <a:cubicBezTo>
                  <a:pt x="11352919" y="786617"/>
                  <a:pt x="12016079" y="495812"/>
                  <a:pt x="12175491" y="424008"/>
                </a:cubicBezTo>
                <a:lnTo>
                  <a:pt x="12183035" y="420587"/>
                </a:lnTo>
                <a:lnTo>
                  <a:pt x="12192000" y="420896"/>
                </a:lnTo>
                <a:lnTo>
                  <a:pt x="12192000" y="2662795"/>
                </a:lnTo>
                <a:lnTo>
                  <a:pt x="0" y="2662795"/>
                </a:lnTo>
                <a:lnTo>
                  <a:pt x="0"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4" name="任意多边形 13"/>
          <p:cNvSpPr/>
          <p:nvPr/>
        </p:nvSpPr>
        <p:spPr>
          <a:xfrm>
            <a:off x="12218005" y="5268670"/>
            <a:ext cx="3492" cy="30506"/>
          </a:xfrm>
          <a:custGeom>
            <a:avLst/>
            <a:gdLst>
              <a:gd name="connsiteX0" fmla="*/ 0 w 3492"/>
              <a:gd name="connsiteY0" fmla="*/ 0 h 30506"/>
              <a:gd name="connsiteX1" fmla="*/ 3492 w 3492"/>
              <a:gd name="connsiteY1" fmla="*/ 0 h 30506"/>
              <a:gd name="connsiteX2" fmla="*/ 3492 w 3492"/>
              <a:gd name="connsiteY2" fmla="*/ 30506 h 30506"/>
              <a:gd name="connsiteX3" fmla="*/ 0 w 3492"/>
              <a:gd name="connsiteY3" fmla="*/ 0 h 30506"/>
            </a:gdLst>
            <a:ahLst/>
            <a:cxnLst>
              <a:cxn ang="0">
                <a:pos x="connsiteX0" y="connsiteY0"/>
              </a:cxn>
              <a:cxn ang="0">
                <a:pos x="connsiteX1" y="connsiteY1"/>
              </a:cxn>
              <a:cxn ang="0">
                <a:pos x="connsiteX2" y="connsiteY2"/>
              </a:cxn>
              <a:cxn ang="0">
                <a:pos x="connsiteX3" y="connsiteY3"/>
              </a:cxn>
            </a:cxnLst>
            <a:rect l="l" t="t" r="r" b="b"/>
            <a:pathLst>
              <a:path w="3492" h="30506">
                <a:moveTo>
                  <a:pt x="0" y="0"/>
                </a:moveTo>
                <a:lnTo>
                  <a:pt x="3492" y="0"/>
                </a:lnTo>
                <a:lnTo>
                  <a:pt x="3492" y="30506"/>
                </a:lnTo>
                <a:lnTo>
                  <a:pt x="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9643998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KSO_Shape"/>
          <p:cNvSpPr/>
          <p:nvPr/>
        </p:nvSpPr>
        <p:spPr>
          <a:xfrm>
            <a:off x="305578" y="127094"/>
            <a:ext cx="321945" cy="346144"/>
          </a:xfrm>
          <a:prstGeom prst="homePlate">
            <a:avLst>
              <a:gd name="adj" fmla="val 3224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5" name="矩形 44"/>
          <p:cNvSpPr/>
          <p:nvPr/>
        </p:nvSpPr>
        <p:spPr>
          <a:xfrm>
            <a:off x="0" y="486349"/>
            <a:ext cx="12192000" cy="8402300"/>
          </a:xfrm>
          <a:prstGeom prst="rect">
            <a:avLst/>
          </a:prstGeom>
          <a:noFill/>
        </p:spPr>
        <p:txBody>
          <a:bodyPr wrap="square" rtlCol="0">
            <a:spAutoFit/>
          </a:bodyPr>
          <a:lstStyle/>
          <a:p>
            <a:r>
              <a:rPr lang="en-US" altLang="zh-CN" sz="3200" dirty="0">
                <a:sym typeface="Wingdings 3"/>
              </a:rPr>
              <a:t></a:t>
            </a:r>
            <a:r>
              <a:rPr lang="en-US" altLang="zh-CN" sz="3200" dirty="0"/>
              <a:t> across metropolitan</a:t>
            </a:r>
            <a:endParaRPr lang="zh-CN" altLang="zh-CN" sz="3200" dirty="0"/>
          </a:p>
          <a:p>
            <a:r>
              <a:rPr lang="en-US" altLang="zh-CN" sz="3200" dirty="0"/>
              <a:t>first look across metropolitan areas to document the relationship between wage differentials and two measures of urbanization: metropolitan area population and employment density for workplace Public Use Microdata Areas</a:t>
            </a:r>
            <a:endParaRPr lang="zh-CN" altLang="zh-CN" sz="3200" dirty="0"/>
          </a:p>
          <a:p>
            <a:r>
              <a:rPr lang="en-US" altLang="zh-CN" sz="3200" dirty="0" smtClean="0">
                <a:sym typeface="Wingdings 3"/>
              </a:rPr>
              <a:t>           </a:t>
            </a:r>
            <a:r>
              <a:rPr lang="en-US" altLang="zh-CN" sz="3200" dirty="0"/>
              <a:t>These regressions indicate that a doubling of the </a:t>
            </a:r>
            <a:endParaRPr lang="en-US" altLang="zh-CN" sz="3200" dirty="0" smtClean="0"/>
          </a:p>
          <a:p>
            <a:r>
              <a:rPr lang="en-US" altLang="zh-CN" sz="3200" dirty="0" smtClean="0"/>
              <a:t>              metropolitan area </a:t>
            </a:r>
            <a:r>
              <a:rPr lang="en-US" altLang="zh-CN" sz="3200" dirty="0"/>
              <a:t>population is associated with </a:t>
            </a:r>
            <a:r>
              <a:rPr lang="en-US" altLang="zh-CN" sz="3200" dirty="0" smtClean="0"/>
              <a:t>between</a:t>
            </a:r>
          </a:p>
          <a:p>
            <a:r>
              <a:rPr lang="en-US" altLang="zh-CN" sz="3200" dirty="0" smtClean="0"/>
              <a:t>              a 0.7 and </a:t>
            </a:r>
            <a:r>
              <a:rPr lang="en-US" altLang="zh-CN" sz="3200" dirty="0"/>
              <a:t>1.0  </a:t>
            </a:r>
            <a:r>
              <a:rPr lang="en-US" altLang="zh-CN" sz="3200" dirty="0" smtClean="0"/>
              <a:t>percentage </a:t>
            </a:r>
            <a:r>
              <a:rPr lang="en-US" altLang="zh-CN" sz="3200" dirty="0"/>
              <a:t>point increase in the black-white </a:t>
            </a:r>
            <a:endParaRPr lang="en-US" altLang="zh-CN" sz="3200" dirty="0" smtClean="0"/>
          </a:p>
          <a:p>
            <a:r>
              <a:rPr lang="en-US" altLang="zh-CN" sz="3200" dirty="0"/>
              <a:t> </a:t>
            </a:r>
            <a:r>
              <a:rPr lang="en-US" altLang="zh-CN" sz="3200" dirty="0" smtClean="0"/>
              <a:t>             wage </a:t>
            </a:r>
            <a:r>
              <a:rPr lang="en-US" altLang="zh-CN" sz="3200" dirty="0"/>
              <a:t>gap and  </a:t>
            </a:r>
            <a:r>
              <a:rPr lang="en-US" altLang="zh-CN" sz="3200" dirty="0" smtClean="0"/>
              <a:t>that </a:t>
            </a:r>
            <a:r>
              <a:rPr lang="en-US" altLang="zh-CN" sz="3200" dirty="0"/>
              <a:t>a doubling of density is associated </a:t>
            </a:r>
            <a:endParaRPr lang="en-US" altLang="zh-CN" sz="3200" dirty="0" smtClean="0"/>
          </a:p>
          <a:p>
            <a:r>
              <a:rPr lang="en-US" altLang="zh-CN" sz="3200" dirty="0" smtClean="0"/>
              <a:t>               with between </a:t>
            </a:r>
            <a:r>
              <a:rPr lang="en-US" altLang="zh-CN" sz="3200" dirty="0"/>
              <a:t>a 1.2 </a:t>
            </a:r>
            <a:r>
              <a:rPr lang="en-US" altLang="zh-CN" sz="3200" dirty="0" smtClean="0"/>
              <a:t>and </a:t>
            </a:r>
            <a:r>
              <a:rPr lang="en-US" altLang="zh-CN" sz="3200" dirty="0"/>
              <a:t>1.4 percentage point increase</a:t>
            </a:r>
            <a:endParaRPr lang="zh-CN" altLang="zh-CN" sz="3200" dirty="0"/>
          </a:p>
          <a:p>
            <a:pPr marL="457200" indent="-457200">
              <a:buFont typeface="Wingdings 3"/>
              <a:buChar char=""/>
            </a:pPr>
            <a:endParaRPr lang="zh-CN" altLang="zh-CN" sz="3200" dirty="0"/>
          </a:p>
          <a:p>
            <a:pPr marL="457200" indent="-457200">
              <a:buFont typeface="Wingdings 3"/>
              <a:buChar char=""/>
            </a:pPr>
            <a:endParaRPr lang="en-US" altLang="zh-CN" sz="3200" dirty="0"/>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p:txBody>
      </p:sp>
      <p:sp>
        <p:nvSpPr>
          <p:cNvPr id="139" name="KSO_Shape"/>
          <p:cNvSpPr/>
          <p:nvPr/>
        </p:nvSpPr>
        <p:spPr>
          <a:xfrm>
            <a:off x="213499" y="96734"/>
            <a:ext cx="321945" cy="346144"/>
          </a:xfrm>
          <a:prstGeom prst="homePlate">
            <a:avLst>
              <a:gd name="adj" fmla="val 3224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665623" y="7779"/>
            <a:ext cx="8546616" cy="584775"/>
          </a:xfrm>
          <a:prstGeom prst="rect">
            <a:avLst/>
          </a:prstGeom>
          <a:noFill/>
        </p:spPr>
        <p:txBody>
          <a:bodyPr wrap="square" rtlCol="0">
            <a:spAutoFit/>
          </a:bodyPr>
          <a:lstStyle/>
          <a:p>
            <a:r>
              <a:rPr lang="en-US" altLang="zh-CN" sz="3200" dirty="0" smtClean="0">
                <a:solidFill>
                  <a:srgbClr val="3A3A3A"/>
                </a:solidFill>
                <a:latin typeface="Arial" panose="020B0604020202020204" pitchFamily="34" charset="0"/>
                <a:cs typeface="Arial" panose="020B0604020202020204" pitchFamily="34" charset="0"/>
              </a:rPr>
              <a:t>What did this paper do and main finding</a:t>
            </a:r>
            <a:endParaRPr lang="zh-CN" altLang="en-US" sz="3200" dirty="0">
              <a:solidFill>
                <a:srgbClr val="3A3A3A"/>
              </a:solidFill>
              <a:latin typeface="Arial" panose="020B0604020202020204" pitchFamily="34" charset="0"/>
              <a:cs typeface="Arial" panose="020B0604020202020204" pitchFamily="34" charset="0"/>
            </a:endParaRPr>
          </a:p>
        </p:txBody>
      </p:sp>
      <p:grpSp>
        <p:nvGrpSpPr>
          <p:cNvPr id="9" name="组合 8"/>
          <p:cNvGrpSpPr/>
          <p:nvPr/>
        </p:nvGrpSpPr>
        <p:grpSpPr>
          <a:xfrm>
            <a:off x="0" y="5962028"/>
            <a:ext cx="972918" cy="895975"/>
            <a:chOff x="0" y="5962027"/>
            <a:chExt cx="972918" cy="895975"/>
          </a:xfrm>
        </p:grpSpPr>
        <p:sp>
          <p:nvSpPr>
            <p:cNvPr id="10" name="任意多边形 9"/>
            <p:cNvSpPr/>
            <p:nvPr/>
          </p:nvSpPr>
          <p:spPr>
            <a:xfrm>
              <a:off x="0" y="5962027"/>
              <a:ext cx="972918" cy="895975"/>
            </a:xfrm>
            <a:custGeom>
              <a:avLst/>
              <a:gdLst>
                <a:gd name="connsiteX0" fmla="*/ 22992 w 972918"/>
                <a:gd name="connsiteY0" fmla="*/ 0 h 857875"/>
                <a:gd name="connsiteX1" fmla="*/ 972918 w 972918"/>
                <a:gd name="connsiteY1" fmla="*/ 857875 h 857875"/>
                <a:gd name="connsiteX2" fmla="*/ 313664 w 972918"/>
                <a:gd name="connsiteY2" fmla="*/ 857875 h 857875"/>
                <a:gd name="connsiteX3" fmla="*/ 0 w 972918"/>
                <a:gd name="connsiteY3" fmla="*/ 566663 h 857875"/>
                <a:gd name="connsiteX4" fmla="*/ 22992 w 972918"/>
                <a:gd name="connsiteY4" fmla="*/ 566663 h 857875"/>
                <a:gd name="connsiteX5" fmla="*/ 22992 w 972918"/>
                <a:gd name="connsiteY5" fmla="*/ 0 h 8578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22992 w 972918"/>
                <a:gd name="connsiteY4" fmla="*/ 604763 h 895975"/>
                <a:gd name="connsiteX5" fmla="*/ 132 w 972918"/>
                <a:gd name="connsiteY5" fmla="*/ 0 h 8959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15372 w 972918"/>
                <a:gd name="connsiteY4" fmla="*/ 589523 h 895975"/>
                <a:gd name="connsiteX5" fmla="*/ 132 w 972918"/>
                <a:gd name="connsiteY5" fmla="*/ 0 h 8959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132 w 972918"/>
                <a:gd name="connsiteY4" fmla="*/ 589523 h 895975"/>
                <a:gd name="connsiteX5" fmla="*/ 132 w 972918"/>
                <a:gd name="connsiteY5" fmla="*/ 0 h 895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18" h="895975">
                  <a:moveTo>
                    <a:pt x="132" y="0"/>
                  </a:moveTo>
                  <a:lnTo>
                    <a:pt x="972918" y="895975"/>
                  </a:lnTo>
                  <a:lnTo>
                    <a:pt x="313664" y="895975"/>
                  </a:lnTo>
                  <a:lnTo>
                    <a:pt x="0" y="604763"/>
                  </a:lnTo>
                  <a:lnTo>
                    <a:pt x="132" y="589523"/>
                  </a:lnTo>
                  <a:lnTo>
                    <a:pt x="132"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a:off x="0" y="6275577"/>
              <a:ext cx="649447" cy="582425"/>
            </a:xfrm>
            <a:custGeom>
              <a:avLst/>
              <a:gdLst>
                <a:gd name="connsiteX0" fmla="*/ 0 w 649447"/>
                <a:gd name="connsiteY0" fmla="*/ 0 h 582425"/>
                <a:gd name="connsiteX1" fmla="*/ 649447 w 649447"/>
                <a:gd name="connsiteY1" fmla="*/ 582425 h 582425"/>
                <a:gd name="connsiteX2" fmla="*/ 0 w 649447"/>
                <a:gd name="connsiteY2" fmla="*/ 582425 h 582425"/>
                <a:gd name="connsiteX3" fmla="*/ 0 w 649447"/>
                <a:gd name="connsiteY3" fmla="*/ 0 h 582425"/>
              </a:gdLst>
              <a:ahLst/>
              <a:cxnLst>
                <a:cxn ang="0">
                  <a:pos x="connsiteX0" y="connsiteY0"/>
                </a:cxn>
                <a:cxn ang="0">
                  <a:pos x="connsiteX1" y="connsiteY1"/>
                </a:cxn>
                <a:cxn ang="0">
                  <a:pos x="connsiteX2" y="connsiteY2"/>
                </a:cxn>
                <a:cxn ang="0">
                  <a:pos x="connsiteX3" y="connsiteY3"/>
                </a:cxn>
              </a:cxnLst>
              <a:rect l="l" t="t" r="r" b="b"/>
              <a:pathLst>
                <a:path w="649447" h="582425">
                  <a:moveTo>
                    <a:pt x="0" y="0"/>
                  </a:moveTo>
                  <a:lnTo>
                    <a:pt x="649447" y="582425"/>
                  </a:lnTo>
                  <a:lnTo>
                    <a:pt x="0" y="582425"/>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3" name="图片 12"/>
          <p:cNvPicPr>
            <a:picLocks noChangeAspect="1"/>
          </p:cNvPicPr>
          <p:nvPr/>
        </p:nvPicPr>
        <p:blipFill>
          <a:blip r:embed="rId3"/>
          <a:stretch>
            <a:fillRect/>
          </a:stretch>
        </p:blipFill>
        <p:spPr>
          <a:xfrm>
            <a:off x="10513133" y="177771"/>
            <a:ext cx="1432137" cy="415081"/>
          </a:xfrm>
          <a:prstGeom prst="rect">
            <a:avLst/>
          </a:prstGeom>
        </p:spPr>
      </p:pic>
    </p:spTree>
    <p:extLst>
      <p:ext uri="{BB962C8B-B14F-4D97-AF65-F5344CB8AC3E}">
        <p14:creationId xmlns:p14="http://schemas.microsoft.com/office/powerpoint/2010/main" val="7288026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KSO_Shape"/>
          <p:cNvSpPr/>
          <p:nvPr/>
        </p:nvSpPr>
        <p:spPr>
          <a:xfrm>
            <a:off x="305578" y="127094"/>
            <a:ext cx="321945" cy="346144"/>
          </a:xfrm>
          <a:prstGeom prst="homePlate">
            <a:avLst>
              <a:gd name="adj" fmla="val 3224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5" name="矩形 44"/>
          <p:cNvSpPr/>
          <p:nvPr/>
        </p:nvSpPr>
        <p:spPr>
          <a:xfrm>
            <a:off x="0" y="486349"/>
            <a:ext cx="12192000" cy="7417415"/>
          </a:xfrm>
          <a:prstGeom prst="rect">
            <a:avLst/>
          </a:prstGeom>
          <a:noFill/>
        </p:spPr>
        <p:txBody>
          <a:bodyPr wrap="square" rtlCol="0">
            <a:spAutoFit/>
          </a:bodyPr>
          <a:lstStyle/>
          <a:p>
            <a:r>
              <a:rPr lang="en-US" altLang="zh-CN" sz="3200" dirty="0" smtClean="0">
                <a:sym typeface="Wingdings 3"/>
              </a:rPr>
              <a:t></a:t>
            </a:r>
            <a:r>
              <a:rPr lang="en-US" altLang="zh-CN" sz="3200" dirty="0" smtClean="0"/>
              <a:t> </a:t>
            </a:r>
            <a:r>
              <a:rPr lang="en-US" altLang="zh-CN" sz="3200" dirty="0"/>
              <a:t>within metropolitan</a:t>
            </a:r>
            <a:endParaRPr lang="zh-CN" altLang="zh-CN" sz="3200" dirty="0"/>
          </a:p>
          <a:p>
            <a:r>
              <a:rPr lang="en-US" altLang="zh-CN" sz="3200" dirty="0" smtClean="0"/>
              <a:t>      we </a:t>
            </a:r>
            <a:r>
              <a:rPr lang="en-US" altLang="zh-CN" sz="3200" dirty="0"/>
              <a:t>detect very similar effects when looking within rather than </a:t>
            </a:r>
            <a:endParaRPr lang="en-US" altLang="zh-CN" sz="3200" dirty="0" smtClean="0"/>
          </a:p>
          <a:p>
            <a:r>
              <a:rPr lang="en-US" altLang="zh-CN" sz="3200" dirty="0"/>
              <a:t> </a:t>
            </a:r>
            <a:r>
              <a:rPr lang="en-US" altLang="zh-CN" sz="3200" dirty="0" smtClean="0"/>
              <a:t>     across metropolitan </a:t>
            </a:r>
            <a:r>
              <a:rPr lang="en-US" altLang="zh-CN" sz="3200" dirty="0"/>
              <a:t>areas.</a:t>
            </a:r>
            <a:endParaRPr lang="zh-CN" altLang="zh-CN" sz="3200" dirty="0"/>
          </a:p>
          <a:p>
            <a:r>
              <a:rPr lang="en-US" altLang="zh-CN" sz="3200" dirty="0"/>
              <a:t>      </a:t>
            </a:r>
            <a:r>
              <a:rPr lang="en-US" altLang="zh-CN" sz="3200" dirty="0">
                <a:sym typeface="Wingdings 3"/>
              </a:rPr>
              <a:t></a:t>
            </a:r>
            <a:r>
              <a:rPr lang="en-US" altLang="zh-CN" sz="3200" dirty="0"/>
              <a:t>restrict our sample to the 49 metropolitan statistical </a:t>
            </a:r>
            <a:r>
              <a:rPr lang="en-US" altLang="zh-CN" sz="3200" dirty="0" smtClean="0"/>
              <a:t>areas</a:t>
            </a:r>
          </a:p>
          <a:p>
            <a:r>
              <a:rPr lang="en-US" altLang="zh-CN" sz="3200" dirty="0"/>
              <a:t> </a:t>
            </a:r>
            <a:r>
              <a:rPr lang="en-US" altLang="zh-CN" sz="3200" dirty="0" smtClean="0"/>
              <a:t>         </a:t>
            </a:r>
            <a:r>
              <a:rPr lang="en-US" altLang="zh-CN" sz="3200" dirty="0"/>
              <a:t>(MSAs) with population of at least one million</a:t>
            </a:r>
            <a:endParaRPr lang="zh-CN" altLang="zh-CN" sz="3200" dirty="0"/>
          </a:p>
          <a:p>
            <a:r>
              <a:rPr lang="en-US" altLang="zh-CN" sz="3200" dirty="0"/>
              <a:t> </a:t>
            </a:r>
            <a:r>
              <a:rPr lang="en-US" altLang="zh-CN" sz="3200" dirty="0" smtClean="0"/>
              <a:t>     </a:t>
            </a:r>
            <a:r>
              <a:rPr lang="en-US" altLang="zh-CN" sz="3200" dirty="0" smtClean="0">
                <a:sym typeface="Wingdings 3"/>
              </a:rPr>
              <a:t></a:t>
            </a:r>
            <a:r>
              <a:rPr lang="en-US" altLang="zh-CN" sz="3200" dirty="0" smtClean="0"/>
              <a:t>then </a:t>
            </a:r>
            <a:r>
              <a:rPr lang="en-US" altLang="zh-CN" sz="3200" dirty="0"/>
              <a:t>estimate individual wage equations on WP </a:t>
            </a:r>
            <a:r>
              <a:rPr lang="en-US" altLang="zh-CN" sz="3200" dirty="0" smtClean="0"/>
              <a:t>PUMA  </a:t>
            </a:r>
          </a:p>
          <a:p>
            <a:r>
              <a:rPr lang="en-US" altLang="zh-CN" sz="3200" dirty="0" smtClean="0"/>
              <a:t>          employment </a:t>
            </a:r>
            <a:r>
              <a:rPr lang="en-US" altLang="zh-CN" sz="3200" dirty="0"/>
              <a:t>density with MSA fixed effects separately </a:t>
            </a:r>
            <a:endParaRPr lang="en-US" altLang="zh-CN" sz="3200" dirty="0" smtClean="0"/>
          </a:p>
          <a:p>
            <a:r>
              <a:rPr lang="en-US" altLang="zh-CN" sz="3200" dirty="0" smtClean="0"/>
              <a:t>          for </a:t>
            </a:r>
            <a:r>
              <a:rPr lang="en-US" altLang="zh-CN" sz="3200" dirty="0"/>
              <a:t>each racial and ethnic group</a:t>
            </a:r>
            <a:endParaRPr lang="zh-CN" altLang="zh-CN" sz="3200" dirty="0"/>
          </a:p>
          <a:p>
            <a:r>
              <a:rPr lang="en-US" altLang="zh-CN" sz="3200" dirty="0"/>
              <a:t>      </a:t>
            </a:r>
            <a:endParaRPr lang="zh-CN" altLang="zh-CN" sz="3200" dirty="0"/>
          </a:p>
          <a:p>
            <a:pPr marL="457200" indent="-457200">
              <a:buFont typeface="Wingdings 3"/>
              <a:buChar char=""/>
            </a:pPr>
            <a:endParaRPr lang="en-US" altLang="zh-CN" sz="3200" dirty="0"/>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p:txBody>
      </p:sp>
      <p:sp>
        <p:nvSpPr>
          <p:cNvPr id="139" name="KSO_Shape"/>
          <p:cNvSpPr/>
          <p:nvPr/>
        </p:nvSpPr>
        <p:spPr>
          <a:xfrm>
            <a:off x="213499" y="96734"/>
            <a:ext cx="321945" cy="346144"/>
          </a:xfrm>
          <a:prstGeom prst="homePlate">
            <a:avLst>
              <a:gd name="adj" fmla="val 3224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665623" y="7779"/>
            <a:ext cx="8546616" cy="584775"/>
          </a:xfrm>
          <a:prstGeom prst="rect">
            <a:avLst/>
          </a:prstGeom>
          <a:noFill/>
        </p:spPr>
        <p:txBody>
          <a:bodyPr wrap="square" rtlCol="0">
            <a:spAutoFit/>
          </a:bodyPr>
          <a:lstStyle/>
          <a:p>
            <a:r>
              <a:rPr lang="en-US" altLang="zh-CN" sz="3200" dirty="0" smtClean="0">
                <a:solidFill>
                  <a:srgbClr val="3A3A3A"/>
                </a:solidFill>
                <a:latin typeface="Arial" panose="020B0604020202020204" pitchFamily="34" charset="0"/>
                <a:cs typeface="Arial" panose="020B0604020202020204" pitchFamily="34" charset="0"/>
              </a:rPr>
              <a:t>What did this paper do and main finding</a:t>
            </a:r>
            <a:endParaRPr lang="zh-CN" altLang="en-US" sz="3200" dirty="0">
              <a:solidFill>
                <a:srgbClr val="3A3A3A"/>
              </a:solidFill>
              <a:latin typeface="Arial" panose="020B0604020202020204" pitchFamily="34" charset="0"/>
              <a:cs typeface="Arial" panose="020B0604020202020204" pitchFamily="34" charset="0"/>
            </a:endParaRPr>
          </a:p>
        </p:txBody>
      </p:sp>
      <p:grpSp>
        <p:nvGrpSpPr>
          <p:cNvPr id="9" name="组合 8"/>
          <p:cNvGrpSpPr/>
          <p:nvPr/>
        </p:nvGrpSpPr>
        <p:grpSpPr>
          <a:xfrm>
            <a:off x="0" y="5962028"/>
            <a:ext cx="972918" cy="895975"/>
            <a:chOff x="0" y="5962027"/>
            <a:chExt cx="972918" cy="895975"/>
          </a:xfrm>
        </p:grpSpPr>
        <p:sp>
          <p:nvSpPr>
            <p:cNvPr id="10" name="任意多边形 9"/>
            <p:cNvSpPr/>
            <p:nvPr/>
          </p:nvSpPr>
          <p:spPr>
            <a:xfrm>
              <a:off x="0" y="5962027"/>
              <a:ext cx="972918" cy="895975"/>
            </a:xfrm>
            <a:custGeom>
              <a:avLst/>
              <a:gdLst>
                <a:gd name="connsiteX0" fmla="*/ 22992 w 972918"/>
                <a:gd name="connsiteY0" fmla="*/ 0 h 857875"/>
                <a:gd name="connsiteX1" fmla="*/ 972918 w 972918"/>
                <a:gd name="connsiteY1" fmla="*/ 857875 h 857875"/>
                <a:gd name="connsiteX2" fmla="*/ 313664 w 972918"/>
                <a:gd name="connsiteY2" fmla="*/ 857875 h 857875"/>
                <a:gd name="connsiteX3" fmla="*/ 0 w 972918"/>
                <a:gd name="connsiteY3" fmla="*/ 566663 h 857875"/>
                <a:gd name="connsiteX4" fmla="*/ 22992 w 972918"/>
                <a:gd name="connsiteY4" fmla="*/ 566663 h 857875"/>
                <a:gd name="connsiteX5" fmla="*/ 22992 w 972918"/>
                <a:gd name="connsiteY5" fmla="*/ 0 h 8578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22992 w 972918"/>
                <a:gd name="connsiteY4" fmla="*/ 604763 h 895975"/>
                <a:gd name="connsiteX5" fmla="*/ 132 w 972918"/>
                <a:gd name="connsiteY5" fmla="*/ 0 h 8959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15372 w 972918"/>
                <a:gd name="connsiteY4" fmla="*/ 589523 h 895975"/>
                <a:gd name="connsiteX5" fmla="*/ 132 w 972918"/>
                <a:gd name="connsiteY5" fmla="*/ 0 h 8959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132 w 972918"/>
                <a:gd name="connsiteY4" fmla="*/ 589523 h 895975"/>
                <a:gd name="connsiteX5" fmla="*/ 132 w 972918"/>
                <a:gd name="connsiteY5" fmla="*/ 0 h 895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18" h="895975">
                  <a:moveTo>
                    <a:pt x="132" y="0"/>
                  </a:moveTo>
                  <a:lnTo>
                    <a:pt x="972918" y="895975"/>
                  </a:lnTo>
                  <a:lnTo>
                    <a:pt x="313664" y="895975"/>
                  </a:lnTo>
                  <a:lnTo>
                    <a:pt x="0" y="604763"/>
                  </a:lnTo>
                  <a:lnTo>
                    <a:pt x="132" y="589523"/>
                  </a:lnTo>
                  <a:lnTo>
                    <a:pt x="132"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a:off x="0" y="6275577"/>
              <a:ext cx="649447" cy="582425"/>
            </a:xfrm>
            <a:custGeom>
              <a:avLst/>
              <a:gdLst>
                <a:gd name="connsiteX0" fmla="*/ 0 w 649447"/>
                <a:gd name="connsiteY0" fmla="*/ 0 h 582425"/>
                <a:gd name="connsiteX1" fmla="*/ 649447 w 649447"/>
                <a:gd name="connsiteY1" fmla="*/ 582425 h 582425"/>
                <a:gd name="connsiteX2" fmla="*/ 0 w 649447"/>
                <a:gd name="connsiteY2" fmla="*/ 582425 h 582425"/>
                <a:gd name="connsiteX3" fmla="*/ 0 w 649447"/>
                <a:gd name="connsiteY3" fmla="*/ 0 h 582425"/>
              </a:gdLst>
              <a:ahLst/>
              <a:cxnLst>
                <a:cxn ang="0">
                  <a:pos x="connsiteX0" y="connsiteY0"/>
                </a:cxn>
                <a:cxn ang="0">
                  <a:pos x="connsiteX1" y="connsiteY1"/>
                </a:cxn>
                <a:cxn ang="0">
                  <a:pos x="connsiteX2" y="connsiteY2"/>
                </a:cxn>
                <a:cxn ang="0">
                  <a:pos x="connsiteX3" y="connsiteY3"/>
                </a:cxn>
              </a:cxnLst>
              <a:rect l="l" t="t" r="r" b="b"/>
              <a:pathLst>
                <a:path w="649447" h="582425">
                  <a:moveTo>
                    <a:pt x="0" y="0"/>
                  </a:moveTo>
                  <a:lnTo>
                    <a:pt x="649447" y="582425"/>
                  </a:lnTo>
                  <a:lnTo>
                    <a:pt x="0" y="582425"/>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3" name="图片 12"/>
          <p:cNvPicPr>
            <a:picLocks noChangeAspect="1"/>
          </p:cNvPicPr>
          <p:nvPr/>
        </p:nvPicPr>
        <p:blipFill>
          <a:blip r:embed="rId3"/>
          <a:stretch>
            <a:fillRect/>
          </a:stretch>
        </p:blipFill>
        <p:spPr>
          <a:xfrm>
            <a:off x="10513133" y="177771"/>
            <a:ext cx="1432137" cy="415081"/>
          </a:xfrm>
          <a:prstGeom prst="rect">
            <a:avLst/>
          </a:prstGeom>
        </p:spPr>
      </p:pic>
    </p:spTree>
    <p:extLst>
      <p:ext uri="{BB962C8B-B14F-4D97-AF65-F5344CB8AC3E}">
        <p14:creationId xmlns:p14="http://schemas.microsoft.com/office/powerpoint/2010/main" val="27370069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KSO_Shape"/>
          <p:cNvSpPr/>
          <p:nvPr/>
        </p:nvSpPr>
        <p:spPr>
          <a:xfrm>
            <a:off x="305578" y="127094"/>
            <a:ext cx="321945" cy="346144"/>
          </a:xfrm>
          <a:prstGeom prst="homePlate">
            <a:avLst>
              <a:gd name="adj" fmla="val 3224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5" name="矩形 44"/>
          <p:cNvSpPr/>
          <p:nvPr/>
        </p:nvSpPr>
        <p:spPr>
          <a:xfrm>
            <a:off x="815749" y="1573979"/>
            <a:ext cx="9847510" cy="6432530"/>
          </a:xfrm>
          <a:prstGeom prst="rect">
            <a:avLst/>
          </a:prstGeom>
          <a:noFill/>
        </p:spPr>
        <p:txBody>
          <a:bodyPr wrap="square" rtlCol="0">
            <a:spAutoFit/>
          </a:bodyPr>
          <a:lstStyle/>
          <a:p>
            <a:r>
              <a:rPr lang="en-US" altLang="zh-CN" sz="3200" dirty="0" smtClean="0">
                <a:sym typeface="Wingdings 3"/>
              </a:rPr>
              <a:t></a:t>
            </a:r>
            <a:r>
              <a:rPr lang="en-US" altLang="zh-CN" sz="3200" dirty="0" smtClean="0"/>
              <a:t> find </a:t>
            </a:r>
            <a:r>
              <a:rPr lang="en-US" altLang="zh-CN" sz="3200" dirty="0"/>
              <a:t>that blacks who work in a WP PUMA </a:t>
            </a:r>
            <a:r>
              <a:rPr lang="en-US" altLang="zh-CN" sz="3200" dirty="0" smtClean="0"/>
              <a:t>with higher   employment </a:t>
            </a:r>
            <a:r>
              <a:rPr lang="en-US" altLang="zh-CN" sz="3200" dirty="0"/>
              <a:t>density experience a smaller </a:t>
            </a:r>
            <a:r>
              <a:rPr lang="en-US" altLang="zh-CN" sz="3200" dirty="0" smtClean="0"/>
              <a:t> increase </a:t>
            </a:r>
            <a:r>
              <a:rPr lang="en-US" altLang="zh-CN" sz="3200" dirty="0"/>
              <a:t>in wages </a:t>
            </a:r>
            <a:r>
              <a:rPr lang="en-US" altLang="zh-CN" sz="3200" dirty="0" smtClean="0"/>
              <a:t>than </a:t>
            </a:r>
            <a:r>
              <a:rPr lang="en-US" altLang="zh-CN" sz="3200" dirty="0"/>
              <a:t>whites in the same </a:t>
            </a:r>
            <a:r>
              <a:rPr lang="en-US" altLang="zh-CN" sz="3200" dirty="0" smtClean="0"/>
              <a:t>metropolitan area. These </a:t>
            </a:r>
            <a:r>
              <a:rPr lang="en-US" altLang="zh-CN" sz="3200" dirty="0"/>
              <a:t>models suggest that a one-standard-deviation </a:t>
            </a:r>
            <a:r>
              <a:rPr lang="en-US" altLang="zh-CN" sz="3200" dirty="0" smtClean="0"/>
              <a:t>increase </a:t>
            </a:r>
            <a:r>
              <a:rPr lang="en-US" altLang="zh-CN" sz="3200" dirty="0"/>
              <a:t>in employment density is associated with </a:t>
            </a:r>
            <a:r>
              <a:rPr lang="en-US" altLang="zh-CN" sz="3200" dirty="0" smtClean="0"/>
              <a:t>an increase in </a:t>
            </a:r>
            <a:r>
              <a:rPr lang="en-US" altLang="zh-CN" sz="3200" dirty="0"/>
              <a:t>the black-white wage gap of between 1.6 </a:t>
            </a:r>
            <a:r>
              <a:rPr lang="en-US" altLang="zh-CN" sz="3200" dirty="0" smtClean="0"/>
              <a:t>and </a:t>
            </a:r>
            <a:r>
              <a:rPr lang="en-US" altLang="zh-CN" sz="3200" dirty="0"/>
              <a:t>2.0 </a:t>
            </a:r>
            <a:r>
              <a:rPr lang="en-US" altLang="zh-CN" sz="3200" dirty="0" smtClean="0"/>
              <a:t> percentage points</a:t>
            </a:r>
            <a:endParaRPr lang="zh-CN" altLang="zh-CN" sz="3200" dirty="0"/>
          </a:p>
          <a:p>
            <a:pPr marL="457200" indent="-457200">
              <a:buFont typeface="Wingdings 3"/>
              <a:buChar char=""/>
            </a:pPr>
            <a:endParaRPr lang="en-US" altLang="zh-CN" sz="3200" dirty="0"/>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p:txBody>
      </p:sp>
      <p:sp>
        <p:nvSpPr>
          <p:cNvPr id="139" name="KSO_Shape"/>
          <p:cNvSpPr/>
          <p:nvPr/>
        </p:nvSpPr>
        <p:spPr>
          <a:xfrm>
            <a:off x="213499" y="96734"/>
            <a:ext cx="321945" cy="346144"/>
          </a:xfrm>
          <a:prstGeom prst="homePlate">
            <a:avLst>
              <a:gd name="adj" fmla="val 3224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665623" y="7779"/>
            <a:ext cx="8546616" cy="584775"/>
          </a:xfrm>
          <a:prstGeom prst="rect">
            <a:avLst/>
          </a:prstGeom>
          <a:noFill/>
        </p:spPr>
        <p:txBody>
          <a:bodyPr wrap="square" rtlCol="0">
            <a:spAutoFit/>
          </a:bodyPr>
          <a:lstStyle/>
          <a:p>
            <a:r>
              <a:rPr lang="en-US" altLang="zh-CN" sz="3200" dirty="0" smtClean="0">
                <a:solidFill>
                  <a:srgbClr val="3A3A3A"/>
                </a:solidFill>
                <a:latin typeface="Arial" panose="020B0604020202020204" pitchFamily="34" charset="0"/>
                <a:cs typeface="Arial" panose="020B0604020202020204" pitchFamily="34" charset="0"/>
              </a:rPr>
              <a:t>What did this paper do and main finding</a:t>
            </a:r>
            <a:endParaRPr lang="zh-CN" altLang="en-US" sz="3200" dirty="0">
              <a:solidFill>
                <a:srgbClr val="3A3A3A"/>
              </a:solidFill>
              <a:latin typeface="Arial" panose="020B0604020202020204" pitchFamily="34" charset="0"/>
              <a:cs typeface="Arial" panose="020B0604020202020204" pitchFamily="34" charset="0"/>
            </a:endParaRPr>
          </a:p>
        </p:txBody>
      </p:sp>
      <p:grpSp>
        <p:nvGrpSpPr>
          <p:cNvPr id="9" name="组合 8"/>
          <p:cNvGrpSpPr/>
          <p:nvPr/>
        </p:nvGrpSpPr>
        <p:grpSpPr>
          <a:xfrm>
            <a:off x="0" y="5962028"/>
            <a:ext cx="972918" cy="895975"/>
            <a:chOff x="0" y="5962027"/>
            <a:chExt cx="972918" cy="895975"/>
          </a:xfrm>
        </p:grpSpPr>
        <p:sp>
          <p:nvSpPr>
            <p:cNvPr id="10" name="任意多边形 9"/>
            <p:cNvSpPr/>
            <p:nvPr/>
          </p:nvSpPr>
          <p:spPr>
            <a:xfrm>
              <a:off x="0" y="5962027"/>
              <a:ext cx="972918" cy="895975"/>
            </a:xfrm>
            <a:custGeom>
              <a:avLst/>
              <a:gdLst>
                <a:gd name="connsiteX0" fmla="*/ 22992 w 972918"/>
                <a:gd name="connsiteY0" fmla="*/ 0 h 857875"/>
                <a:gd name="connsiteX1" fmla="*/ 972918 w 972918"/>
                <a:gd name="connsiteY1" fmla="*/ 857875 h 857875"/>
                <a:gd name="connsiteX2" fmla="*/ 313664 w 972918"/>
                <a:gd name="connsiteY2" fmla="*/ 857875 h 857875"/>
                <a:gd name="connsiteX3" fmla="*/ 0 w 972918"/>
                <a:gd name="connsiteY3" fmla="*/ 566663 h 857875"/>
                <a:gd name="connsiteX4" fmla="*/ 22992 w 972918"/>
                <a:gd name="connsiteY4" fmla="*/ 566663 h 857875"/>
                <a:gd name="connsiteX5" fmla="*/ 22992 w 972918"/>
                <a:gd name="connsiteY5" fmla="*/ 0 h 8578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22992 w 972918"/>
                <a:gd name="connsiteY4" fmla="*/ 604763 h 895975"/>
                <a:gd name="connsiteX5" fmla="*/ 132 w 972918"/>
                <a:gd name="connsiteY5" fmla="*/ 0 h 8959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15372 w 972918"/>
                <a:gd name="connsiteY4" fmla="*/ 589523 h 895975"/>
                <a:gd name="connsiteX5" fmla="*/ 132 w 972918"/>
                <a:gd name="connsiteY5" fmla="*/ 0 h 8959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132 w 972918"/>
                <a:gd name="connsiteY4" fmla="*/ 589523 h 895975"/>
                <a:gd name="connsiteX5" fmla="*/ 132 w 972918"/>
                <a:gd name="connsiteY5" fmla="*/ 0 h 895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18" h="895975">
                  <a:moveTo>
                    <a:pt x="132" y="0"/>
                  </a:moveTo>
                  <a:lnTo>
                    <a:pt x="972918" y="895975"/>
                  </a:lnTo>
                  <a:lnTo>
                    <a:pt x="313664" y="895975"/>
                  </a:lnTo>
                  <a:lnTo>
                    <a:pt x="0" y="604763"/>
                  </a:lnTo>
                  <a:lnTo>
                    <a:pt x="132" y="589523"/>
                  </a:lnTo>
                  <a:lnTo>
                    <a:pt x="132"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a:off x="0" y="6275577"/>
              <a:ext cx="649447" cy="582425"/>
            </a:xfrm>
            <a:custGeom>
              <a:avLst/>
              <a:gdLst>
                <a:gd name="connsiteX0" fmla="*/ 0 w 649447"/>
                <a:gd name="connsiteY0" fmla="*/ 0 h 582425"/>
                <a:gd name="connsiteX1" fmla="*/ 649447 w 649447"/>
                <a:gd name="connsiteY1" fmla="*/ 582425 h 582425"/>
                <a:gd name="connsiteX2" fmla="*/ 0 w 649447"/>
                <a:gd name="connsiteY2" fmla="*/ 582425 h 582425"/>
                <a:gd name="connsiteX3" fmla="*/ 0 w 649447"/>
                <a:gd name="connsiteY3" fmla="*/ 0 h 582425"/>
              </a:gdLst>
              <a:ahLst/>
              <a:cxnLst>
                <a:cxn ang="0">
                  <a:pos x="connsiteX0" y="connsiteY0"/>
                </a:cxn>
                <a:cxn ang="0">
                  <a:pos x="connsiteX1" y="connsiteY1"/>
                </a:cxn>
                <a:cxn ang="0">
                  <a:pos x="connsiteX2" y="connsiteY2"/>
                </a:cxn>
                <a:cxn ang="0">
                  <a:pos x="connsiteX3" y="connsiteY3"/>
                </a:cxn>
              </a:cxnLst>
              <a:rect l="l" t="t" r="r" b="b"/>
              <a:pathLst>
                <a:path w="649447" h="582425">
                  <a:moveTo>
                    <a:pt x="0" y="0"/>
                  </a:moveTo>
                  <a:lnTo>
                    <a:pt x="649447" y="582425"/>
                  </a:lnTo>
                  <a:lnTo>
                    <a:pt x="0" y="582425"/>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3" name="图片 12"/>
          <p:cNvPicPr>
            <a:picLocks noChangeAspect="1"/>
          </p:cNvPicPr>
          <p:nvPr/>
        </p:nvPicPr>
        <p:blipFill>
          <a:blip r:embed="rId3"/>
          <a:stretch>
            <a:fillRect/>
          </a:stretch>
        </p:blipFill>
        <p:spPr>
          <a:xfrm>
            <a:off x="10513133" y="177771"/>
            <a:ext cx="1432137" cy="415081"/>
          </a:xfrm>
          <a:prstGeom prst="rect">
            <a:avLst/>
          </a:prstGeom>
        </p:spPr>
      </p:pic>
    </p:spTree>
    <p:extLst>
      <p:ext uri="{BB962C8B-B14F-4D97-AF65-F5344CB8AC3E}">
        <p14:creationId xmlns:p14="http://schemas.microsoft.com/office/powerpoint/2010/main" val="9584368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KSO_Shape"/>
          <p:cNvSpPr/>
          <p:nvPr/>
        </p:nvSpPr>
        <p:spPr>
          <a:xfrm>
            <a:off x="305578" y="127094"/>
            <a:ext cx="321945" cy="346144"/>
          </a:xfrm>
          <a:prstGeom prst="homePlate">
            <a:avLst>
              <a:gd name="adj" fmla="val 3224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5" name="矩形 44"/>
          <p:cNvSpPr/>
          <p:nvPr/>
        </p:nvSpPr>
        <p:spPr>
          <a:xfrm>
            <a:off x="0" y="511117"/>
            <a:ext cx="12192000" cy="7909858"/>
          </a:xfrm>
          <a:prstGeom prst="rect">
            <a:avLst/>
          </a:prstGeom>
          <a:noFill/>
        </p:spPr>
        <p:txBody>
          <a:bodyPr wrap="square" rtlCol="0">
            <a:spAutoFit/>
          </a:bodyPr>
          <a:lstStyle/>
          <a:p>
            <a:pPr algn="just"/>
            <a:r>
              <a:rPr lang="en-US" altLang="zh-CN" sz="3200" dirty="0" smtClean="0"/>
              <a:t> </a:t>
            </a:r>
            <a:r>
              <a:rPr lang="en-US" altLang="zh-CN" sz="3200" dirty="0">
                <a:sym typeface="Wingdings 3"/>
              </a:rPr>
              <a:t></a:t>
            </a:r>
            <a:r>
              <a:rPr lang="en-US" altLang="zh-CN" sz="3200" dirty="0"/>
              <a:t>unobserved productivity</a:t>
            </a:r>
            <a:endParaRPr lang="zh-CN" altLang="zh-CN" sz="3200" dirty="0"/>
          </a:p>
          <a:p>
            <a:pPr algn="just" eaLnBrk="0" hangingPunct="0"/>
            <a:r>
              <a:rPr lang="en-US" altLang="zh-CN" sz="3200" dirty="0" smtClean="0"/>
              <a:t>    Then  </a:t>
            </a:r>
            <a:r>
              <a:rPr lang="en-US" altLang="zh-CN" sz="3200" dirty="0"/>
              <a:t>address concerns that the observed black-white </a:t>
            </a:r>
            <a:endParaRPr lang="en-US" altLang="zh-CN" sz="3200" dirty="0" smtClean="0"/>
          </a:p>
          <a:p>
            <a:pPr algn="just" eaLnBrk="0" hangingPunct="0"/>
            <a:r>
              <a:rPr lang="en-US" altLang="zh-CN" sz="3200" dirty="0"/>
              <a:t> </a:t>
            </a:r>
            <a:r>
              <a:rPr lang="en-US" altLang="zh-CN" sz="3200" dirty="0" smtClean="0"/>
              <a:t>    wage gap is in part </a:t>
            </a:r>
            <a:r>
              <a:rPr lang="en-US" altLang="zh-CN" sz="3200" dirty="0"/>
              <a:t>attributable to worker </a:t>
            </a:r>
            <a:r>
              <a:rPr lang="en-US" altLang="zh-CN" sz="3200" dirty="0" err="1"/>
              <a:t>unobservables</a:t>
            </a:r>
            <a:r>
              <a:rPr lang="en-US" altLang="zh-CN" sz="3200" dirty="0"/>
              <a:t> </a:t>
            </a:r>
            <a:endParaRPr lang="en-US" altLang="zh-CN" sz="3200" dirty="0" smtClean="0"/>
          </a:p>
          <a:p>
            <a:pPr algn="just" eaLnBrk="0" hangingPunct="0"/>
            <a:r>
              <a:rPr lang="en-US" altLang="zh-CN" sz="3200" dirty="0"/>
              <a:t> </a:t>
            </a:r>
            <a:r>
              <a:rPr lang="en-US" altLang="zh-CN" sz="3200" dirty="0" smtClean="0"/>
              <a:t>    and </a:t>
            </a:r>
            <a:r>
              <a:rPr lang="en-US" altLang="zh-CN" sz="3200" dirty="0"/>
              <a:t>that </a:t>
            </a:r>
            <a:r>
              <a:rPr lang="en-US" altLang="zh-CN" sz="3200" dirty="0" smtClean="0"/>
              <a:t>workers may </a:t>
            </a:r>
            <a:r>
              <a:rPr lang="en-US" altLang="zh-CN" sz="3200" dirty="0"/>
              <a:t>sort into </a:t>
            </a:r>
            <a:r>
              <a:rPr lang="en-US" altLang="zh-CN" sz="3200" dirty="0" err="1"/>
              <a:t>highdensity</a:t>
            </a:r>
            <a:r>
              <a:rPr lang="en-US" altLang="zh-CN" sz="3200" dirty="0"/>
              <a:t> work locations </a:t>
            </a:r>
            <a:endParaRPr lang="en-US" altLang="zh-CN" sz="3200" dirty="0" smtClean="0"/>
          </a:p>
          <a:p>
            <a:pPr algn="just" eaLnBrk="0" hangingPunct="0"/>
            <a:r>
              <a:rPr lang="en-US" altLang="zh-CN" sz="3200" dirty="0"/>
              <a:t> </a:t>
            </a:r>
            <a:r>
              <a:rPr lang="en-US" altLang="zh-CN" sz="3200" dirty="0" smtClean="0"/>
              <a:t>    based </a:t>
            </a:r>
            <a:r>
              <a:rPr lang="en-US" altLang="zh-CN" sz="3200" dirty="0"/>
              <a:t>on their </a:t>
            </a:r>
            <a:r>
              <a:rPr lang="en-US" altLang="zh-CN" sz="3200" dirty="0" smtClean="0"/>
              <a:t>unobserved   productivity</a:t>
            </a:r>
            <a:r>
              <a:rPr lang="en-US" altLang="zh-CN" sz="3200" dirty="0"/>
              <a:t>. we draw on </a:t>
            </a:r>
            <a:endParaRPr lang="en-US" altLang="zh-CN" sz="3200" dirty="0" smtClean="0"/>
          </a:p>
          <a:p>
            <a:pPr algn="just" eaLnBrk="0" hangingPunct="0"/>
            <a:r>
              <a:rPr lang="en-US" altLang="zh-CN" sz="3200" dirty="0"/>
              <a:t> </a:t>
            </a:r>
            <a:r>
              <a:rPr lang="en-US" altLang="zh-CN" sz="3200" dirty="0" smtClean="0"/>
              <a:t>    well </a:t>
            </a:r>
            <a:r>
              <a:rPr lang="en-US" altLang="zh-CN" sz="3200" dirty="0"/>
              <a:t>established </a:t>
            </a:r>
            <a:r>
              <a:rPr lang="en-US" altLang="zh-CN" sz="3200" dirty="0" smtClean="0"/>
              <a:t>models  of </a:t>
            </a:r>
            <a:r>
              <a:rPr lang="en-US" altLang="zh-CN" sz="3200" dirty="0"/>
              <a:t>residential sorting that recognize </a:t>
            </a:r>
            <a:endParaRPr lang="en-US" altLang="zh-CN" sz="3200" dirty="0" smtClean="0"/>
          </a:p>
          <a:p>
            <a:pPr algn="just" eaLnBrk="0" hangingPunct="0"/>
            <a:r>
              <a:rPr lang="en-US" altLang="zh-CN" sz="3200" dirty="0"/>
              <a:t> </a:t>
            </a:r>
            <a:r>
              <a:rPr lang="en-US" altLang="zh-CN" sz="3200" dirty="0" smtClean="0"/>
              <a:t>    that </a:t>
            </a:r>
            <a:r>
              <a:rPr lang="en-US" altLang="zh-CN" sz="3200" dirty="0"/>
              <a:t>observationally </a:t>
            </a:r>
            <a:r>
              <a:rPr lang="en-US" altLang="zh-CN" sz="3200" dirty="0" smtClean="0"/>
              <a:t>similar workers </a:t>
            </a:r>
            <a:r>
              <a:rPr lang="en-US" altLang="zh-CN" sz="3200" dirty="0"/>
              <a:t>who sort into the </a:t>
            </a:r>
            <a:endParaRPr lang="en-US" altLang="zh-CN" sz="3200" dirty="0" smtClean="0"/>
          </a:p>
          <a:p>
            <a:pPr algn="just" eaLnBrk="0" hangingPunct="0"/>
            <a:r>
              <a:rPr lang="en-US" altLang="zh-CN" sz="3200" dirty="0"/>
              <a:t> </a:t>
            </a:r>
            <a:r>
              <a:rPr lang="en-US" altLang="zh-CN" sz="3200" dirty="0" smtClean="0"/>
              <a:t>    same residential neighborhood are likely </a:t>
            </a:r>
            <a:r>
              <a:rPr lang="en-US" altLang="zh-CN" sz="3200" dirty="0"/>
              <a:t>similar </a:t>
            </a:r>
            <a:r>
              <a:rPr lang="en-US" altLang="zh-CN" sz="3200" dirty="0" smtClean="0"/>
              <a:t>on</a:t>
            </a:r>
          </a:p>
          <a:p>
            <a:pPr algn="just" eaLnBrk="0" hangingPunct="0"/>
            <a:r>
              <a:rPr lang="en-US" altLang="zh-CN" sz="3200" dirty="0"/>
              <a:t> </a:t>
            </a:r>
            <a:r>
              <a:rPr lang="en-US" altLang="zh-CN" sz="3200" dirty="0" smtClean="0"/>
              <a:t>    </a:t>
            </a:r>
            <a:r>
              <a:rPr lang="en-US" altLang="zh-CN" sz="3200" dirty="0"/>
              <a:t>their </a:t>
            </a:r>
            <a:r>
              <a:rPr lang="en-US" altLang="zh-CN" sz="3200" dirty="0" smtClean="0"/>
              <a:t> </a:t>
            </a:r>
            <a:r>
              <a:rPr lang="en-US" altLang="zh-CN" sz="3200" dirty="0" err="1" smtClean="0"/>
              <a:t>unobservables</a:t>
            </a:r>
            <a:r>
              <a:rPr lang="en-US" altLang="zh-CN" sz="3200" dirty="0" smtClean="0"/>
              <a:t>.</a:t>
            </a:r>
          </a:p>
          <a:p>
            <a:pPr algn="just" eaLnBrk="0" hangingPunct="0"/>
            <a:endParaRPr lang="zh-CN" altLang="zh-CN" sz="3200" dirty="0"/>
          </a:p>
          <a:p>
            <a:pPr algn="just"/>
            <a:r>
              <a:rPr lang="en-US" altLang="zh-CN" sz="3200" dirty="0"/>
              <a:t>    </a:t>
            </a:r>
            <a:r>
              <a:rPr lang="en-US" altLang="zh-CN" sz="3200" dirty="0" smtClean="0"/>
              <a:t>    </a:t>
            </a:r>
            <a:endParaRPr lang="en-US" altLang="zh-CN" sz="3200" dirty="0"/>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p:txBody>
      </p:sp>
      <p:sp>
        <p:nvSpPr>
          <p:cNvPr id="139" name="KSO_Shape"/>
          <p:cNvSpPr/>
          <p:nvPr/>
        </p:nvSpPr>
        <p:spPr>
          <a:xfrm>
            <a:off x="213499" y="96734"/>
            <a:ext cx="321945" cy="346144"/>
          </a:xfrm>
          <a:prstGeom prst="homePlate">
            <a:avLst>
              <a:gd name="adj" fmla="val 3224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665623" y="7779"/>
            <a:ext cx="8546616" cy="584775"/>
          </a:xfrm>
          <a:prstGeom prst="rect">
            <a:avLst/>
          </a:prstGeom>
          <a:noFill/>
        </p:spPr>
        <p:txBody>
          <a:bodyPr wrap="square" rtlCol="0">
            <a:spAutoFit/>
          </a:bodyPr>
          <a:lstStyle/>
          <a:p>
            <a:r>
              <a:rPr lang="en-US" altLang="zh-CN" sz="3200" dirty="0" smtClean="0">
                <a:solidFill>
                  <a:srgbClr val="3A3A3A"/>
                </a:solidFill>
                <a:latin typeface="Arial" panose="020B0604020202020204" pitchFamily="34" charset="0"/>
                <a:cs typeface="Arial" panose="020B0604020202020204" pitchFamily="34" charset="0"/>
              </a:rPr>
              <a:t>What did this paper do and main finding</a:t>
            </a:r>
            <a:endParaRPr lang="zh-CN" altLang="en-US" sz="3200" dirty="0">
              <a:solidFill>
                <a:srgbClr val="3A3A3A"/>
              </a:solidFill>
              <a:latin typeface="Arial" panose="020B0604020202020204" pitchFamily="34" charset="0"/>
              <a:cs typeface="Arial" panose="020B0604020202020204" pitchFamily="34" charset="0"/>
            </a:endParaRPr>
          </a:p>
        </p:txBody>
      </p:sp>
      <p:grpSp>
        <p:nvGrpSpPr>
          <p:cNvPr id="9" name="组合 8"/>
          <p:cNvGrpSpPr/>
          <p:nvPr/>
        </p:nvGrpSpPr>
        <p:grpSpPr>
          <a:xfrm>
            <a:off x="0" y="5962028"/>
            <a:ext cx="972918" cy="895975"/>
            <a:chOff x="0" y="5962027"/>
            <a:chExt cx="972918" cy="895975"/>
          </a:xfrm>
        </p:grpSpPr>
        <p:sp>
          <p:nvSpPr>
            <p:cNvPr id="10" name="任意多边形 9"/>
            <p:cNvSpPr/>
            <p:nvPr/>
          </p:nvSpPr>
          <p:spPr>
            <a:xfrm>
              <a:off x="0" y="5962027"/>
              <a:ext cx="972918" cy="895975"/>
            </a:xfrm>
            <a:custGeom>
              <a:avLst/>
              <a:gdLst>
                <a:gd name="connsiteX0" fmla="*/ 22992 w 972918"/>
                <a:gd name="connsiteY0" fmla="*/ 0 h 857875"/>
                <a:gd name="connsiteX1" fmla="*/ 972918 w 972918"/>
                <a:gd name="connsiteY1" fmla="*/ 857875 h 857875"/>
                <a:gd name="connsiteX2" fmla="*/ 313664 w 972918"/>
                <a:gd name="connsiteY2" fmla="*/ 857875 h 857875"/>
                <a:gd name="connsiteX3" fmla="*/ 0 w 972918"/>
                <a:gd name="connsiteY3" fmla="*/ 566663 h 857875"/>
                <a:gd name="connsiteX4" fmla="*/ 22992 w 972918"/>
                <a:gd name="connsiteY4" fmla="*/ 566663 h 857875"/>
                <a:gd name="connsiteX5" fmla="*/ 22992 w 972918"/>
                <a:gd name="connsiteY5" fmla="*/ 0 h 8578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22992 w 972918"/>
                <a:gd name="connsiteY4" fmla="*/ 604763 h 895975"/>
                <a:gd name="connsiteX5" fmla="*/ 132 w 972918"/>
                <a:gd name="connsiteY5" fmla="*/ 0 h 8959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15372 w 972918"/>
                <a:gd name="connsiteY4" fmla="*/ 589523 h 895975"/>
                <a:gd name="connsiteX5" fmla="*/ 132 w 972918"/>
                <a:gd name="connsiteY5" fmla="*/ 0 h 8959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132 w 972918"/>
                <a:gd name="connsiteY4" fmla="*/ 589523 h 895975"/>
                <a:gd name="connsiteX5" fmla="*/ 132 w 972918"/>
                <a:gd name="connsiteY5" fmla="*/ 0 h 895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18" h="895975">
                  <a:moveTo>
                    <a:pt x="132" y="0"/>
                  </a:moveTo>
                  <a:lnTo>
                    <a:pt x="972918" y="895975"/>
                  </a:lnTo>
                  <a:lnTo>
                    <a:pt x="313664" y="895975"/>
                  </a:lnTo>
                  <a:lnTo>
                    <a:pt x="0" y="604763"/>
                  </a:lnTo>
                  <a:lnTo>
                    <a:pt x="132" y="589523"/>
                  </a:lnTo>
                  <a:lnTo>
                    <a:pt x="132"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a:off x="0" y="6275577"/>
              <a:ext cx="649447" cy="582425"/>
            </a:xfrm>
            <a:custGeom>
              <a:avLst/>
              <a:gdLst>
                <a:gd name="connsiteX0" fmla="*/ 0 w 649447"/>
                <a:gd name="connsiteY0" fmla="*/ 0 h 582425"/>
                <a:gd name="connsiteX1" fmla="*/ 649447 w 649447"/>
                <a:gd name="connsiteY1" fmla="*/ 582425 h 582425"/>
                <a:gd name="connsiteX2" fmla="*/ 0 w 649447"/>
                <a:gd name="connsiteY2" fmla="*/ 582425 h 582425"/>
                <a:gd name="connsiteX3" fmla="*/ 0 w 649447"/>
                <a:gd name="connsiteY3" fmla="*/ 0 h 582425"/>
              </a:gdLst>
              <a:ahLst/>
              <a:cxnLst>
                <a:cxn ang="0">
                  <a:pos x="connsiteX0" y="connsiteY0"/>
                </a:cxn>
                <a:cxn ang="0">
                  <a:pos x="connsiteX1" y="connsiteY1"/>
                </a:cxn>
                <a:cxn ang="0">
                  <a:pos x="connsiteX2" y="connsiteY2"/>
                </a:cxn>
                <a:cxn ang="0">
                  <a:pos x="connsiteX3" y="connsiteY3"/>
                </a:cxn>
              </a:cxnLst>
              <a:rect l="l" t="t" r="r" b="b"/>
              <a:pathLst>
                <a:path w="649447" h="582425">
                  <a:moveTo>
                    <a:pt x="0" y="0"/>
                  </a:moveTo>
                  <a:lnTo>
                    <a:pt x="649447" y="582425"/>
                  </a:lnTo>
                  <a:lnTo>
                    <a:pt x="0" y="582425"/>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3" name="图片 12"/>
          <p:cNvPicPr>
            <a:picLocks noChangeAspect="1"/>
          </p:cNvPicPr>
          <p:nvPr/>
        </p:nvPicPr>
        <p:blipFill>
          <a:blip r:embed="rId3"/>
          <a:stretch>
            <a:fillRect/>
          </a:stretch>
        </p:blipFill>
        <p:spPr>
          <a:xfrm>
            <a:off x="10513133" y="177771"/>
            <a:ext cx="1432137" cy="415081"/>
          </a:xfrm>
          <a:prstGeom prst="rect">
            <a:avLst/>
          </a:prstGeom>
        </p:spPr>
      </p:pic>
    </p:spTree>
    <p:extLst>
      <p:ext uri="{BB962C8B-B14F-4D97-AF65-F5344CB8AC3E}">
        <p14:creationId xmlns:p14="http://schemas.microsoft.com/office/powerpoint/2010/main" val="216024591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3736</TotalTime>
  <Words>3187</Words>
  <Application>Microsoft Office PowerPoint</Application>
  <PresentationFormat>自定义</PresentationFormat>
  <Paragraphs>362</Paragraphs>
  <Slides>51</Slides>
  <Notes>51</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51</vt:i4>
      </vt:variant>
    </vt:vector>
  </HeadingPairs>
  <TitlesOfParts>
    <vt:vector size="53" baseType="lpstr">
      <vt:lpstr>Office 主题​​</vt:lpstr>
      <vt:lpstr>Unknown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zhongyao.kang</dc:creator>
  <cp:keywords>ppt</cp:keywords>
  <cp:lastModifiedBy>ANGEL FAN</cp:lastModifiedBy>
  <cp:revision>412</cp:revision>
  <dcterms:created xsi:type="dcterms:W3CDTF">2016-06-07T15:36:47Z</dcterms:created>
  <dcterms:modified xsi:type="dcterms:W3CDTF">2018-12-06T14:46:17Z</dcterms:modified>
</cp:coreProperties>
</file>