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90" r:id="rId2"/>
    <p:sldId id="281" r:id="rId3"/>
    <p:sldId id="291" r:id="rId4"/>
    <p:sldId id="261" r:id="rId5"/>
    <p:sldId id="332" r:id="rId6"/>
    <p:sldId id="333" r:id="rId7"/>
    <p:sldId id="298" r:id="rId8"/>
    <p:sldId id="334" r:id="rId9"/>
    <p:sldId id="335" r:id="rId10"/>
    <p:sldId id="299" r:id="rId11"/>
    <p:sldId id="337" r:id="rId12"/>
    <p:sldId id="338" r:id="rId13"/>
    <p:sldId id="339" r:id="rId14"/>
    <p:sldId id="302" r:id="rId15"/>
    <p:sldId id="340" r:id="rId16"/>
    <p:sldId id="341" r:id="rId17"/>
    <p:sldId id="342" r:id="rId18"/>
    <p:sldId id="343" r:id="rId19"/>
    <p:sldId id="344" r:id="rId20"/>
    <p:sldId id="345" r:id="rId21"/>
    <p:sldId id="346" r:id="rId22"/>
    <p:sldId id="347" r:id="rId23"/>
    <p:sldId id="367" r:id="rId24"/>
    <p:sldId id="368" r:id="rId25"/>
    <p:sldId id="348" r:id="rId26"/>
    <p:sldId id="351" r:id="rId27"/>
    <p:sldId id="350" r:id="rId28"/>
    <p:sldId id="311" r:id="rId29"/>
    <p:sldId id="352" r:id="rId30"/>
    <p:sldId id="353" r:id="rId31"/>
    <p:sldId id="354" r:id="rId32"/>
    <p:sldId id="355" r:id="rId33"/>
    <p:sldId id="356" r:id="rId34"/>
    <p:sldId id="357" r:id="rId35"/>
    <p:sldId id="358" r:id="rId36"/>
    <p:sldId id="312" r:id="rId37"/>
    <p:sldId id="359" r:id="rId38"/>
    <p:sldId id="360" r:id="rId39"/>
    <p:sldId id="361" r:id="rId40"/>
    <p:sldId id="362" r:id="rId41"/>
    <p:sldId id="363" r:id="rId42"/>
    <p:sldId id="313" r:id="rId43"/>
    <p:sldId id="364" r:id="rId44"/>
    <p:sldId id="365" r:id="rId45"/>
    <p:sldId id="366" r:id="rId46"/>
    <p:sldId id="274" r:id="rId47"/>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999" userDrawn="1">
          <p15:clr>
            <a:srgbClr val="A4A3A4"/>
          </p15:clr>
        </p15:guide>
        <p15:guide id="2" pos="3840" userDrawn="1">
          <p15:clr>
            <a:srgbClr val="A4A3A4"/>
          </p15:clr>
        </p15:guide>
        <p15:guide id="3" pos="1141" userDrawn="1">
          <p15:clr>
            <a:srgbClr val="A4A3A4"/>
          </p15:clr>
        </p15:guide>
        <p15:guide id="4" pos="5632" userDrawn="1">
          <p15:clr>
            <a:srgbClr val="A4A3A4"/>
          </p15:clr>
        </p15:guide>
        <p15:guide id="5" pos="7039" userDrawn="1">
          <p15:clr>
            <a:srgbClr val="A4A3A4"/>
          </p15:clr>
        </p15:guide>
        <p15:guide id="7" orient="horz" pos="1366" userDrawn="1">
          <p15:clr>
            <a:srgbClr val="A4A3A4"/>
          </p15:clr>
        </p15:guide>
        <p15:guide id="8" orient="horz" pos="2682" userDrawn="1">
          <p15:clr>
            <a:srgbClr val="A4A3A4"/>
          </p15:clr>
        </p15:guide>
        <p15:guide id="10" pos="28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1"/>
    <a:srgbClr val="C00000"/>
    <a:srgbClr val="00397C"/>
    <a:srgbClr val="3A3A3A"/>
    <a:srgbClr val="FAFAFA"/>
    <a:srgbClr val="F0B700"/>
    <a:srgbClr val="E2AC00"/>
    <a:srgbClr val="B08600"/>
    <a:srgbClr val="F6BB00"/>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autoAdjust="0"/>
  </p:normalViewPr>
  <p:slideViewPr>
    <p:cSldViewPr snapToGrid="0" showGuides="1">
      <p:cViewPr varScale="1">
        <p:scale>
          <a:sx n="71" d="100"/>
          <a:sy n="71" d="100"/>
        </p:scale>
        <p:origin x="-468" y="-96"/>
      </p:cViewPr>
      <p:guideLst>
        <p:guide orient="horz" pos="2999"/>
        <p:guide orient="horz" pos="1366"/>
        <p:guide orient="horz" pos="2682"/>
        <p:guide pos="3840"/>
        <p:guide pos="1141"/>
        <p:guide pos="5632"/>
        <p:guide pos="7039"/>
        <p:guide pos="2887"/>
      </p:guideLst>
    </p:cSldViewPr>
  </p:slideViewPr>
  <p:outlineViewPr>
    <p:cViewPr>
      <p:scale>
        <a:sx n="33" d="100"/>
        <a:sy n="33" d="100"/>
      </p:scale>
      <p:origin x="0" y="-153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470F4-B71D-48E3-8849-D94058D0B438}" type="datetimeFigureOut">
              <a:rPr lang="zh-CN" altLang="en-US" smtClean="0"/>
              <a:t>2018/11/8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BDDFF-9C74-45EE-AD90-2B14BDC1031C}" type="slidenum">
              <a:rPr lang="zh-CN" altLang="en-US" smtClean="0"/>
              <a:t>‹#›</a:t>
            </a:fld>
            <a:endParaRPr lang="zh-CN" altLang="en-US"/>
          </a:p>
        </p:txBody>
      </p:sp>
    </p:spTree>
    <p:extLst>
      <p:ext uri="{BB962C8B-B14F-4D97-AF65-F5344CB8AC3E}">
        <p14:creationId xmlns:p14="http://schemas.microsoft.com/office/powerpoint/2010/main" val="113452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a:t>
            </a:fld>
            <a:endParaRPr lang="zh-CN" altLang="en-US"/>
          </a:p>
        </p:txBody>
      </p:sp>
    </p:spTree>
    <p:extLst>
      <p:ext uri="{BB962C8B-B14F-4D97-AF65-F5344CB8AC3E}">
        <p14:creationId xmlns:p14="http://schemas.microsoft.com/office/powerpoint/2010/main" val="410442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10</a:t>
            </a:fld>
            <a:endParaRPr lang="zh-CN" altLang="en-US"/>
          </a:p>
        </p:txBody>
      </p:sp>
    </p:spTree>
    <p:extLst>
      <p:ext uri="{BB962C8B-B14F-4D97-AF65-F5344CB8AC3E}">
        <p14:creationId xmlns:p14="http://schemas.microsoft.com/office/powerpoint/2010/main" val="3039438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11</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12</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13</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14</a:t>
            </a:fld>
            <a:endParaRPr lang="zh-CN" altLang="en-US"/>
          </a:p>
        </p:txBody>
      </p:sp>
    </p:spTree>
    <p:extLst>
      <p:ext uri="{BB962C8B-B14F-4D97-AF65-F5344CB8AC3E}">
        <p14:creationId xmlns:p14="http://schemas.microsoft.com/office/powerpoint/2010/main" val="546809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15</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16</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17</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18</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19</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a:t>
            </a:fld>
            <a:endParaRPr lang="zh-CN" altLang="en-US"/>
          </a:p>
        </p:txBody>
      </p:sp>
    </p:spTree>
    <p:extLst>
      <p:ext uri="{BB962C8B-B14F-4D97-AF65-F5344CB8AC3E}">
        <p14:creationId xmlns:p14="http://schemas.microsoft.com/office/powerpoint/2010/main" val="953248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20</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21</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22</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23</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24</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25</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26</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27</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28</a:t>
            </a:fld>
            <a:endParaRPr lang="zh-CN" altLang="en-US"/>
          </a:p>
        </p:txBody>
      </p:sp>
    </p:spTree>
    <p:extLst>
      <p:ext uri="{BB962C8B-B14F-4D97-AF65-F5344CB8AC3E}">
        <p14:creationId xmlns:p14="http://schemas.microsoft.com/office/powerpoint/2010/main" val="546809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29</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a:t>
            </a:fld>
            <a:endParaRPr lang="zh-CN" altLang="en-US"/>
          </a:p>
        </p:txBody>
      </p:sp>
    </p:spTree>
    <p:extLst>
      <p:ext uri="{BB962C8B-B14F-4D97-AF65-F5344CB8AC3E}">
        <p14:creationId xmlns:p14="http://schemas.microsoft.com/office/powerpoint/2010/main" val="1719294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30</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31</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32</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33</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34</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35</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36</a:t>
            </a:fld>
            <a:endParaRPr lang="zh-CN" altLang="en-US"/>
          </a:p>
        </p:txBody>
      </p:sp>
    </p:spTree>
    <p:extLst>
      <p:ext uri="{BB962C8B-B14F-4D97-AF65-F5344CB8AC3E}">
        <p14:creationId xmlns:p14="http://schemas.microsoft.com/office/powerpoint/2010/main" val="546809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37</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38</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39</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40</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41</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42</a:t>
            </a:fld>
            <a:endParaRPr lang="zh-CN" altLang="en-US"/>
          </a:p>
        </p:txBody>
      </p:sp>
    </p:spTree>
    <p:extLst>
      <p:ext uri="{BB962C8B-B14F-4D97-AF65-F5344CB8AC3E}">
        <p14:creationId xmlns:p14="http://schemas.microsoft.com/office/powerpoint/2010/main" val="546809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43</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44</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45</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46</a:t>
            </a:fld>
            <a:endParaRPr lang="zh-CN" altLang="en-US"/>
          </a:p>
        </p:txBody>
      </p:sp>
    </p:spTree>
    <p:extLst>
      <p:ext uri="{BB962C8B-B14F-4D97-AF65-F5344CB8AC3E}">
        <p14:creationId xmlns:p14="http://schemas.microsoft.com/office/powerpoint/2010/main" val="951973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5</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6</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7</a:t>
            </a:fld>
            <a:endParaRPr lang="zh-CN" altLang="en-US"/>
          </a:p>
        </p:txBody>
      </p:sp>
    </p:spTree>
    <p:extLst>
      <p:ext uri="{BB962C8B-B14F-4D97-AF65-F5344CB8AC3E}">
        <p14:creationId xmlns:p14="http://schemas.microsoft.com/office/powerpoint/2010/main" val="3908208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8</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4BDDFF-9C74-45EE-AD90-2B14BDC1031C}" type="slidenum">
              <a:rPr lang="zh-CN" altLang="en-US" smtClean="0"/>
              <a:t>9</a:t>
            </a:fld>
            <a:endParaRPr lang="zh-CN" altLang="en-US"/>
          </a:p>
        </p:txBody>
      </p:sp>
    </p:spTree>
    <p:extLst>
      <p:ext uri="{BB962C8B-B14F-4D97-AF65-F5344CB8AC3E}">
        <p14:creationId xmlns:p14="http://schemas.microsoft.com/office/powerpoint/2010/main" val="2474377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C56423-C432-45E6-89A1-31D5D84238BE}" type="datetimeFigureOut">
              <a:rPr lang="zh-CN" altLang="en-US" smtClean="0"/>
              <a:t>2018/11/8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
        <p:nvSpPr>
          <p:cNvPr id="7" name="文本框 6"/>
          <p:cNvSpPr txBox="1"/>
          <p:nvPr userDrawn="1"/>
        </p:nvSpPr>
        <p:spPr>
          <a:xfrm>
            <a:off x="11453769" y="6459523"/>
            <a:ext cx="637563" cy="369332"/>
          </a:xfrm>
          <a:prstGeom prst="rect">
            <a:avLst/>
          </a:prstGeom>
          <a:noFill/>
        </p:spPr>
        <p:txBody>
          <a:bodyPr wrap="square" rtlCol="0">
            <a:spAutoFit/>
          </a:bodyPr>
          <a:lstStyle/>
          <a:p>
            <a:fld id="{7ACA2778-5B13-44DF-A715-FCABA52AFB55}" type="slidenum">
              <a:rPr lang="zh-CN" altLang="en-US" sz="1800" smtClean="0">
                <a:solidFill>
                  <a:schemeClr val="bg1">
                    <a:lumMod val="50000"/>
                  </a:schemeClr>
                </a:solidFill>
              </a:rPr>
              <a:t>‹#›</a:t>
            </a:fld>
            <a:endParaRPr lang="zh-CN" altLang="en-US" sz="1800" dirty="0">
              <a:solidFill>
                <a:schemeClr val="bg1">
                  <a:lumMod val="50000"/>
                </a:schemeClr>
              </a:solidFill>
            </a:endParaRPr>
          </a:p>
        </p:txBody>
      </p:sp>
      <p:grpSp>
        <p:nvGrpSpPr>
          <p:cNvPr id="14" name="组合 13"/>
          <p:cNvGrpSpPr/>
          <p:nvPr userDrawn="1"/>
        </p:nvGrpSpPr>
        <p:grpSpPr>
          <a:xfrm>
            <a:off x="7073052" y="-1180391"/>
            <a:ext cx="5471310" cy="6652640"/>
            <a:chOff x="4012218" y="-1180391"/>
            <a:chExt cx="5471310" cy="6652640"/>
          </a:xfrm>
        </p:grpSpPr>
        <p:sp>
          <p:nvSpPr>
            <p:cNvPr id="8" name="任意多边形 7"/>
            <p:cNvSpPr/>
            <p:nvPr userDrawn="1"/>
          </p:nvSpPr>
          <p:spPr>
            <a:xfrm rot="2700000">
              <a:off x="4012218" y="-1180391"/>
              <a:ext cx="2382953" cy="2382953"/>
            </a:xfrm>
            <a:custGeom>
              <a:avLst/>
              <a:gdLst>
                <a:gd name="connsiteX0" fmla="*/ 0 w 3177271"/>
                <a:gd name="connsiteY0" fmla="*/ 3166723 h 3177271"/>
                <a:gd name="connsiteX1" fmla="*/ 3166723 w 3177271"/>
                <a:gd name="connsiteY1" fmla="*/ 0 h 3177271"/>
                <a:gd name="connsiteX2" fmla="*/ 3177271 w 3177271"/>
                <a:gd name="connsiteY2" fmla="*/ 0 h 3177271"/>
                <a:gd name="connsiteX3" fmla="*/ 3177271 w 3177271"/>
                <a:gd name="connsiteY3" fmla="*/ 3177271 h 3177271"/>
                <a:gd name="connsiteX4" fmla="*/ 0 w 3177271"/>
                <a:gd name="connsiteY4" fmla="*/ 3177271 h 3177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271" h="3177271">
                  <a:moveTo>
                    <a:pt x="0" y="3166723"/>
                  </a:moveTo>
                  <a:lnTo>
                    <a:pt x="3166723" y="0"/>
                  </a:lnTo>
                  <a:lnTo>
                    <a:pt x="3177271" y="0"/>
                  </a:lnTo>
                  <a:lnTo>
                    <a:pt x="3177271" y="3177271"/>
                  </a:lnTo>
                  <a:lnTo>
                    <a:pt x="0" y="317727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9" name="任意多边形 8"/>
            <p:cNvSpPr/>
            <p:nvPr userDrawn="1"/>
          </p:nvSpPr>
          <p:spPr>
            <a:xfrm rot="2700000">
              <a:off x="8839640" y="1396901"/>
              <a:ext cx="643888" cy="643888"/>
            </a:xfrm>
            <a:custGeom>
              <a:avLst/>
              <a:gdLst>
                <a:gd name="connsiteX0" fmla="*/ 0 w 816398"/>
                <a:gd name="connsiteY0" fmla="*/ 0 h 816398"/>
                <a:gd name="connsiteX1" fmla="*/ 816398 w 816398"/>
                <a:gd name="connsiteY1" fmla="*/ 816398 h 816398"/>
                <a:gd name="connsiteX2" fmla="*/ 0 w 816398"/>
                <a:gd name="connsiteY2" fmla="*/ 816398 h 816398"/>
              </a:gdLst>
              <a:ahLst/>
              <a:cxnLst>
                <a:cxn ang="0">
                  <a:pos x="connsiteX0" y="connsiteY0"/>
                </a:cxn>
                <a:cxn ang="0">
                  <a:pos x="connsiteX1" y="connsiteY1"/>
                </a:cxn>
                <a:cxn ang="0">
                  <a:pos x="connsiteX2" y="connsiteY2"/>
                </a:cxn>
              </a:cxnLst>
              <a:rect l="l" t="t" r="r" b="b"/>
              <a:pathLst>
                <a:path w="816398" h="816398">
                  <a:moveTo>
                    <a:pt x="0" y="0"/>
                  </a:moveTo>
                  <a:lnTo>
                    <a:pt x="816398" y="816398"/>
                  </a:lnTo>
                  <a:lnTo>
                    <a:pt x="0" y="81639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0" name="任意多边形 9"/>
            <p:cNvSpPr/>
            <p:nvPr userDrawn="1"/>
          </p:nvSpPr>
          <p:spPr>
            <a:xfrm rot="2700000">
              <a:off x="8858141" y="4861063"/>
              <a:ext cx="613124" cy="609248"/>
            </a:xfrm>
            <a:custGeom>
              <a:avLst/>
              <a:gdLst>
                <a:gd name="connsiteX0" fmla="*/ 0 w 307527"/>
                <a:gd name="connsiteY0" fmla="*/ 0 h 532977"/>
                <a:gd name="connsiteX1" fmla="*/ 307527 w 307527"/>
                <a:gd name="connsiteY1" fmla="*/ 307527 h 532977"/>
                <a:gd name="connsiteX2" fmla="*/ 82077 w 307527"/>
                <a:gd name="connsiteY2" fmla="*/ 532977 h 532977"/>
                <a:gd name="connsiteX3" fmla="*/ 0 w 307527"/>
                <a:gd name="connsiteY3" fmla="*/ 532977 h 532977"/>
                <a:gd name="connsiteX0" fmla="*/ 23304 w 330831"/>
                <a:gd name="connsiteY0" fmla="*/ 0 h 606761"/>
                <a:gd name="connsiteX1" fmla="*/ 330831 w 330831"/>
                <a:gd name="connsiteY1" fmla="*/ 307527 h 606761"/>
                <a:gd name="connsiteX2" fmla="*/ 105381 w 330831"/>
                <a:gd name="connsiteY2" fmla="*/ 532977 h 606761"/>
                <a:gd name="connsiteX3" fmla="*/ 0 w 330831"/>
                <a:gd name="connsiteY3" fmla="*/ 606761 h 606761"/>
                <a:gd name="connsiteX4" fmla="*/ 23304 w 330831"/>
                <a:gd name="connsiteY4" fmla="*/ 0 h 606761"/>
                <a:gd name="connsiteX0" fmla="*/ 23304 w 330831"/>
                <a:gd name="connsiteY0" fmla="*/ 0 h 606761"/>
                <a:gd name="connsiteX1" fmla="*/ 330831 w 330831"/>
                <a:gd name="connsiteY1" fmla="*/ 307527 h 606761"/>
                <a:gd name="connsiteX2" fmla="*/ 108295 w 330831"/>
                <a:gd name="connsiteY2" fmla="*/ 600055 h 606761"/>
                <a:gd name="connsiteX3" fmla="*/ 0 w 330831"/>
                <a:gd name="connsiteY3" fmla="*/ 606761 h 606761"/>
                <a:gd name="connsiteX4" fmla="*/ 23304 w 330831"/>
                <a:gd name="connsiteY4" fmla="*/ 0 h 606761"/>
                <a:gd name="connsiteX0" fmla="*/ 23304 w 314808"/>
                <a:gd name="connsiteY0" fmla="*/ 0 h 606761"/>
                <a:gd name="connsiteX1" fmla="*/ 314808 w 314808"/>
                <a:gd name="connsiteY1" fmla="*/ 332682 h 606761"/>
                <a:gd name="connsiteX2" fmla="*/ 108295 w 314808"/>
                <a:gd name="connsiteY2" fmla="*/ 600055 h 606761"/>
                <a:gd name="connsiteX3" fmla="*/ 0 w 314808"/>
                <a:gd name="connsiteY3" fmla="*/ 606761 h 606761"/>
                <a:gd name="connsiteX4" fmla="*/ 23304 w 314808"/>
                <a:gd name="connsiteY4" fmla="*/ 0 h 606761"/>
                <a:gd name="connsiteX0" fmla="*/ 23304 w 565338"/>
                <a:gd name="connsiteY0" fmla="*/ 0 h 621113"/>
                <a:gd name="connsiteX1" fmla="*/ 565338 w 565338"/>
                <a:gd name="connsiteY1" fmla="*/ 621113 h 621113"/>
                <a:gd name="connsiteX2" fmla="*/ 108295 w 565338"/>
                <a:gd name="connsiteY2" fmla="*/ 600055 h 621113"/>
                <a:gd name="connsiteX3" fmla="*/ 0 w 565338"/>
                <a:gd name="connsiteY3" fmla="*/ 606761 h 621113"/>
                <a:gd name="connsiteX4" fmla="*/ 23304 w 565338"/>
                <a:gd name="connsiteY4" fmla="*/ 0 h 621113"/>
                <a:gd name="connsiteX0" fmla="*/ 23304 w 530381"/>
                <a:gd name="connsiteY0" fmla="*/ 0 h 606761"/>
                <a:gd name="connsiteX1" fmla="*/ 530381 w 530381"/>
                <a:gd name="connsiteY1" fmla="*/ 594282 h 606761"/>
                <a:gd name="connsiteX2" fmla="*/ 108295 w 530381"/>
                <a:gd name="connsiteY2" fmla="*/ 600055 h 606761"/>
                <a:gd name="connsiteX3" fmla="*/ 0 w 530381"/>
                <a:gd name="connsiteY3" fmla="*/ 606761 h 606761"/>
                <a:gd name="connsiteX4" fmla="*/ 23304 w 530381"/>
                <a:gd name="connsiteY4" fmla="*/ 0 h 60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381" h="606761">
                  <a:moveTo>
                    <a:pt x="23304" y="0"/>
                  </a:moveTo>
                  <a:lnTo>
                    <a:pt x="530381" y="594282"/>
                  </a:lnTo>
                  <a:lnTo>
                    <a:pt x="108295" y="600055"/>
                  </a:lnTo>
                  <a:lnTo>
                    <a:pt x="0" y="606761"/>
                  </a:lnTo>
                  <a:cubicBezTo>
                    <a:pt x="0" y="429102"/>
                    <a:pt x="23304" y="177659"/>
                    <a:pt x="2330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1" name="图片 10"/>
            <p:cNvPicPr>
              <a:picLocks noChangeAspect="1"/>
            </p:cNvPicPr>
            <p:nvPr userDrawn="1"/>
          </p:nvPicPr>
          <p:blipFill rotWithShape="1">
            <a:blip r:embed="rId2"/>
            <a:srcRect l="15598" t="11334" r="44229" b="-766"/>
            <a:stretch/>
          </p:blipFill>
          <p:spPr>
            <a:xfrm>
              <a:off x="6980261" y="1795048"/>
              <a:ext cx="2187514" cy="3341694"/>
            </a:xfrm>
            <a:custGeom>
              <a:avLst/>
              <a:gdLst>
                <a:gd name="connsiteX0" fmla="*/ 1651000 w 2139361"/>
                <a:gd name="connsiteY0" fmla="*/ 0 h 3268134"/>
                <a:gd name="connsiteX1" fmla="*/ 2139361 w 2139361"/>
                <a:gd name="connsiteY1" fmla="*/ 483352 h 3268134"/>
                <a:gd name="connsiteX2" fmla="*/ 2139361 w 2139361"/>
                <a:gd name="connsiteY2" fmla="*/ 2784782 h 3268134"/>
                <a:gd name="connsiteX3" fmla="*/ 1651000 w 2139361"/>
                <a:gd name="connsiteY3" fmla="*/ 3268134 h 3268134"/>
                <a:gd name="connsiteX4" fmla="*/ 0 w 2139361"/>
                <a:gd name="connsiteY4" fmla="*/ 1634067 h 3268134"/>
                <a:gd name="connsiteX5" fmla="*/ 1651000 w 2139361"/>
                <a:gd name="connsiteY5" fmla="*/ 0 h 326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9361" h="3268134">
                  <a:moveTo>
                    <a:pt x="1651000" y="0"/>
                  </a:moveTo>
                  <a:lnTo>
                    <a:pt x="2139361" y="483352"/>
                  </a:lnTo>
                  <a:lnTo>
                    <a:pt x="2139361" y="2784782"/>
                  </a:lnTo>
                  <a:lnTo>
                    <a:pt x="1651000" y="3268134"/>
                  </a:lnTo>
                  <a:lnTo>
                    <a:pt x="0" y="1634067"/>
                  </a:lnTo>
                  <a:lnTo>
                    <a:pt x="1651000" y="0"/>
                  </a:lnTo>
                  <a:close/>
                </a:path>
              </a:pathLst>
            </a:custGeom>
          </p:spPr>
        </p:pic>
        <p:pic>
          <p:nvPicPr>
            <p:cNvPr id="12" name="图片 11"/>
            <p:cNvPicPr>
              <a:picLocks noChangeAspect="1"/>
            </p:cNvPicPr>
            <p:nvPr userDrawn="1"/>
          </p:nvPicPr>
          <p:blipFill>
            <a:blip r:embed="rId3"/>
            <a:srcRect l="9237" t="2626" r="29608" b="2626"/>
            <a:stretch>
              <a:fillRect/>
            </a:stretch>
          </p:blipFill>
          <p:spPr>
            <a:xfrm>
              <a:off x="6965229" y="-29471"/>
              <a:ext cx="2184962" cy="1699183"/>
            </a:xfrm>
            <a:custGeom>
              <a:avLst/>
              <a:gdLst>
                <a:gd name="connsiteX0" fmla="*/ 28576 w 2203471"/>
                <a:gd name="connsiteY0" fmla="*/ 0 h 1713577"/>
                <a:gd name="connsiteX1" fmla="*/ 2203471 w 2203471"/>
                <a:gd name="connsiteY1" fmla="*/ 0 h 1713577"/>
                <a:gd name="connsiteX2" fmla="*/ 2203471 w 2203471"/>
                <a:gd name="connsiteY2" fmla="*/ 1195108 h 1713577"/>
                <a:gd name="connsiteX3" fmla="*/ 1685002 w 2203471"/>
                <a:gd name="connsiteY3" fmla="*/ 1713577 h 1713577"/>
                <a:gd name="connsiteX4" fmla="*/ 0 w 2203471"/>
                <a:gd name="connsiteY4" fmla="*/ 28575 h 1713577"/>
                <a:gd name="connsiteX5" fmla="*/ 28576 w 2203471"/>
                <a:gd name="connsiteY5" fmla="*/ 0 h 171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471" h="1713577">
                  <a:moveTo>
                    <a:pt x="28576" y="0"/>
                  </a:moveTo>
                  <a:lnTo>
                    <a:pt x="2203471" y="0"/>
                  </a:lnTo>
                  <a:lnTo>
                    <a:pt x="2203471" y="1195108"/>
                  </a:lnTo>
                  <a:lnTo>
                    <a:pt x="1685002" y="1713577"/>
                  </a:lnTo>
                  <a:lnTo>
                    <a:pt x="0" y="28575"/>
                  </a:lnTo>
                  <a:lnTo>
                    <a:pt x="28576" y="0"/>
                  </a:lnTo>
                  <a:close/>
                </a:path>
              </a:pathLst>
            </a:custGeom>
          </p:spPr>
        </p:pic>
        <p:pic>
          <p:nvPicPr>
            <p:cNvPr id="13" name="图片 12"/>
            <p:cNvPicPr>
              <a:picLocks noChangeAspect="1"/>
            </p:cNvPicPr>
            <p:nvPr userDrawn="1"/>
          </p:nvPicPr>
          <p:blipFill>
            <a:blip r:embed="rId4"/>
            <a:stretch>
              <a:fillRect/>
            </a:stretch>
          </p:blipFill>
          <p:spPr>
            <a:xfrm>
              <a:off x="5275200" y="81422"/>
              <a:ext cx="3307993" cy="3312405"/>
            </a:xfrm>
            <a:custGeom>
              <a:avLst/>
              <a:gdLst>
                <a:gd name="connsiteX0" fmla="*/ 1685003 w 3370005"/>
                <a:gd name="connsiteY0" fmla="*/ 0 h 3370004"/>
                <a:gd name="connsiteX1" fmla="*/ 3370005 w 3370005"/>
                <a:gd name="connsiteY1" fmla="*/ 1685002 h 3370004"/>
                <a:gd name="connsiteX2" fmla="*/ 1685003 w 3370005"/>
                <a:gd name="connsiteY2" fmla="*/ 3370004 h 3370004"/>
                <a:gd name="connsiteX3" fmla="*/ 0 w 3370005"/>
                <a:gd name="connsiteY3" fmla="*/ 1685002 h 3370004"/>
              </a:gdLst>
              <a:ahLst/>
              <a:cxnLst>
                <a:cxn ang="0">
                  <a:pos x="connsiteX0" y="connsiteY0"/>
                </a:cxn>
                <a:cxn ang="0">
                  <a:pos x="connsiteX1" y="connsiteY1"/>
                </a:cxn>
                <a:cxn ang="0">
                  <a:pos x="connsiteX2" y="connsiteY2"/>
                </a:cxn>
                <a:cxn ang="0">
                  <a:pos x="connsiteX3" y="connsiteY3"/>
                </a:cxn>
              </a:cxnLst>
              <a:rect l="l" t="t" r="r" b="b"/>
              <a:pathLst>
                <a:path w="3370005" h="3370004">
                  <a:moveTo>
                    <a:pt x="1685003" y="0"/>
                  </a:moveTo>
                  <a:lnTo>
                    <a:pt x="3370005" y="1685002"/>
                  </a:lnTo>
                  <a:lnTo>
                    <a:pt x="1685003" y="3370004"/>
                  </a:lnTo>
                  <a:lnTo>
                    <a:pt x="0" y="1685002"/>
                  </a:lnTo>
                  <a:close/>
                </a:path>
              </a:pathLst>
            </a:custGeom>
          </p:spPr>
        </p:pic>
      </p:grpSp>
      <p:grpSp>
        <p:nvGrpSpPr>
          <p:cNvPr id="15" name="组合 14"/>
          <p:cNvGrpSpPr/>
          <p:nvPr userDrawn="1"/>
        </p:nvGrpSpPr>
        <p:grpSpPr>
          <a:xfrm>
            <a:off x="0" y="5962025"/>
            <a:ext cx="972918" cy="895975"/>
            <a:chOff x="0" y="5962025"/>
            <a:chExt cx="972918" cy="895975"/>
          </a:xfrm>
        </p:grpSpPr>
        <p:sp>
          <p:nvSpPr>
            <p:cNvPr id="16" name="任意多边形 15"/>
            <p:cNvSpPr/>
            <p:nvPr/>
          </p:nvSpPr>
          <p:spPr>
            <a:xfrm>
              <a:off x="0" y="5962025"/>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0" y="6275575"/>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340382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725228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58862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C56423-C432-45E6-89A1-31D5D84238BE}" type="datetimeFigureOut">
              <a:rPr lang="zh-CN" altLang="en-US" smtClean="0"/>
              <a:t>2018/11/8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6409139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6BC56423-C432-45E6-89A1-31D5D84238BE}" type="datetimeFigureOut">
              <a:rPr lang="zh-CN" altLang="en-US" smtClean="0"/>
              <a:t>2018/11/8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48856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6BC56423-C432-45E6-89A1-31D5D84238BE}" type="datetimeFigureOut">
              <a:rPr lang="zh-CN" altLang="en-US" smtClean="0"/>
              <a:t>2018/11/8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257939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6BC56423-C432-45E6-89A1-31D5D84238BE}" type="datetimeFigureOut">
              <a:rPr lang="zh-CN" altLang="en-US" smtClean="0"/>
              <a:t>2018/11/8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95259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C56423-C432-45E6-89A1-31D5D84238BE}" type="datetimeFigureOut">
              <a:rPr lang="zh-CN" altLang="en-US" smtClean="0"/>
              <a:t>2018/11/8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1232343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56423-C432-45E6-89A1-31D5D84238BE}" type="datetimeFigureOut">
              <a:rPr lang="zh-CN" altLang="en-US" smtClean="0"/>
              <a:t>2018/11/8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440084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BC56423-C432-45E6-89A1-31D5D84238BE}" type="datetimeFigureOut">
              <a:rPr lang="zh-CN" altLang="en-US" smtClean="0"/>
              <a:t>2018/11/8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141913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BC56423-C432-45E6-89A1-31D5D84238BE}" type="datetimeFigureOut">
              <a:rPr lang="zh-CN" altLang="en-US" smtClean="0"/>
              <a:t>2018/11/8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81889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56423-C432-45E6-89A1-31D5D84238BE}" type="datetimeFigureOut">
              <a:rPr lang="zh-CN" altLang="en-US" smtClean="0"/>
              <a:t>2018/11/8</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1E86F-CBF7-4DF7-824A-AB405C555AAE}" type="slidenum">
              <a:rPr lang="zh-CN" altLang="en-US" smtClean="0"/>
              <a:t>‹#›</a:t>
            </a:fld>
            <a:endParaRPr lang="zh-CN" altLang="en-US"/>
          </a:p>
        </p:txBody>
      </p:sp>
    </p:spTree>
    <p:extLst>
      <p:ext uri="{BB962C8B-B14F-4D97-AF65-F5344CB8AC3E}">
        <p14:creationId xmlns:p14="http://schemas.microsoft.com/office/powerpoint/2010/main" val="39352002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5.bin"/><Relationship Id="rId3" Type="http://schemas.openxmlformats.org/officeDocument/2006/relationships/notesSlide" Target="../notesSlides/notesSlide31.xml"/><Relationship Id="rId7" Type="http://schemas.openxmlformats.org/officeDocument/2006/relationships/oleObject" Target="../embeddings/oleObject2.bin"/><Relationship Id="rId12" Type="http://schemas.openxmlformats.org/officeDocument/2006/relationships/image" Target="../media/image10.wmf"/><Relationship Id="rId17" Type="http://schemas.openxmlformats.org/officeDocument/2006/relationships/image" Target="../media/image12.wmf"/><Relationship Id="rId2" Type="http://schemas.openxmlformats.org/officeDocument/2006/relationships/slideLayout" Target="../slideLayouts/slideLayout2.xml"/><Relationship Id="rId16"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image" Target="../media/image13.emf"/><Relationship Id="rId10" Type="http://schemas.openxmlformats.org/officeDocument/2006/relationships/image" Target="../media/image9.wmf"/><Relationship Id="rId4" Type="http://schemas.openxmlformats.org/officeDocument/2006/relationships/image" Target="../media/image5.emf"/><Relationship Id="rId9" Type="http://schemas.openxmlformats.org/officeDocument/2006/relationships/oleObject" Target="../embeddings/oleObject3.bin"/><Relationship Id="rId14" Type="http://schemas.openxmlformats.org/officeDocument/2006/relationships/image" Target="../media/image11.wmf"/></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lum/>
          </a:blip>
          <a:stretch>
            <a:fillRect/>
          </a:stretch>
        </p:blipFill>
        <p:spPr>
          <a:xfrm>
            <a:off x="295090" y="97956"/>
            <a:ext cx="1397000" cy="1397000"/>
          </a:xfrm>
          <a:prstGeom prst="rect">
            <a:avLst/>
          </a:prstGeom>
          <a:noFill/>
          <a:ln>
            <a:noFill/>
          </a:ln>
        </p:spPr>
      </p:pic>
      <p:sp>
        <p:nvSpPr>
          <p:cNvPr id="21" name="文本框 20"/>
          <p:cNvSpPr txBox="1"/>
          <p:nvPr/>
        </p:nvSpPr>
        <p:spPr>
          <a:xfrm>
            <a:off x="0" y="1536883"/>
            <a:ext cx="8861612" cy="2400657"/>
          </a:xfrm>
          <a:prstGeom prst="rect">
            <a:avLst/>
          </a:prstGeom>
          <a:noFill/>
        </p:spPr>
        <p:txBody>
          <a:bodyPr wrap="square" rtlCol="0">
            <a:spAutoFit/>
          </a:bodyPr>
          <a:lstStyle/>
          <a:p>
            <a:r>
              <a:rPr lang="en-US" altLang="zh-CN" sz="5000" b="1" dirty="0">
                <a:solidFill>
                  <a:srgbClr val="00397C"/>
                </a:solidFill>
                <a:latin typeface="Calibri Light" panose="020F0302020204030204" pitchFamily="34" charset="0"/>
                <a:ea typeface="宋体" panose="02010600030101010101" pitchFamily="2" charset="-122"/>
              </a:rPr>
              <a:t>Social identity and inequality: The impact of China's </a:t>
            </a:r>
            <a:r>
              <a:rPr lang="en-US" altLang="zh-CN" sz="5000" b="1" dirty="0" err="1">
                <a:solidFill>
                  <a:srgbClr val="00397C"/>
                </a:solidFill>
                <a:latin typeface="Calibri Light" panose="020F0302020204030204" pitchFamily="34" charset="0"/>
                <a:ea typeface="宋体" panose="02010600030101010101" pitchFamily="2" charset="-122"/>
              </a:rPr>
              <a:t>hukou</a:t>
            </a:r>
            <a:r>
              <a:rPr lang="en-US" altLang="zh-CN" sz="5000" b="1" dirty="0">
                <a:solidFill>
                  <a:srgbClr val="00397C"/>
                </a:solidFill>
                <a:latin typeface="Calibri Light" panose="020F0302020204030204" pitchFamily="34" charset="0"/>
                <a:ea typeface="宋体" panose="02010600030101010101" pitchFamily="2" charset="-122"/>
              </a:rPr>
              <a:t> </a:t>
            </a:r>
            <a:r>
              <a:rPr lang="en-US" altLang="zh-CN" sz="5000" b="1" dirty="0" smtClean="0">
                <a:solidFill>
                  <a:srgbClr val="00397C"/>
                </a:solidFill>
                <a:latin typeface="Calibri Light" panose="020F0302020204030204" pitchFamily="34" charset="0"/>
                <a:ea typeface="宋体" panose="02010600030101010101" pitchFamily="2" charset="-122"/>
              </a:rPr>
              <a:t>system</a:t>
            </a:r>
          </a:p>
          <a:p>
            <a:endParaRPr lang="zh-CN" altLang="en-US" sz="5000" b="1" dirty="0">
              <a:solidFill>
                <a:srgbClr val="00397C"/>
              </a:solidFill>
              <a:latin typeface="Calibri Light" panose="020F0302020204030204" pitchFamily="34" charset="0"/>
              <a:ea typeface="宋体" panose="02010600030101010101" pitchFamily="2" charset="-122"/>
            </a:endParaRPr>
          </a:p>
        </p:txBody>
      </p:sp>
      <p:sp>
        <p:nvSpPr>
          <p:cNvPr id="22" name="文本框 21"/>
          <p:cNvSpPr txBox="1"/>
          <p:nvPr/>
        </p:nvSpPr>
        <p:spPr>
          <a:xfrm>
            <a:off x="993590" y="3868484"/>
            <a:ext cx="6156808" cy="1015663"/>
          </a:xfrm>
          <a:prstGeom prst="rect">
            <a:avLst/>
          </a:prstGeom>
          <a:noFill/>
        </p:spPr>
        <p:txBody>
          <a:bodyPr wrap="square" rtlCol="0">
            <a:spAutoFit/>
          </a:bodyPr>
          <a:lstStyle/>
          <a:p>
            <a:r>
              <a:rPr lang="en-US" altLang="zh-CN" sz="2000" b="1" dirty="0">
                <a:solidFill>
                  <a:srgbClr val="00397C"/>
                </a:solidFill>
                <a:latin typeface="Calibri Light" panose="020F0302020204030204" pitchFamily="34" charset="0"/>
              </a:rPr>
              <a:t>Author</a:t>
            </a:r>
            <a:r>
              <a:rPr lang="zh-CN" altLang="en-US" sz="2000" b="1" dirty="0" smtClean="0">
                <a:solidFill>
                  <a:srgbClr val="00397C"/>
                </a:solidFill>
                <a:latin typeface="Calibri Light" panose="020F0302020204030204" pitchFamily="34" charset="0"/>
              </a:rPr>
              <a:t>：   </a:t>
            </a:r>
            <a:r>
              <a:rPr lang="it-IT" altLang="zh-CN" sz="2000" b="1" dirty="0" smtClean="0">
                <a:solidFill>
                  <a:srgbClr val="00397C"/>
                </a:solidFill>
                <a:latin typeface="Calibri Light" panose="020F0302020204030204" pitchFamily="34" charset="0"/>
              </a:rPr>
              <a:t>Farzana Afridi, </a:t>
            </a:r>
            <a:r>
              <a:rPr lang="it-IT" altLang="zh-CN" sz="2000" b="1" dirty="0">
                <a:solidFill>
                  <a:srgbClr val="00397C"/>
                </a:solidFill>
                <a:latin typeface="Calibri Light" panose="020F0302020204030204" pitchFamily="34" charset="0"/>
              </a:rPr>
              <a:t>Sherry Xin Li </a:t>
            </a:r>
            <a:r>
              <a:rPr lang="it-IT" altLang="zh-CN" sz="2000" b="1" dirty="0" smtClean="0">
                <a:solidFill>
                  <a:srgbClr val="00397C"/>
                </a:solidFill>
                <a:latin typeface="Calibri Light" panose="020F0302020204030204" pitchFamily="34" charset="0"/>
              </a:rPr>
              <a:t>, </a:t>
            </a:r>
            <a:r>
              <a:rPr lang="it-IT" altLang="zh-CN" sz="2000" b="1" dirty="0">
                <a:solidFill>
                  <a:srgbClr val="00397C"/>
                </a:solidFill>
                <a:latin typeface="Calibri Light" panose="020F0302020204030204" pitchFamily="34" charset="0"/>
              </a:rPr>
              <a:t>Yufei </a:t>
            </a:r>
            <a:r>
              <a:rPr lang="it-IT" altLang="zh-CN" sz="2000" b="1" dirty="0" smtClean="0">
                <a:solidFill>
                  <a:srgbClr val="00397C"/>
                </a:solidFill>
                <a:latin typeface="Calibri Light" panose="020F0302020204030204" pitchFamily="34" charset="0"/>
              </a:rPr>
              <a:t>Ren</a:t>
            </a:r>
          </a:p>
          <a:p>
            <a:r>
              <a:rPr lang="en-US" altLang="zh-CN" sz="2000" b="1" dirty="0" smtClean="0">
                <a:solidFill>
                  <a:srgbClr val="00397C"/>
                </a:solidFill>
                <a:latin typeface="Calibri Light" panose="020F0302020204030204" pitchFamily="34" charset="0"/>
              </a:rPr>
              <a:t>Reporter</a:t>
            </a:r>
            <a:r>
              <a:rPr lang="zh-CN" altLang="en-US" sz="2000" b="1" dirty="0" smtClean="0">
                <a:solidFill>
                  <a:srgbClr val="00397C"/>
                </a:solidFill>
                <a:latin typeface="Calibri Light" panose="020F0302020204030204" pitchFamily="34" charset="0"/>
              </a:rPr>
              <a:t>：</a:t>
            </a:r>
            <a:r>
              <a:rPr lang="en-US" altLang="zh-CN" sz="2000" b="1" dirty="0" err="1" smtClean="0">
                <a:solidFill>
                  <a:srgbClr val="00397C"/>
                </a:solidFill>
                <a:latin typeface="Calibri Light" panose="020F0302020204030204" pitchFamily="34" charset="0"/>
              </a:rPr>
              <a:t>Rui</a:t>
            </a:r>
            <a:r>
              <a:rPr lang="en-US" altLang="zh-CN" sz="2000" b="1" dirty="0" smtClean="0">
                <a:solidFill>
                  <a:srgbClr val="00397C"/>
                </a:solidFill>
                <a:latin typeface="Calibri Light" panose="020F0302020204030204" pitchFamily="34" charset="0"/>
              </a:rPr>
              <a:t> Fan</a:t>
            </a:r>
          </a:p>
          <a:p>
            <a:r>
              <a:rPr lang="en-US" altLang="zh-CN" sz="2000" b="1" dirty="0" smtClean="0">
                <a:solidFill>
                  <a:srgbClr val="00397C"/>
                </a:solidFill>
                <a:latin typeface="Calibri Light" panose="020F0302020204030204" pitchFamily="34" charset="0"/>
              </a:rPr>
              <a:t>Date:         2018.11.08</a:t>
            </a:r>
            <a:endParaRPr lang="zh-CN" altLang="en-US" sz="2000" b="1" dirty="0">
              <a:solidFill>
                <a:srgbClr val="00397C"/>
              </a:solidFill>
              <a:latin typeface="Calibri Light" panose="020F0302020204030204" pitchFamily="34" charset="0"/>
            </a:endParaRPr>
          </a:p>
        </p:txBody>
      </p:sp>
    </p:spTree>
    <p:extLst>
      <p:ext uri="{BB962C8B-B14F-4D97-AF65-F5344CB8AC3E}">
        <p14:creationId xmlns:p14="http://schemas.microsoft.com/office/powerpoint/2010/main" val="2885978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03</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1146013" y="2296998"/>
            <a:ext cx="777777"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03</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1748292" y="2263826"/>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932576" y="2089248"/>
            <a:ext cx="9763856" cy="1200329"/>
          </a:xfrm>
          <a:prstGeom prst="rect">
            <a:avLst/>
          </a:prstGeom>
        </p:spPr>
        <p:txBody>
          <a:bodyPr wrap="square">
            <a:spAutoFit/>
          </a:bodyPr>
          <a:lstStyle/>
          <a:p>
            <a:r>
              <a:rPr lang="en-US" altLang="zh-CN" sz="3600" b="1" dirty="0">
                <a:latin typeface="黑体" panose="02010609060101010101" pitchFamily="49" charset="-122"/>
                <a:ea typeface="黑体" panose="02010609060101010101" pitchFamily="49" charset="-122"/>
              </a:rPr>
              <a:t>The </a:t>
            </a:r>
            <a:r>
              <a:rPr lang="en-US" altLang="zh-CN" sz="3600" b="1" dirty="0" err="1">
                <a:latin typeface="黑体" panose="02010609060101010101" pitchFamily="49" charset="-122"/>
                <a:ea typeface="黑体" panose="02010609060101010101" pitchFamily="49" charset="-122"/>
              </a:rPr>
              <a:t>hukou</a:t>
            </a:r>
            <a:r>
              <a:rPr lang="en-US" altLang="zh-CN" sz="3600" b="1" dirty="0">
                <a:latin typeface="黑体" panose="02010609060101010101" pitchFamily="49" charset="-122"/>
                <a:ea typeface="黑体" panose="02010609060101010101" pitchFamily="49" charset="-122"/>
              </a:rPr>
              <a:t> system and social identity in China</a:t>
            </a:r>
            <a:endParaRPr lang="zh-CN" altLang="en-US" sz="3600" b="1" dirty="0">
              <a:latin typeface="黑体" panose="02010609060101010101" pitchFamily="49" charset="-122"/>
              <a:ea typeface="黑体" panose="02010609060101010101" pitchFamily="49" charset="-122"/>
            </a:endParaRPr>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2228199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3" y="116961"/>
            <a:ext cx="9885609" cy="584775"/>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The </a:t>
            </a:r>
            <a:r>
              <a:rPr lang="en-US" altLang="zh-CN" sz="3200" b="1" dirty="0" err="1">
                <a:latin typeface="黑体" panose="02010609060101010101" pitchFamily="49" charset="-122"/>
                <a:ea typeface="黑体" panose="02010609060101010101" pitchFamily="49" charset="-122"/>
              </a:rPr>
              <a:t>hukou</a:t>
            </a:r>
            <a:r>
              <a:rPr lang="en-US" altLang="zh-CN" sz="3200" b="1" dirty="0">
                <a:latin typeface="黑体" panose="02010609060101010101" pitchFamily="49" charset="-122"/>
                <a:ea typeface="黑体" panose="02010609060101010101" pitchFamily="49" charset="-122"/>
              </a:rPr>
              <a:t> system and social identity in China</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53788" y="757050"/>
            <a:ext cx="12192000" cy="4832092"/>
          </a:xfrm>
          <a:prstGeom prst="rect">
            <a:avLst/>
          </a:prstGeom>
          <a:noFill/>
        </p:spPr>
        <p:txBody>
          <a:bodyPr wrap="square" rtlCol="0">
            <a:spAutoFit/>
          </a:bodyPr>
          <a:lstStyle/>
          <a:p>
            <a:r>
              <a:rPr lang="en-US" altLang="zh-CN" sz="2800" dirty="0"/>
              <a:t>       </a:t>
            </a:r>
            <a:r>
              <a:rPr lang="en-US" altLang="zh-CN" sz="2800" dirty="0" smtClean="0"/>
              <a:t>The </a:t>
            </a:r>
            <a:r>
              <a:rPr lang="en-US" altLang="zh-CN" sz="2800" dirty="0"/>
              <a:t>modern-day </a:t>
            </a:r>
            <a:r>
              <a:rPr lang="en-US" altLang="zh-CN" sz="2800" dirty="0" err="1" smtClean="0"/>
              <a:t>hukou</a:t>
            </a:r>
            <a:r>
              <a:rPr lang="en-US" altLang="zh-CN" sz="2800" dirty="0" smtClean="0"/>
              <a:t> </a:t>
            </a:r>
            <a:r>
              <a:rPr lang="en-US" altLang="zh-CN" sz="2800" dirty="0"/>
              <a:t>system </a:t>
            </a:r>
            <a:r>
              <a:rPr lang="en-US" altLang="zh-CN" sz="2800" dirty="0" smtClean="0"/>
              <a:t>evolved gradually </a:t>
            </a:r>
            <a:r>
              <a:rPr lang="en-US" altLang="zh-CN" sz="2800" dirty="0"/>
              <a:t>following the </a:t>
            </a:r>
            <a:r>
              <a:rPr lang="en-US" altLang="zh-CN" sz="2800" dirty="0" smtClean="0"/>
              <a:t>founding of New China in </a:t>
            </a:r>
            <a:r>
              <a:rPr lang="en-US" altLang="zh-CN" sz="2800" dirty="0"/>
              <a:t>1949. Strict </a:t>
            </a:r>
            <a:r>
              <a:rPr lang="en-US" altLang="zh-CN" sz="2800" dirty="0" smtClean="0"/>
              <a:t>controls were </a:t>
            </a:r>
            <a:r>
              <a:rPr lang="en-US" altLang="zh-CN" sz="2800" dirty="0"/>
              <a:t>imposed on mobility of rural </a:t>
            </a:r>
            <a:r>
              <a:rPr lang="en-US" altLang="zh-CN" sz="2800" dirty="0" err="1"/>
              <a:t>hukou</a:t>
            </a:r>
            <a:r>
              <a:rPr lang="en-US" altLang="zh-CN" sz="2800" dirty="0"/>
              <a:t> holders to urban </a:t>
            </a:r>
            <a:r>
              <a:rPr lang="en-US" altLang="zh-CN" sz="2800" dirty="0" smtClean="0"/>
              <a:t>areas. And there exists discrimination </a:t>
            </a:r>
            <a:r>
              <a:rPr lang="en-US" altLang="zh-CN" sz="2800" dirty="0"/>
              <a:t>against them in several </a:t>
            </a:r>
            <a:r>
              <a:rPr lang="en-US" altLang="zh-CN" sz="2800" dirty="0" smtClean="0"/>
              <a:t>ways such </a:t>
            </a:r>
            <a:r>
              <a:rPr lang="en-US" altLang="zh-CN" sz="2800" dirty="0"/>
              <a:t>as employment opportunities, ration stamps institution, housing, health services and </a:t>
            </a:r>
            <a:r>
              <a:rPr lang="en-US" altLang="zh-CN" sz="2800" dirty="0" smtClean="0"/>
              <a:t>education and so on.</a:t>
            </a:r>
          </a:p>
          <a:p>
            <a:r>
              <a:rPr lang="en-US" altLang="zh-CN" sz="2800" dirty="0" smtClean="0"/>
              <a:t>       Following </a:t>
            </a:r>
            <a:r>
              <a:rPr lang="en-US" altLang="zh-CN" sz="2800" dirty="0"/>
              <a:t>China's </a:t>
            </a:r>
            <a:r>
              <a:rPr lang="en-US" altLang="zh-CN" sz="2800" dirty="0" smtClean="0"/>
              <a:t>reform and opening-up in 1978, </a:t>
            </a:r>
            <a:r>
              <a:rPr lang="en-US" altLang="zh-CN" sz="2800" dirty="0"/>
              <a:t>the number of people migrating in search </a:t>
            </a:r>
            <a:r>
              <a:rPr lang="en-US" altLang="zh-CN" sz="2800" dirty="0" smtClean="0"/>
              <a:t>of jobs </a:t>
            </a:r>
            <a:r>
              <a:rPr lang="en-US" altLang="zh-CN" sz="2800" dirty="0"/>
              <a:t>surged </a:t>
            </a:r>
            <a:r>
              <a:rPr lang="en-US" altLang="zh-CN" sz="2800" dirty="0" smtClean="0"/>
              <a:t>due to market </a:t>
            </a:r>
            <a:r>
              <a:rPr lang="en-US" altLang="zh-CN" sz="2800" dirty="0"/>
              <a:t>reforms </a:t>
            </a:r>
            <a:r>
              <a:rPr lang="en-US" altLang="zh-CN" sz="2800" dirty="0" smtClean="0"/>
              <a:t>and an easing </a:t>
            </a:r>
            <a:r>
              <a:rPr lang="en-US" altLang="zh-CN" sz="2800" dirty="0"/>
              <a:t>of government regulations on spatial migration. However, these migrants are not entitled to </a:t>
            </a:r>
            <a:r>
              <a:rPr lang="en-US" altLang="zh-CN" sz="2800" dirty="0" smtClean="0"/>
              <a:t>urban benefits unless. Rural–urban </a:t>
            </a:r>
            <a:r>
              <a:rPr lang="en-US" altLang="zh-CN" sz="2800" dirty="0" err="1"/>
              <a:t>hukou</a:t>
            </a:r>
            <a:r>
              <a:rPr lang="en-US" altLang="zh-CN" sz="2800" dirty="0"/>
              <a:t> conversion is possible but only through very </a:t>
            </a:r>
            <a:r>
              <a:rPr lang="en-US" altLang="zh-CN" sz="2800" dirty="0" smtClean="0"/>
              <a:t>limited channels. </a:t>
            </a:r>
            <a:r>
              <a:rPr lang="en-US" altLang="zh-CN" sz="2800" dirty="0"/>
              <a:t>Thus the </a:t>
            </a:r>
            <a:r>
              <a:rPr lang="en-US" altLang="zh-CN" sz="2800" dirty="0" err="1"/>
              <a:t>hukou</a:t>
            </a:r>
            <a:r>
              <a:rPr lang="en-US" altLang="zh-CN" sz="2800" dirty="0"/>
              <a:t> system transitioned from </a:t>
            </a:r>
            <a:r>
              <a:rPr lang="en-US" altLang="zh-CN" sz="2800" dirty="0" smtClean="0"/>
              <a:t>an institution </a:t>
            </a:r>
            <a:r>
              <a:rPr lang="en-US" altLang="zh-CN" sz="2800" dirty="0"/>
              <a:t>of </a:t>
            </a:r>
            <a:r>
              <a:rPr lang="en-US" altLang="zh-CN" sz="2800" dirty="0" smtClean="0"/>
              <a:t>direct </a:t>
            </a:r>
            <a:r>
              <a:rPr lang="en-US" altLang="zh-CN" sz="2800" dirty="0"/>
              <a:t>to indirect control over spatial migration.</a:t>
            </a:r>
            <a:endParaRPr lang="zh-CN" altLang="en-US" sz="2800" dirty="0"/>
          </a:p>
        </p:txBody>
      </p:sp>
    </p:spTree>
    <p:extLst>
      <p:ext uri="{BB962C8B-B14F-4D97-AF65-F5344CB8AC3E}">
        <p14:creationId xmlns:p14="http://schemas.microsoft.com/office/powerpoint/2010/main" val="2631431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3" y="116961"/>
            <a:ext cx="9885609" cy="584775"/>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The </a:t>
            </a:r>
            <a:r>
              <a:rPr lang="en-US" altLang="zh-CN" sz="3200" b="1" dirty="0" err="1">
                <a:latin typeface="黑体" panose="02010609060101010101" pitchFamily="49" charset="-122"/>
                <a:ea typeface="黑体" panose="02010609060101010101" pitchFamily="49" charset="-122"/>
              </a:rPr>
              <a:t>hukou</a:t>
            </a:r>
            <a:r>
              <a:rPr lang="en-US" altLang="zh-CN" sz="3200" b="1" dirty="0">
                <a:latin typeface="黑体" panose="02010609060101010101" pitchFamily="49" charset="-122"/>
                <a:ea typeface="黑体" panose="02010609060101010101" pitchFamily="49" charset="-122"/>
              </a:rPr>
              <a:t> system and social identity in China</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0" y="757050"/>
            <a:ext cx="12192000" cy="2677656"/>
          </a:xfrm>
          <a:prstGeom prst="rect">
            <a:avLst/>
          </a:prstGeom>
          <a:noFill/>
        </p:spPr>
        <p:txBody>
          <a:bodyPr wrap="square" rtlCol="0">
            <a:spAutoFit/>
          </a:bodyPr>
          <a:lstStyle/>
          <a:p>
            <a:r>
              <a:rPr lang="en-US" altLang="zh-CN" sz="2800" dirty="0"/>
              <a:t>       Chinese citizens are entitled to </a:t>
            </a:r>
            <a:r>
              <a:rPr lang="en-US" altLang="zh-CN" sz="2800" dirty="0" smtClean="0"/>
              <a:t>public </a:t>
            </a:r>
            <a:r>
              <a:rPr lang="en-US" altLang="zh-CN" sz="2800" dirty="0"/>
              <a:t>education only </a:t>
            </a:r>
            <a:r>
              <a:rPr lang="en-US" altLang="zh-CN" sz="2800" dirty="0" smtClean="0"/>
              <a:t>in the </a:t>
            </a:r>
            <a:r>
              <a:rPr lang="en-US" altLang="zh-CN" sz="2800" dirty="0"/>
              <a:t>area of their legal permanent residency. In most cities </a:t>
            </a:r>
            <a:r>
              <a:rPr lang="en-US" altLang="zh-CN" sz="2800" dirty="0" smtClean="0"/>
              <a:t>non-local </a:t>
            </a:r>
            <a:r>
              <a:rPr lang="en-US" altLang="zh-CN" sz="2800" dirty="0" err="1" smtClean="0"/>
              <a:t>hukou</a:t>
            </a:r>
            <a:r>
              <a:rPr lang="en-US" altLang="zh-CN" sz="2800" dirty="0" smtClean="0"/>
              <a:t> </a:t>
            </a:r>
            <a:r>
              <a:rPr lang="en-US" altLang="zh-CN" sz="2800" dirty="0"/>
              <a:t>holders cannot enroll their children in local schools unless </a:t>
            </a:r>
            <a:r>
              <a:rPr lang="en-US" altLang="zh-CN" sz="2800" dirty="0" smtClean="0"/>
              <a:t>the schools </a:t>
            </a:r>
            <a:r>
              <a:rPr lang="en-US" altLang="zh-CN" sz="2800" dirty="0"/>
              <a:t>have quotas for ‘guest’ students. These ‘guests’ usually have </a:t>
            </a:r>
            <a:r>
              <a:rPr lang="en-US" altLang="zh-CN" sz="2800" dirty="0" smtClean="0"/>
              <a:t>to pay </a:t>
            </a:r>
            <a:r>
              <a:rPr lang="en-US" altLang="zh-CN" sz="2800" dirty="0"/>
              <a:t>higher fees than local </a:t>
            </a:r>
            <a:r>
              <a:rPr lang="en-US" altLang="zh-CN" sz="2800" dirty="0" err="1"/>
              <a:t>hukou</a:t>
            </a:r>
            <a:r>
              <a:rPr lang="en-US" altLang="zh-CN" sz="2800" dirty="0"/>
              <a:t> </a:t>
            </a:r>
            <a:r>
              <a:rPr lang="en-US" altLang="zh-CN" sz="2800" dirty="0" smtClean="0"/>
              <a:t>holders. Slum schools </a:t>
            </a:r>
            <a:r>
              <a:rPr lang="en-US" altLang="zh-CN" sz="2800" dirty="0"/>
              <a:t>built by migrant workers </a:t>
            </a:r>
            <a:r>
              <a:rPr lang="en-US" altLang="zh-CN" sz="2800" dirty="0" smtClean="0"/>
              <a:t>for </a:t>
            </a:r>
            <a:r>
              <a:rPr lang="en-US" altLang="zh-CN" sz="2800" dirty="0"/>
              <a:t>their children are </a:t>
            </a:r>
            <a:r>
              <a:rPr lang="en-US" altLang="zh-CN" sz="2800" dirty="0" smtClean="0"/>
              <a:t>typically </a:t>
            </a:r>
            <a:r>
              <a:rPr lang="en-US" altLang="zh-CN" sz="2800" dirty="0"/>
              <a:t>opposed by local </a:t>
            </a:r>
            <a:r>
              <a:rPr lang="en-US" altLang="zh-CN" sz="2800" dirty="0" smtClean="0"/>
              <a:t>authorities and the quality may not be as good as local public school.</a:t>
            </a:r>
            <a:endParaRPr lang="zh-CN" altLang="en-US" sz="2800" dirty="0"/>
          </a:p>
        </p:txBody>
      </p:sp>
    </p:spTree>
    <p:extLst>
      <p:ext uri="{BB962C8B-B14F-4D97-AF65-F5344CB8AC3E}">
        <p14:creationId xmlns:p14="http://schemas.microsoft.com/office/powerpoint/2010/main" val="3414967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3" y="116961"/>
            <a:ext cx="9885609" cy="584775"/>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The </a:t>
            </a:r>
            <a:r>
              <a:rPr lang="en-US" altLang="zh-CN" sz="3200" b="1" dirty="0" err="1">
                <a:latin typeface="黑体" panose="02010609060101010101" pitchFamily="49" charset="-122"/>
                <a:ea typeface="黑体" panose="02010609060101010101" pitchFamily="49" charset="-122"/>
              </a:rPr>
              <a:t>hukou</a:t>
            </a:r>
            <a:r>
              <a:rPr lang="en-US" altLang="zh-CN" sz="3200" b="1" dirty="0">
                <a:latin typeface="黑体" panose="02010609060101010101" pitchFamily="49" charset="-122"/>
                <a:ea typeface="黑体" panose="02010609060101010101" pitchFamily="49" charset="-122"/>
              </a:rPr>
              <a:t> system and social identity in China</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0" y="690778"/>
            <a:ext cx="12192000" cy="6124754"/>
          </a:xfrm>
          <a:prstGeom prst="rect">
            <a:avLst/>
          </a:prstGeom>
          <a:noFill/>
        </p:spPr>
        <p:txBody>
          <a:bodyPr wrap="square" rtlCol="0">
            <a:spAutoFit/>
          </a:bodyPr>
          <a:lstStyle/>
          <a:p>
            <a:r>
              <a:rPr lang="en-US" altLang="zh-CN" sz="2800" dirty="0"/>
              <a:t>       During China's urbanization process, the newly developed </a:t>
            </a:r>
            <a:r>
              <a:rPr lang="en-US" altLang="zh-CN" sz="2800" dirty="0" smtClean="0"/>
              <a:t>urban areas </a:t>
            </a:r>
            <a:r>
              <a:rPr lang="en-US" altLang="zh-CN" sz="2800" dirty="0"/>
              <a:t>contain both non-agricultural and agricultural populations </a:t>
            </a:r>
            <a:r>
              <a:rPr lang="en-US" altLang="zh-CN" sz="2800" dirty="0" smtClean="0"/>
              <a:t>(</a:t>
            </a:r>
            <a:r>
              <a:rPr lang="en-US" altLang="zh-CN" sz="2800" dirty="0"/>
              <a:t>Chan and Zhang, 1999). </a:t>
            </a:r>
            <a:r>
              <a:rPr lang="en-US" altLang="zh-CN" sz="2800" dirty="0" smtClean="0"/>
              <a:t>Thus the </a:t>
            </a:r>
            <a:r>
              <a:rPr lang="en-US" altLang="zh-CN" sz="2800" dirty="0"/>
              <a:t>population in large </a:t>
            </a:r>
            <a:r>
              <a:rPr lang="en-US" altLang="zh-CN" sz="2800" dirty="0" smtClean="0"/>
              <a:t>cities </a:t>
            </a:r>
            <a:r>
              <a:rPr lang="en-US" altLang="zh-CN" sz="2800" dirty="0"/>
              <a:t>such as Beijing and Shanghai </a:t>
            </a:r>
            <a:r>
              <a:rPr lang="en-US" altLang="zh-CN" sz="2800" dirty="0" smtClean="0"/>
              <a:t>usually </a:t>
            </a:r>
            <a:r>
              <a:rPr lang="en-US" altLang="zh-CN" sz="2800" dirty="0"/>
              <a:t>consists of four different </a:t>
            </a:r>
            <a:r>
              <a:rPr lang="en-US" altLang="zh-CN" sz="2800" dirty="0" err="1"/>
              <a:t>hukou</a:t>
            </a:r>
            <a:r>
              <a:rPr lang="en-US" altLang="zh-CN" sz="2800" dirty="0"/>
              <a:t> </a:t>
            </a:r>
            <a:r>
              <a:rPr lang="en-US" altLang="zh-CN" sz="2800" dirty="0" smtClean="0"/>
              <a:t>type: </a:t>
            </a:r>
            <a:r>
              <a:rPr lang="en-US" altLang="zh-CN" sz="2800" dirty="0"/>
              <a:t>local </a:t>
            </a:r>
            <a:r>
              <a:rPr lang="en-US" altLang="zh-CN" sz="2800" dirty="0" smtClean="0"/>
              <a:t>urban, </a:t>
            </a:r>
            <a:r>
              <a:rPr lang="en-US" altLang="zh-CN" sz="2800" dirty="0"/>
              <a:t>non-local urban </a:t>
            </a:r>
            <a:r>
              <a:rPr lang="en-US" altLang="zh-CN" sz="2800" dirty="0" smtClean="0"/>
              <a:t>, </a:t>
            </a:r>
            <a:r>
              <a:rPr lang="en-US" altLang="zh-CN" sz="2800" dirty="0"/>
              <a:t>local rural </a:t>
            </a:r>
            <a:r>
              <a:rPr lang="en-US" altLang="zh-CN" sz="2800" dirty="0" smtClean="0"/>
              <a:t>,and </a:t>
            </a:r>
            <a:r>
              <a:rPr lang="en-US" altLang="zh-CN" sz="2800" dirty="0"/>
              <a:t>non-local rural </a:t>
            </a:r>
            <a:r>
              <a:rPr lang="en-US" altLang="zh-CN" sz="2800" dirty="0" err="1"/>
              <a:t>hukou</a:t>
            </a:r>
            <a:r>
              <a:rPr lang="en-US" altLang="zh-CN" sz="2800" dirty="0"/>
              <a:t> holders. </a:t>
            </a:r>
            <a:endParaRPr lang="en-US" altLang="zh-CN" sz="2800" dirty="0" smtClean="0"/>
          </a:p>
          <a:p>
            <a:r>
              <a:rPr lang="en-US" altLang="zh-CN" sz="2800" dirty="0"/>
              <a:t> </a:t>
            </a:r>
            <a:r>
              <a:rPr lang="en-US" altLang="zh-CN" sz="2800" dirty="0" smtClean="0"/>
              <a:t>       The local urban </a:t>
            </a:r>
            <a:r>
              <a:rPr lang="en-US" altLang="zh-CN" sz="2800" dirty="0"/>
              <a:t>residents are considered to be at the top of the social </a:t>
            </a:r>
            <a:r>
              <a:rPr lang="en-US" altLang="zh-CN" sz="2800" dirty="0" smtClean="0"/>
              <a:t>hierarchy while </a:t>
            </a:r>
            <a:r>
              <a:rPr lang="en-US" altLang="zh-CN" sz="2800" dirty="0"/>
              <a:t>the migrants from rural areas are typically at the bottom. But</a:t>
            </a:r>
          </a:p>
          <a:p>
            <a:r>
              <a:rPr lang="en-US" altLang="zh-CN" sz="2800" dirty="0"/>
              <a:t>the comparison of socio-economic status between local rural and </a:t>
            </a:r>
            <a:r>
              <a:rPr lang="en-US" altLang="zh-CN" sz="2800" dirty="0" smtClean="0"/>
              <a:t>nonlocal </a:t>
            </a:r>
            <a:r>
              <a:rPr lang="en-US" altLang="zh-CN" sz="2800" dirty="0"/>
              <a:t>urban is not clear. Due to this </a:t>
            </a:r>
            <a:r>
              <a:rPr lang="en-US" altLang="zh-CN" sz="2800" dirty="0" smtClean="0"/>
              <a:t>and </a:t>
            </a:r>
            <a:r>
              <a:rPr lang="en-US" altLang="zh-CN" sz="2800" dirty="0"/>
              <a:t>the limited </a:t>
            </a:r>
            <a:r>
              <a:rPr lang="en-US" altLang="zh-CN" sz="2800" dirty="0" smtClean="0"/>
              <a:t>number of </a:t>
            </a:r>
            <a:r>
              <a:rPr lang="en-US" altLang="zh-CN" sz="2800" dirty="0"/>
              <a:t>students in these two </a:t>
            </a:r>
            <a:r>
              <a:rPr lang="en-US" altLang="zh-CN" sz="2800" dirty="0" smtClean="0"/>
              <a:t>type </a:t>
            </a:r>
            <a:r>
              <a:rPr lang="en-US" altLang="zh-CN" sz="2800" dirty="0"/>
              <a:t>in our sampled schools, we </a:t>
            </a:r>
            <a:r>
              <a:rPr lang="en-US" altLang="zh-CN" sz="2800" dirty="0" smtClean="0"/>
              <a:t>excluded the </a:t>
            </a:r>
            <a:r>
              <a:rPr lang="en-US" altLang="zh-CN" sz="2800" dirty="0"/>
              <a:t>local rural and non-local urban </a:t>
            </a:r>
            <a:r>
              <a:rPr lang="en-US" altLang="zh-CN" sz="2800" dirty="0" err="1" smtClean="0"/>
              <a:t>hukou</a:t>
            </a:r>
            <a:r>
              <a:rPr lang="en-US" altLang="zh-CN" sz="2800" dirty="0"/>
              <a:t> </a:t>
            </a:r>
            <a:r>
              <a:rPr lang="en-US" altLang="zh-CN" sz="2800" dirty="0" smtClean="0"/>
              <a:t>holders ,and focused </a:t>
            </a:r>
            <a:r>
              <a:rPr lang="en-US" altLang="zh-CN" sz="2800" dirty="0"/>
              <a:t>on the two sharply disparate </a:t>
            </a:r>
            <a:r>
              <a:rPr lang="en-US" altLang="zh-CN" sz="2800" dirty="0" smtClean="0"/>
              <a:t>groups. Since </a:t>
            </a:r>
            <a:r>
              <a:rPr lang="en-US" altLang="zh-CN" sz="2800" dirty="0"/>
              <a:t>our </a:t>
            </a:r>
            <a:r>
              <a:rPr lang="en-US" altLang="zh-CN" sz="2800" dirty="0" smtClean="0"/>
              <a:t>experiment was </a:t>
            </a:r>
            <a:r>
              <a:rPr lang="en-US" altLang="zh-CN" sz="2800" dirty="0"/>
              <a:t>conducted in Beijing, this study includes Beijing urban </a:t>
            </a:r>
            <a:r>
              <a:rPr lang="en-US" altLang="zh-CN" sz="2800" dirty="0" smtClean="0"/>
              <a:t>(H type) </a:t>
            </a:r>
            <a:r>
              <a:rPr lang="en-US" altLang="zh-CN" sz="2800" dirty="0"/>
              <a:t>and non-Beijing, rural </a:t>
            </a:r>
            <a:r>
              <a:rPr lang="en-US" altLang="zh-CN" sz="2800" dirty="0" smtClean="0"/>
              <a:t>(L type) </a:t>
            </a:r>
            <a:r>
              <a:rPr lang="en-US" altLang="zh-CN" sz="2800" dirty="0" err="1"/>
              <a:t>hukou</a:t>
            </a:r>
            <a:r>
              <a:rPr lang="en-US" altLang="zh-CN" sz="2800" dirty="0"/>
              <a:t> holders.</a:t>
            </a:r>
          </a:p>
          <a:p>
            <a:endParaRPr lang="zh-CN" altLang="en-US" sz="2800" dirty="0"/>
          </a:p>
        </p:txBody>
      </p:sp>
    </p:spTree>
    <p:extLst>
      <p:ext uri="{BB962C8B-B14F-4D97-AF65-F5344CB8AC3E}">
        <p14:creationId xmlns:p14="http://schemas.microsoft.com/office/powerpoint/2010/main" val="3147827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04</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1678028" y="3169331"/>
            <a:ext cx="787395"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04</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2655897" y="2940326"/>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645874" y="3020690"/>
            <a:ext cx="10716019" cy="830997"/>
          </a:xfrm>
          <a:prstGeom prst="rect">
            <a:avLst/>
          </a:prstGeom>
        </p:spPr>
        <p:txBody>
          <a:bodyPr wrap="square">
            <a:spAutoFit/>
          </a:bodyPr>
          <a:lstStyle/>
          <a:p>
            <a:r>
              <a:rPr lang="en-US" altLang="zh-CN" sz="4800" b="1" dirty="0">
                <a:latin typeface="黑体" panose="02010609060101010101" pitchFamily="49" charset="-122"/>
                <a:ea typeface="黑体" panose="02010609060101010101" pitchFamily="49" charset="-122"/>
              </a:rPr>
              <a:t>Experimental D</a:t>
            </a:r>
            <a:r>
              <a:rPr lang="en-US" altLang="zh-CN" sz="4800" b="1" dirty="0" smtClean="0">
                <a:latin typeface="黑体" panose="02010609060101010101" pitchFamily="49" charset="-122"/>
                <a:ea typeface="黑体" panose="02010609060101010101" pitchFamily="49" charset="-122"/>
              </a:rPr>
              <a:t>esign</a:t>
            </a:r>
            <a:endParaRPr lang="zh-CN" altLang="en-US" sz="4800" b="1" dirty="0">
              <a:latin typeface="黑体" panose="02010609060101010101" pitchFamily="49" charset="-122"/>
              <a:ea typeface="黑体" panose="02010609060101010101" pitchFamily="49" charset="-122"/>
            </a:endParaRPr>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028222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3" y="116961"/>
            <a:ext cx="9885609" cy="584775"/>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Experimental </a:t>
            </a:r>
            <a:r>
              <a:rPr lang="en-US" altLang="zh-CN" sz="3200" b="1" dirty="0" smtClean="0">
                <a:latin typeface="黑体" panose="02010609060101010101" pitchFamily="49" charset="-122"/>
                <a:ea typeface="黑体" panose="02010609060101010101" pitchFamily="49" charset="-122"/>
              </a:rPr>
              <a:t>Design</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627524" y="2492684"/>
            <a:ext cx="10950394" cy="2246769"/>
          </a:xfrm>
          <a:prstGeom prst="rect">
            <a:avLst/>
          </a:prstGeom>
          <a:noFill/>
        </p:spPr>
        <p:txBody>
          <a:bodyPr wrap="square" rtlCol="0">
            <a:spAutoFit/>
          </a:bodyPr>
          <a:lstStyle/>
          <a:p>
            <a:r>
              <a:rPr lang="en-US" altLang="zh-CN" sz="2800" dirty="0" smtClean="0"/>
              <a:t>         Our </a:t>
            </a:r>
            <a:r>
              <a:rPr lang="en-US" altLang="zh-CN" sz="2800" dirty="0"/>
              <a:t>experiment adopts the design of Hoff and Pandey (</a:t>
            </a:r>
            <a:r>
              <a:rPr lang="en-US" altLang="zh-CN" sz="2800" dirty="0" smtClean="0"/>
              <a:t>2006, 2014).We </a:t>
            </a:r>
            <a:r>
              <a:rPr lang="en-US" altLang="zh-CN" sz="2800" dirty="0"/>
              <a:t>manipulate </a:t>
            </a:r>
            <a:r>
              <a:rPr lang="en-US" altLang="zh-CN" sz="2800" dirty="0" err="1"/>
              <a:t>hukou</a:t>
            </a:r>
            <a:r>
              <a:rPr lang="en-US" altLang="zh-CN" sz="2800" dirty="0"/>
              <a:t> salience — subjects' </a:t>
            </a:r>
            <a:r>
              <a:rPr lang="en-US" altLang="zh-CN" sz="2800" dirty="0" err="1"/>
              <a:t>hukou</a:t>
            </a:r>
            <a:r>
              <a:rPr lang="en-US" altLang="zh-CN" sz="2800" dirty="0"/>
              <a:t> identity is made </a:t>
            </a:r>
            <a:r>
              <a:rPr lang="en-US" altLang="zh-CN" sz="2800" dirty="0" smtClean="0"/>
              <a:t>salient </a:t>
            </a:r>
            <a:r>
              <a:rPr lang="en-US" altLang="zh-CN" sz="2800" dirty="0"/>
              <a:t>and public in the </a:t>
            </a:r>
            <a:r>
              <a:rPr lang="en-US" altLang="zh-CN" sz="2800" dirty="0" smtClean="0"/>
              <a:t>treatment group </a:t>
            </a:r>
            <a:r>
              <a:rPr lang="en-US" altLang="zh-CN" sz="2800" dirty="0"/>
              <a:t>and is kept </a:t>
            </a:r>
            <a:r>
              <a:rPr lang="en-US" altLang="zh-CN" sz="2800" dirty="0" smtClean="0"/>
              <a:t>private in </a:t>
            </a:r>
            <a:r>
              <a:rPr lang="en-US" altLang="zh-CN" sz="2800" dirty="0"/>
              <a:t>the control </a:t>
            </a:r>
            <a:r>
              <a:rPr lang="en-US" altLang="zh-CN" sz="2800" dirty="0" smtClean="0"/>
              <a:t>group. </a:t>
            </a:r>
            <a:r>
              <a:rPr lang="en-US" altLang="zh-CN" sz="2800" dirty="0"/>
              <a:t>We also vary the payment regime by </a:t>
            </a:r>
            <a:r>
              <a:rPr lang="en-US" altLang="zh-CN" sz="2800" dirty="0" smtClean="0"/>
              <a:t>using piece </a:t>
            </a:r>
            <a:r>
              <a:rPr lang="en-US" altLang="zh-CN" sz="2800" dirty="0"/>
              <a:t>rate and tournament in each of the </a:t>
            </a:r>
            <a:r>
              <a:rPr lang="en-US" altLang="zh-CN" sz="2800" dirty="0" smtClean="0"/>
              <a:t>group.</a:t>
            </a:r>
            <a:endParaRPr lang="zh-CN" altLang="en-US" sz="2800" dirty="0"/>
          </a:p>
        </p:txBody>
      </p:sp>
    </p:spTree>
    <p:extLst>
      <p:ext uri="{BB962C8B-B14F-4D97-AF65-F5344CB8AC3E}">
        <p14:creationId xmlns:p14="http://schemas.microsoft.com/office/powerpoint/2010/main" val="664131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584775"/>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Experimental </a:t>
            </a:r>
            <a:r>
              <a:rPr lang="en-US" altLang="zh-CN" sz="3200" b="1" dirty="0" smtClean="0">
                <a:latin typeface="黑体" panose="02010609060101010101" pitchFamily="49" charset="-122"/>
                <a:ea typeface="黑体" panose="02010609060101010101" pitchFamily="49" charset="-122"/>
              </a:rPr>
              <a:t>Design</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0" y="601645"/>
            <a:ext cx="12192000" cy="6124754"/>
          </a:xfrm>
          <a:prstGeom prst="rect">
            <a:avLst/>
          </a:prstGeom>
          <a:noFill/>
        </p:spPr>
        <p:txBody>
          <a:bodyPr wrap="square" rtlCol="0">
            <a:spAutoFit/>
          </a:bodyPr>
          <a:lstStyle/>
          <a:p>
            <a:r>
              <a:rPr lang="en-US" altLang="zh-CN" sz="2800" dirty="0"/>
              <a:t>        </a:t>
            </a:r>
            <a:r>
              <a:rPr lang="en-US" altLang="zh-CN" sz="2800" dirty="0" smtClean="0"/>
              <a:t>● </a:t>
            </a:r>
            <a:r>
              <a:rPr lang="en-US" altLang="zh-CN" sz="2800" dirty="0"/>
              <a:t>Incentivized cognitive </a:t>
            </a:r>
            <a:r>
              <a:rPr lang="en-US" altLang="zh-CN" sz="2800" dirty="0" smtClean="0"/>
              <a:t>task</a:t>
            </a:r>
          </a:p>
          <a:p>
            <a:r>
              <a:rPr lang="en-US" altLang="zh-CN" sz="2800" dirty="0" smtClean="0"/>
              <a:t>         The </a:t>
            </a:r>
            <a:r>
              <a:rPr lang="en-US" altLang="zh-CN" sz="2800" dirty="0"/>
              <a:t>experiment was conducted using paper and pencil in a </a:t>
            </a:r>
            <a:r>
              <a:rPr lang="en-US" altLang="zh-CN" sz="2800" dirty="0" smtClean="0"/>
              <a:t>standard classroom </a:t>
            </a:r>
            <a:r>
              <a:rPr lang="en-US" altLang="zh-CN" sz="2800" dirty="0"/>
              <a:t>setting with six subjects (3 H and 3 L types</a:t>
            </a:r>
            <a:r>
              <a:rPr lang="en-US" altLang="zh-CN" sz="2800" dirty="0" smtClean="0"/>
              <a:t>). Randomly assigned </a:t>
            </a:r>
          </a:p>
          <a:p>
            <a:r>
              <a:rPr lang="en-US" altLang="zh-CN" sz="2800" dirty="0" smtClean="0"/>
              <a:t>subject </a:t>
            </a:r>
            <a:r>
              <a:rPr lang="en-US" altLang="zh-CN" sz="2800" dirty="0"/>
              <a:t>ID numbers were used to ensure anonymity of </a:t>
            </a:r>
            <a:r>
              <a:rPr lang="en-US" altLang="zh-CN" sz="2800" dirty="0" smtClean="0"/>
              <a:t>decisions </a:t>
            </a:r>
            <a:r>
              <a:rPr lang="en-US" altLang="zh-CN" sz="2800" dirty="0"/>
              <a:t>throughout </a:t>
            </a:r>
            <a:endParaRPr lang="en-US" altLang="zh-CN" sz="2800" dirty="0" smtClean="0"/>
          </a:p>
          <a:p>
            <a:r>
              <a:rPr lang="en-US" altLang="zh-CN" sz="2800" dirty="0" smtClean="0"/>
              <a:t>the </a:t>
            </a:r>
            <a:r>
              <a:rPr lang="en-US" altLang="zh-CN" sz="2800" dirty="0"/>
              <a:t>experiment. </a:t>
            </a:r>
            <a:endParaRPr lang="en-US" altLang="zh-CN" sz="2800" dirty="0" smtClean="0"/>
          </a:p>
          <a:p>
            <a:r>
              <a:rPr lang="en-US" altLang="zh-CN" sz="2800" dirty="0"/>
              <a:t> </a:t>
            </a:r>
            <a:r>
              <a:rPr lang="en-US" altLang="zh-CN" sz="2800" dirty="0" smtClean="0"/>
              <a:t>        Before </a:t>
            </a:r>
            <a:r>
              <a:rPr lang="en-US" altLang="zh-CN" sz="2800" dirty="0"/>
              <a:t>the experiment started </a:t>
            </a:r>
            <a:r>
              <a:rPr lang="en-US" altLang="zh-CN" sz="2800" dirty="0" smtClean="0"/>
              <a:t>participants </a:t>
            </a:r>
            <a:r>
              <a:rPr lang="en-US" altLang="zh-CN" sz="2800" dirty="0"/>
              <a:t>were greeted by a female experimenter and each paid 3 </a:t>
            </a:r>
            <a:r>
              <a:rPr lang="en-US" altLang="zh-CN" sz="2800" dirty="0" smtClean="0"/>
              <a:t>Chinese yuan </a:t>
            </a:r>
            <a:r>
              <a:rPr lang="en-US" altLang="zh-CN" sz="2800" dirty="0"/>
              <a:t>(¥3) participation fee upon arrival</a:t>
            </a:r>
            <a:r>
              <a:rPr lang="en-US" altLang="zh-CN" sz="2800" dirty="0" smtClean="0"/>
              <a:t>.</a:t>
            </a:r>
          </a:p>
          <a:p>
            <a:r>
              <a:rPr lang="en-US" altLang="zh-CN" sz="2800" dirty="0" smtClean="0"/>
              <a:t> </a:t>
            </a:r>
            <a:r>
              <a:rPr lang="en-US" altLang="zh-CN" sz="2800" dirty="0"/>
              <a:t>The experimenter then </a:t>
            </a:r>
            <a:r>
              <a:rPr lang="en-US" altLang="zh-CN" sz="2800" dirty="0" smtClean="0"/>
              <a:t>explained </a:t>
            </a:r>
            <a:r>
              <a:rPr lang="en-US" altLang="zh-CN" sz="2800" dirty="0"/>
              <a:t>the tasks and rules. We used level-2 maze puzzles </a:t>
            </a:r>
            <a:r>
              <a:rPr lang="en-US" altLang="zh-CN" sz="2800" dirty="0" smtClean="0"/>
              <a:t>from Yahoo. The </a:t>
            </a:r>
            <a:r>
              <a:rPr lang="en-US" altLang="zh-CN" sz="2800" dirty="0"/>
              <a:t>subjects were given 5 min </a:t>
            </a:r>
            <a:r>
              <a:rPr lang="en-US" altLang="zh-CN" sz="2800" dirty="0" smtClean="0"/>
              <a:t>to practice with </a:t>
            </a:r>
            <a:r>
              <a:rPr lang="en-US" altLang="zh-CN" sz="2800" dirty="0"/>
              <a:t>an additional maze, and then they participated in two </a:t>
            </a:r>
            <a:r>
              <a:rPr lang="en-US" altLang="zh-CN" sz="2800" dirty="0" smtClean="0"/>
              <a:t>15-minute rounds </a:t>
            </a:r>
            <a:r>
              <a:rPr lang="en-US" altLang="zh-CN" sz="2800" dirty="0"/>
              <a:t>of experiment. In each round, they were given a booklet of </a:t>
            </a:r>
            <a:r>
              <a:rPr lang="en-US" altLang="zh-CN" sz="2800" dirty="0" smtClean="0"/>
              <a:t>15 mazes</a:t>
            </a:r>
            <a:r>
              <a:rPr lang="en-US" altLang="zh-CN" sz="2800" dirty="0"/>
              <a:t>, </a:t>
            </a:r>
            <a:r>
              <a:rPr lang="en-US" altLang="zh-CN" sz="2800" dirty="0" smtClean="0"/>
              <a:t>All thirty mazes </a:t>
            </a:r>
            <a:r>
              <a:rPr lang="en-US" altLang="zh-CN" sz="2800" dirty="0"/>
              <a:t>were of identical difficulty </a:t>
            </a:r>
            <a:r>
              <a:rPr lang="en-US" altLang="zh-CN" sz="2800" dirty="0" smtClean="0"/>
              <a:t>level.</a:t>
            </a:r>
          </a:p>
          <a:p>
            <a:endParaRPr lang="en-US" altLang="zh-CN" sz="2800" dirty="0" smtClean="0"/>
          </a:p>
          <a:p>
            <a:endParaRPr lang="zh-CN" altLang="en-US" sz="2800" dirty="0"/>
          </a:p>
        </p:txBody>
      </p:sp>
    </p:spTree>
    <p:extLst>
      <p:ext uri="{BB962C8B-B14F-4D97-AF65-F5344CB8AC3E}">
        <p14:creationId xmlns:p14="http://schemas.microsoft.com/office/powerpoint/2010/main" val="1274901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584775"/>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Experimental </a:t>
            </a:r>
            <a:r>
              <a:rPr lang="en-US" altLang="zh-CN" sz="3200" b="1" dirty="0" smtClean="0">
                <a:latin typeface="黑体" panose="02010609060101010101" pitchFamily="49" charset="-122"/>
                <a:ea typeface="黑体" panose="02010609060101010101" pitchFamily="49" charset="-122"/>
              </a:rPr>
              <a:t>Design</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94129" y="601645"/>
            <a:ext cx="12097871" cy="4154984"/>
          </a:xfrm>
          <a:prstGeom prst="rect">
            <a:avLst/>
          </a:prstGeom>
          <a:noFill/>
        </p:spPr>
        <p:txBody>
          <a:bodyPr wrap="square" rtlCol="0">
            <a:spAutoFit/>
          </a:bodyPr>
          <a:lstStyle/>
          <a:p>
            <a:r>
              <a:rPr lang="en-US" altLang="zh-CN" sz="2800" dirty="0"/>
              <a:t> </a:t>
            </a:r>
            <a:r>
              <a:rPr lang="en-US" altLang="zh-CN" sz="2800" dirty="0" smtClean="0"/>
              <a:t>● </a:t>
            </a:r>
            <a:r>
              <a:rPr lang="en-US" altLang="zh-CN" sz="2800" dirty="0"/>
              <a:t>Incentivized cognitive </a:t>
            </a:r>
            <a:r>
              <a:rPr lang="en-US" altLang="zh-CN" sz="2800" dirty="0" smtClean="0"/>
              <a:t>task</a:t>
            </a:r>
          </a:p>
          <a:p>
            <a:r>
              <a:rPr lang="en-US" altLang="zh-CN" sz="2800" dirty="0" smtClean="0"/>
              <a:t>      </a:t>
            </a:r>
            <a:r>
              <a:rPr lang="en-US" altLang="zh-CN" sz="2800" dirty="0" smtClean="0">
                <a:latin typeface="宋体"/>
              </a:rPr>
              <a:t>◎</a:t>
            </a:r>
            <a:r>
              <a:rPr lang="en-US" altLang="zh-CN" sz="2800" dirty="0" smtClean="0"/>
              <a:t>homogeneous </a:t>
            </a:r>
            <a:r>
              <a:rPr lang="en-US" altLang="zh-CN" sz="2800" dirty="0"/>
              <a:t>reward system </a:t>
            </a:r>
            <a:r>
              <a:rPr lang="en-US" altLang="zh-CN" sz="4000" dirty="0">
                <a:solidFill>
                  <a:srgbClr val="FF0000"/>
                </a:solidFill>
              </a:rPr>
              <a:t>vs</a:t>
            </a:r>
            <a:r>
              <a:rPr lang="en-US" altLang="zh-CN" sz="2800" dirty="0"/>
              <a:t> heterogeneous reward </a:t>
            </a:r>
            <a:r>
              <a:rPr lang="en-US" altLang="zh-CN" sz="2800" dirty="0" smtClean="0"/>
              <a:t>system</a:t>
            </a:r>
          </a:p>
          <a:p>
            <a:r>
              <a:rPr lang="en-US" altLang="zh-CN" sz="2800" dirty="0" smtClean="0"/>
              <a:t>       homogeneous </a:t>
            </a:r>
            <a:r>
              <a:rPr lang="en-US" altLang="zh-CN" sz="2800" dirty="0"/>
              <a:t>reward </a:t>
            </a:r>
            <a:r>
              <a:rPr lang="en-US" altLang="zh-CN" sz="2800" dirty="0" smtClean="0"/>
              <a:t>system: the </a:t>
            </a:r>
            <a:r>
              <a:rPr lang="en-US" altLang="zh-CN" sz="2800" dirty="0"/>
              <a:t>Pure Piece </a:t>
            </a:r>
            <a:r>
              <a:rPr lang="en-US" altLang="zh-CN" sz="2800" dirty="0" smtClean="0"/>
              <a:t>Rate (</a:t>
            </a:r>
            <a:r>
              <a:rPr lang="en-US" altLang="zh-CN" sz="2800" dirty="0" smtClean="0">
                <a:solidFill>
                  <a:srgbClr val="FF0000"/>
                </a:solidFill>
              </a:rPr>
              <a:t>PP</a:t>
            </a:r>
            <a:r>
              <a:rPr lang="en-US" altLang="zh-CN" sz="2800" dirty="0"/>
              <a:t>) </a:t>
            </a:r>
            <a:r>
              <a:rPr lang="en-US" altLang="zh-CN" sz="2800" dirty="0" smtClean="0"/>
              <a:t>treatment.</a:t>
            </a:r>
          </a:p>
          <a:p>
            <a:r>
              <a:rPr lang="en-US" altLang="zh-CN" sz="2800" dirty="0"/>
              <a:t>It used piece  rate compensation in both rounds — the subjects were rewarded with ¥1 for each maze solved correctly.</a:t>
            </a:r>
          </a:p>
          <a:p>
            <a:r>
              <a:rPr lang="en-US" altLang="zh-CN" sz="2800" dirty="0" smtClean="0"/>
              <a:t>      heterogeneous </a:t>
            </a:r>
            <a:r>
              <a:rPr lang="en-US" altLang="zh-CN" sz="2800" dirty="0"/>
              <a:t>reward system: the Mixed Tournament (</a:t>
            </a:r>
            <a:r>
              <a:rPr lang="en-US" altLang="zh-CN" sz="2800" dirty="0" smtClean="0">
                <a:solidFill>
                  <a:srgbClr val="FF0000"/>
                </a:solidFill>
              </a:rPr>
              <a:t>PT</a:t>
            </a:r>
            <a:r>
              <a:rPr lang="en-US" altLang="zh-CN" sz="2800" dirty="0" smtClean="0"/>
              <a:t>) </a:t>
            </a:r>
            <a:r>
              <a:rPr lang="en-US" altLang="zh-CN" sz="2800" dirty="0"/>
              <a:t>treatment. </a:t>
            </a:r>
            <a:endParaRPr lang="en-US" altLang="zh-CN" sz="2800" dirty="0" smtClean="0"/>
          </a:p>
          <a:p>
            <a:r>
              <a:rPr lang="en-US" altLang="zh-CN" sz="2800" dirty="0" smtClean="0"/>
              <a:t>.It </a:t>
            </a:r>
            <a:r>
              <a:rPr lang="en-US" altLang="zh-CN" sz="2800" dirty="0"/>
              <a:t>consisted of piece rate in the first round (¥1 per maze), and tournament in the second round in which only the winner (who solved the most number of mazes in the session) was rewarded with ¥6 per maze and other subjects received </a:t>
            </a:r>
            <a:r>
              <a:rPr lang="en-US" altLang="zh-CN" sz="2800" dirty="0" smtClean="0"/>
              <a:t>zero</a:t>
            </a:r>
            <a:r>
              <a:rPr lang="en-US" altLang="zh-CN" sz="2800" dirty="0"/>
              <a:t>.</a:t>
            </a:r>
            <a:endParaRPr lang="zh-CN" altLang="en-US" sz="2800" dirty="0"/>
          </a:p>
        </p:txBody>
      </p:sp>
    </p:spTree>
    <p:extLst>
      <p:ext uri="{BB962C8B-B14F-4D97-AF65-F5344CB8AC3E}">
        <p14:creationId xmlns:p14="http://schemas.microsoft.com/office/powerpoint/2010/main" val="4166540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584775"/>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Experimental </a:t>
            </a:r>
            <a:r>
              <a:rPr lang="en-US" altLang="zh-CN" sz="3200" b="1" dirty="0" smtClean="0">
                <a:latin typeface="黑体" panose="02010609060101010101" pitchFamily="49" charset="-122"/>
                <a:ea typeface="黑体" panose="02010609060101010101" pitchFamily="49" charset="-122"/>
              </a:rPr>
              <a:t>Design</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94129" y="601645"/>
            <a:ext cx="12097871" cy="6124754"/>
          </a:xfrm>
          <a:prstGeom prst="rect">
            <a:avLst/>
          </a:prstGeom>
          <a:noFill/>
        </p:spPr>
        <p:txBody>
          <a:bodyPr wrap="square" rtlCol="0">
            <a:spAutoFit/>
          </a:bodyPr>
          <a:lstStyle/>
          <a:p>
            <a:r>
              <a:rPr lang="en-US" altLang="zh-CN" sz="2800" dirty="0"/>
              <a:t> </a:t>
            </a:r>
            <a:r>
              <a:rPr lang="en-US" altLang="zh-CN" sz="2800" dirty="0" smtClean="0"/>
              <a:t>● </a:t>
            </a:r>
            <a:r>
              <a:rPr lang="en-US" altLang="zh-CN" sz="2800" dirty="0"/>
              <a:t>Incentivized cognitive </a:t>
            </a:r>
            <a:r>
              <a:rPr lang="en-US" altLang="zh-CN" sz="2800" dirty="0" smtClean="0"/>
              <a:t>task</a:t>
            </a:r>
          </a:p>
          <a:p>
            <a:r>
              <a:rPr lang="en-US" altLang="zh-CN" sz="2800" dirty="0" smtClean="0"/>
              <a:t>      The </a:t>
            </a:r>
            <a:r>
              <a:rPr lang="en-US" altLang="zh-CN" sz="2800" dirty="0"/>
              <a:t>subjects were told that the task consisted of two rounds. But the</a:t>
            </a:r>
          </a:p>
          <a:p>
            <a:r>
              <a:rPr lang="en-US" altLang="zh-CN" sz="2800" dirty="0"/>
              <a:t>instruction for the second round, including the payment scheme, was</a:t>
            </a:r>
          </a:p>
          <a:p>
            <a:r>
              <a:rPr lang="en-US" altLang="zh-CN" sz="2800" dirty="0"/>
              <a:t>not given until after round </a:t>
            </a:r>
            <a:r>
              <a:rPr lang="en-US" altLang="zh-CN" sz="2800" dirty="0" smtClean="0"/>
              <a:t>one.</a:t>
            </a:r>
          </a:p>
          <a:p>
            <a:r>
              <a:rPr lang="en-US" altLang="zh-CN" sz="2800" dirty="0" smtClean="0"/>
              <a:t>      At  the </a:t>
            </a:r>
            <a:r>
              <a:rPr lang="en-US" altLang="zh-CN" sz="2800" dirty="0"/>
              <a:t>end of each round, maze booklets were collected and left outside</a:t>
            </a:r>
          </a:p>
          <a:p>
            <a:r>
              <a:rPr lang="en-US" altLang="zh-CN" sz="2800" dirty="0"/>
              <a:t>the classroom by the experimenter for the graders. </a:t>
            </a:r>
            <a:r>
              <a:rPr lang="en-US" altLang="zh-CN" sz="2800" dirty="0" smtClean="0"/>
              <a:t>A </a:t>
            </a:r>
            <a:r>
              <a:rPr lang="en-US" altLang="zh-CN" sz="2800" dirty="0"/>
              <a:t>survey was conducted at the end to collect </a:t>
            </a:r>
            <a:r>
              <a:rPr lang="en-US" altLang="zh-CN" sz="2800" dirty="0" smtClean="0"/>
              <a:t>demographic </a:t>
            </a:r>
            <a:r>
              <a:rPr lang="en-US" altLang="zh-CN" sz="2800" dirty="0"/>
              <a:t>information. </a:t>
            </a:r>
            <a:r>
              <a:rPr lang="en-US" altLang="zh-CN" sz="2800" dirty="0" smtClean="0"/>
              <a:t>Then, </a:t>
            </a:r>
            <a:r>
              <a:rPr lang="en-US" altLang="zh-CN" sz="2800" dirty="0"/>
              <a:t>the grading results were left </a:t>
            </a:r>
            <a:r>
              <a:rPr lang="en-US" altLang="zh-CN" sz="2800" dirty="0" smtClean="0"/>
              <a:t>outside the </a:t>
            </a:r>
            <a:r>
              <a:rPr lang="en-US" altLang="zh-CN" sz="2800" dirty="0"/>
              <a:t>classroom and picked up by the experimenters. The subjects </a:t>
            </a:r>
            <a:r>
              <a:rPr lang="en-US" altLang="zh-CN" sz="2800" dirty="0" smtClean="0"/>
              <a:t>were then </a:t>
            </a:r>
            <a:r>
              <a:rPr lang="en-US" altLang="zh-CN" sz="2800" dirty="0"/>
              <a:t>informed about their performance, paid individually in private, and dismissed. </a:t>
            </a:r>
            <a:r>
              <a:rPr lang="en-US" altLang="zh-CN" sz="2800" dirty="0" smtClean="0"/>
              <a:t>Throughout the </a:t>
            </a:r>
            <a:r>
              <a:rPr lang="en-US" altLang="zh-CN" sz="2800" dirty="0"/>
              <a:t>process, neither the subjects could see the graders nor the </a:t>
            </a:r>
            <a:r>
              <a:rPr lang="en-US" altLang="zh-CN" sz="2800" dirty="0" smtClean="0"/>
              <a:t>graders could </a:t>
            </a:r>
            <a:r>
              <a:rPr lang="en-US" altLang="zh-CN" sz="2800" dirty="0"/>
              <a:t>associate the booklets with individual </a:t>
            </a:r>
            <a:r>
              <a:rPr lang="en-US" altLang="zh-CN" sz="2800" dirty="0" smtClean="0"/>
              <a:t>subjects.</a:t>
            </a:r>
          </a:p>
          <a:p>
            <a:endParaRPr lang="en-US" altLang="zh-CN" sz="2800" dirty="0" smtClean="0"/>
          </a:p>
          <a:p>
            <a:r>
              <a:rPr lang="en-US" altLang="zh-CN" sz="2800" dirty="0" smtClean="0"/>
              <a:t>      </a:t>
            </a:r>
            <a:endParaRPr lang="en-US" altLang="zh-CN" sz="2800" dirty="0"/>
          </a:p>
          <a:p>
            <a:endParaRPr lang="zh-CN" altLang="en-US" sz="2800" dirty="0"/>
          </a:p>
        </p:txBody>
      </p:sp>
    </p:spTree>
    <p:extLst>
      <p:ext uri="{BB962C8B-B14F-4D97-AF65-F5344CB8AC3E}">
        <p14:creationId xmlns:p14="http://schemas.microsoft.com/office/powerpoint/2010/main" val="2222407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584775"/>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Experimental </a:t>
            </a:r>
            <a:r>
              <a:rPr lang="en-US" altLang="zh-CN" sz="3200" b="1" dirty="0" smtClean="0">
                <a:latin typeface="黑体" panose="02010609060101010101" pitchFamily="49" charset="-122"/>
                <a:ea typeface="黑体" panose="02010609060101010101" pitchFamily="49" charset="-122"/>
              </a:rPr>
              <a:t>Design</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94129" y="601645"/>
            <a:ext cx="12097871" cy="5262979"/>
          </a:xfrm>
          <a:prstGeom prst="rect">
            <a:avLst/>
          </a:prstGeom>
          <a:noFill/>
        </p:spPr>
        <p:txBody>
          <a:bodyPr wrap="square" rtlCol="0">
            <a:spAutoFit/>
          </a:bodyPr>
          <a:lstStyle/>
          <a:p>
            <a:r>
              <a:rPr lang="en-US" altLang="zh-CN" sz="2800" dirty="0"/>
              <a:t> ● Identity </a:t>
            </a:r>
            <a:r>
              <a:rPr lang="en-US" altLang="zh-CN" sz="2800" dirty="0" smtClean="0"/>
              <a:t>manipulation</a:t>
            </a:r>
          </a:p>
          <a:p>
            <a:r>
              <a:rPr lang="en-US" altLang="zh-CN" sz="2800" dirty="0"/>
              <a:t> </a:t>
            </a:r>
            <a:r>
              <a:rPr lang="en-US" altLang="zh-CN" sz="2800" dirty="0" smtClean="0"/>
              <a:t>      There </a:t>
            </a:r>
            <a:r>
              <a:rPr lang="en-US" altLang="zh-CN" sz="2800" dirty="0"/>
              <a:t>were two treatments in our experiment — the identity </a:t>
            </a:r>
            <a:r>
              <a:rPr lang="en-US" altLang="zh-CN" sz="2800" dirty="0" smtClean="0"/>
              <a:t>salience </a:t>
            </a:r>
            <a:r>
              <a:rPr lang="en-US" altLang="zh-CN" sz="2800" dirty="0"/>
              <a:t>treatment and the control treatment. The identity salience </a:t>
            </a:r>
            <a:r>
              <a:rPr lang="en-US" altLang="zh-CN" sz="2800" dirty="0" smtClean="0"/>
              <a:t>treatment </a:t>
            </a:r>
            <a:r>
              <a:rPr lang="en-US" altLang="zh-CN" sz="2800" dirty="0"/>
              <a:t>differs from the control treatment by manipulating the salience </a:t>
            </a:r>
            <a:r>
              <a:rPr lang="en-US" altLang="zh-CN" sz="2800" dirty="0" smtClean="0"/>
              <a:t>of one's </a:t>
            </a:r>
            <a:r>
              <a:rPr lang="en-US" altLang="zh-CN" sz="2800" dirty="0" err="1"/>
              <a:t>hukou</a:t>
            </a:r>
            <a:r>
              <a:rPr lang="en-US" altLang="zh-CN" sz="2800" dirty="0"/>
              <a:t> identity before the incentivized </a:t>
            </a:r>
            <a:r>
              <a:rPr lang="en-US" altLang="zh-CN" sz="2800" dirty="0" smtClean="0"/>
              <a:t>tasks by using Priming. </a:t>
            </a:r>
            <a:endParaRPr lang="en-US" altLang="zh-CN" sz="2800" dirty="0"/>
          </a:p>
          <a:p>
            <a:r>
              <a:rPr lang="en-US" altLang="zh-CN" sz="2800" dirty="0"/>
              <a:t>Priming, a technique often used in psychology, introduces certain stimuli (‘primes’, including image, audio, or text such as a questionnaire and an article) to activate the subjects' knowledge of social structures. As shown in a large literature in psychology (see </a:t>
            </a:r>
            <a:r>
              <a:rPr lang="en-US" altLang="zh-CN" sz="2800" dirty="0" err="1"/>
              <a:t>Bargh</a:t>
            </a:r>
            <a:r>
              <a:rPr lang="en-US" altLang="zh-CN" sz="2800" dirty="0"/>
              <a:t>, 2006 for a review) and a few recent economic studies (Hoff and Pandey, 2006, 2014; Benjamin et al., 2010, 2013; Chen et al., 2014), priming social identities may influence behavior and attitudes.</a:t>
            </a:r>
          </a:p>
          <a:p>
            <a:endParaRPr lang="zh-CN" altLang="en-US" sz="2800" dirty="0"/>
          </a:p>
        </p:txBody>
      </p:sp>
    </p:spTree>
    <p:extLst>
      <p:ext uri="{BB962C8B-B14F-4D97-AF65-F5344CB8AC3E}">
        <p14:creationId xmlns:p14="http://schemas.microsoft.com/office/powerpoint/2010/main" val="1323892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1602040" y="305431"/>
            <a:ext cx="891540" cy="8915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圆角矩形 4"/>
          <p:cNvSpPr/>
          <p:nvPr/>
        </p:nvSpPr>
        <p:spPr>
          <a:xfrm>
            <a:off x="2343386" y="244410"/>
            <a:ext cx="4137660" cy="86868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6" name="文本框 5"/>
          <p:cNvSpPr txBox="1"/>
          <p:nvPr/>
        </p:nvSpPr>
        <p:spPr>
          <a:xfrm>
            <a:off x="3439834" y="385311"/>
            <a:ext cx="1944763" cy="715581"/>
          </a:xfrm>
          <a:prstGeom prst="rect">
            <a:avLst/>
          </a:prstGeom>
          <a:noFill/>
        </p:spPr>
        <p:txBody>
          <a:bodyPr wrap="none" rtlCol="0">
            <a:spAutoFit/>
          </a:bodyPr>
          <a:lstStyle/>
          <a:p>
            <a:r>
              <a:rPr lang="en-US" altLang="zh-CN" sz="4050" dirty="0" smtClean="0">
                <a:latin typeface="Calibri Light" panose="020F0302020204030204" pitchFamily="34" charset="0"/>
              </a:rPr>
              <a:t>ONTENT</a:t>
            </a:r>
            <a:endParaRPr lang="zh-CN" altLang="en-US" sz="4050" b="1" dirty="0">
              <a:latin typeface="Calibri Light" panose="020F0302020204030204" pitchFamily="34" charset="0"/>
            </a:endParaRPr>
          </a:p>
        </p:txBody>
      </p:sp>
      <p:sp>
        <p:nvSpPr>
          <p:cNvPr id="7" name="文本框 6"/>
          <p:cNvSpPr txBox="1"/>
          <p:nvPr/>
        </p:nvSpPr>
        <p:spPr>
          <a:xfrm>
            <a:off x="1816817" y="397509"/>
            <a:ext cx="461986" cy="715581"/>
          </a:xfrm>
          <a:prstGeom prst="rect">
            <a:avLst/>
          </a:prstGeom>
          <a:noFill/>
        </p:spPr>
        <p:txBody>
          <a:bodyPr wrap="none" rtlCol="0">
            <a:spAutoFit/>
          </a:bodyPr>
          <a:lstStyle/>
          <a:p>
            <a:r>
              <a:rPr lang="en-US" altLang="zh-CN" sz="4050" dirty="0">
                <a:solidFill>
                  <a:schemeClr val="bg1"/>
                </a:solidFill>
                <a:latin typeface="Calibri Light" panose="020F0302020204030204" pitchFamily="34" charset="0"/>
              </a:rPr>
              <a:t>C</a:t>
            </a:r>
            <a:endParaRPr lang="zh-CN" altLang="en-US" sz="4050" dirty="0">
              <a:solidFill>
                <a:schemeClr val="bg1"/>
              </a:solidFill>
              <a:latin typeface="Calibri Light" panose="020F0302020204030204" pitchFamily="34" charset="0"/>
            </a:endParaRPr>
          </a:p>
        </p:txBody>
      </p:sp>
      <p:sp>
        <p:nvSpPr>
          <p:cNvPr id="10" name="文本框 9"/>
          <p:cNvSpPr txBox="1"/>
          <p:nvPr/>
        </p:nvSpPr>
        <p:spPr>
          <a:xfrm>
            <a:off x="2047810" y="1314793"/>
            <a:ext cx="587020"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01</a:t>
            </a:r>
            <a:endParaRPr lang="zh-CN" altLang="en-US" sz="3600" dirty="0">
              <a:latin typeface="Yu Gothic UI Light" panose="020B0300000000000000" pitchFamily="34" charset="-128"/>
              <a:ea typeface="Yu Gothic UI Light" panose="020B0300000000000000" pitchFamily="34" charset="-128"/>
            </a:endParaRPr>
          </a:p>
        </p:txBody>
      </p:sp>
      <p:sp>
        <p:nvSpPr>
          <p:cNvPr id="11" name="矩形 10"/>
          <p:cNvSpPr/>
          <p:nvPr/>
        </p:nvSpPr>
        <p:spPr>
          <a:xfrm>
            <a:off x="2814559" y="1376349"/>
            <a:ext cx="7017110" cy="584775"/>
          </a:xfrm>
          <a:prstGeom prst="rect">
            <a:avLst/>
          </a:prstGeom>
        </p:spPr>
        <p:txBody>
          <a:bodyPr wrap="square">
            <a:spAutoFit/>
          </a:bodyPr>
          <a:lstStyle/>
          <a:p>
            <a:pPr lvl="0"/>
            <a:r>
              <a:rPr lang="en-US" altLang="zh-CN" sz="3200" b="1" dirty="0" smtClean="0">
                <a:latin typeface="黑体" panose="02010609060101010101" pitchFamily="49" charset="-122"/>
                <a:ea typeface="黑体" panose="02010609060101010101" pitchFamily="49" charset="-122"/>
              </a:rPr>
              <a:t>Introduction</a:t>
            </a:r>
            <a:endParaRPr lang="zh-CN" altLang="en-US" sz="3200" b="1" dirty="0">
              <a:latin typeface="黑体" panose="02010609060101010101" pitchFamily="49" charset="-122"/>
              <a:ea typeface="黑体" panose="02010609060101010101" pitchFamily="49" charset="-122"/>
            </a:endParaRPr>
          </a:p>
        </p:txBody>
      </p:sp>
      <p:cxnSp>
        <p:nvCxnSpPr>
          <p:cNvPr id="14" name="直接连接符 13"/>
          <p:cNvCxnSpPr/>
          <p:nvPr/>
        </p:nvCxnSpPr>
        <p:spPr>
          <a:xfrm>
            <a:off x="2632888" y="1348118"/>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973733" y="2237033"/>
            <a:ext cx="659155"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02</a:t>
            </a:r>
            <a:endParaRPr lang="zh-CN" altLang="en-US" sz="3600" dirty="0">
              <a:latin typeface="Yu Gothic UI Light" panose="020B0300000000000000" pitchFamily="34" charset="-128"/>
              <a:ea typeface="Yu Gothic UI Light" panose="020B0300000000000000" pitchFamily="34" charset="-128"/>
            </a:endParaRPr>
          </a:p>
        </p:txBody>
      </p:sp>
      <p:sp>
        <p:nvSpPr>
          <p:cNvPr id="18" name="矩形 17"/>
          <p:cNvSpPr/>
          <p:nvPr/>
        </p:nvSpPr>
        <p:spPr>
          <a:xfrm>
            <a:off x="2861610" y="2236278"/>
            <a:ext cx="7017110" cy="584775"/>
          </a:xfrm>
          <a:prstGeom prst="rect">
            <a:avLst/>
          </a:prstGeom>
        </p:spPr>
        <p:txBody>
          <a:bodyPr wrap="square">
            <a:spAutoFit/>
          </a:bodyPr>
          <a:lstStyle/>
          <a:p>
            <a:r>
              <a:rPr lang="en-US" altLang="zh-CN" sz="3200" b="1" dirty="0">
                <a:latin typeface="黑体" panose="02010609060101010101" pitchFamily="49" charset="-122"/>
                <a:ea typeface="黑体" panose="02010609060101010101" pitchFamily="49" charset="-122"/>
              </a:rPr>
              <a:t>Literature</a:t>
            </a:r>
            <a:endParaRPr lang="zh-CN" altLang="en-US" sz="3200" b="1" dirty="0">
              <a:latin typeface="黑体" panose="02010609060101010101" pitchFamily="49" charset="-122"/>
              <a:ea typeface="黑体" panose="02010609060101010101" pitchFamily="49" charset="-122"/>
            </a:endParaRPr>
          </a:p>
        </p:txBody>
      </p:sp>
      <p:cxnSp>
        <p:nvCxnSpPr>
          <p:cNvPr id="20" name="直接连接符 19"/>
          <p:cNvCxnSpPr/>
          <p:nvPr/>
        </p:nvCxnSpPr>
        <p:spPr>
          <a:xfrm>
            <a:off x="2640481" y="2286292"/>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004392" y="3068838"/>
            <a:ext cx="659155"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03</a:t>
            </a:r>
            <a:endParaRPr lang="zh-CN" altLang="en-US" sz="3600" dirty="0">
              <a:latin typeface="Yu Gothic UI Light" panose="020B0300000000000000" pitchFamily="34" charset="-128"/>
              <a:ea typeface="Yu Gothic UI Light" panose="020B0300000000000000" pitchFamily="34" charset="-128"/>
            </a:endParaRPr>
          </a:p>
        </p:txBody>
      </p:sp>
      <p:sp>
        <p:nvSpPr>
          <p:cNvPr id="35" name="矩形 34"/>
          <p:cNvSpPr/>
          <p:nvPr/>
        </p:nvSpPr>
        <p:spPr>
          <a:xfrm>
            <a:off x="2783541" y="3018825"/>
            <a:ext cx="9408459" cy="584775"/>
          </a:xfrm>
          <a:prstGeom prst="rect">
            <a:avLst/>
          </a:prstGeom>
        </p:spPr>
        <p:txBody>
          <a:bodyPr wrap="square">
            <a:spAutoFit/>
          </a:bodyPr>
          <a:lstStyle/>
          <a:p>
            <a:r>
              <a:rPr lang="en-US" altLang="zh-CN" sz="3200" b="1" dirty="0">
                <a:latin typeface="黑体" panose="02010609060101010101" pitchFamily="49" charset="-122"/>
                <a:ea typeface="黑体" panose="02010609060101010101" pitchFamily="49" charset="-122"/>
              </a:rPr>
              <a:t>The </a:t>
            </a:r>
            <a:r>
              <a:rPr lang="en-US" altLang="zh-CN" sz="3200" b="1" dirty="0" err="1">
                <a:latin typeface="黑体" panose="02010609060101010101" pitchFamily="49" charset="-122"/>
                <a:ea typeface="黑体" panose="02010609060101010101" pitchFamily="49" charset="-122"/>
              </a:rPr>
              <a:t>H</a:t>
            </a:r>
            <a:r>
              <a:rPr lang="en-US" altLang="zh-CN" sz="3200" b="1" dirty="0" err="1" smtClean="0">
                <a:latin typeface="黑体" panose="02010609060101010101" pitchFamily="49" charset="-122"/>
                <a:ea typeface="黑体" panose="02010609060101010101" pitchFamily="49" charset="-122"/>
              </a:rPr>
              <a:t>ukou</a:t>
            </a:r>
            <a:r>
              <a:rPr lang="en-US" altLang="zh-CN" sz="3200" b="1" dirty="0" smtClean="0">
                <a:latin typeface="黑体" panose="02010609060101010101" pitchFamily="49" charset="-122"/>
                <a:ea typeface="黑体" panose="02010609060101010101" pitchFamily="49" charset="-122"/>
              </a:rPr>
              <a:t> </a:t>
            </a:r>
            <a:r>
              <a:rPr lang="en-US" altLang="zh-CN" sz="3200" b="1" dirty="0">
                <a:latin typeface="黑体" panose="02010609060101010101" pitchFamily="49" charset="-122"/>
                <a:ea typeface="黑体" panose="02010609060101010101" pitchFamily="49" charset="-122"/>
              </a:rPr>
              <a:t>S</a:t>
            </a:r>
            <a:r>
              <a:rPr lang="en-US" altLang="zh-CN" sz="3200" b="1" dirty="0" smtClean="0">
                <a:latin typeface="黑体" panose="02010609060101010101" pitchFamily="49" charset="-122"/>
                <a:ea typeface="黑体" panose="02010609060101010101" pitchFamily="49" charset="-122"/>
              </a:rPr>
              <a:t>ystem </a:t>
            </a:r>
            <a:r>
              <a:rPr lang="en-US" altLang="zh-CN" sz="3200" b="1" dirty="0">
                <a:latin typeface="黑体" panose="02010609060101010101" pitchFamily="49" charset="-122"/>
                <a:ea typeface="黑体" panose="02010609060101010101" pitchFamily="49" charset="-122"/>
              </a:rPr>
              <a:t>and </a:t>
            </a:r>
            <a:r>
              <a:rPr lang="en-US" altLang="zh-CN" sz="3200" b="1" dirty="0" smtClean="0">
                <a:latin typeface="黑体" panose="02010609060101010101" pitchFamily="49" charset="-122"/>
                <a:ea typeface="黑体" panose="02010609060101010101" pitchFamily="49" charset="-122"/>
              </a:rPr>
              <a:t>Social </a:t>
            </a:r>
            <a:r>
              <a:rPr lang="en-US" altLang="zh-CN" sz="3200" b="1" dirty="0">
                <a:latin typeface="黑体" panose="02010609060101010101" pitchFamily="49" charset="-122"/>
                <a:ea typeface="黑体" panose="02010609060101010101" pitchFamily="49" charset="-122"/>
              </a:rPr>
              <a:t>I</a:t>
            </a:r>
            <a:r>
              <a:rPr lang="en-US" altLang="zh-CN" sz="3200" b="1" dirty="0" smtClean="0">
                <a:latin typeface="黑体" panose="02010609060101010101" pitchFamily="49" charset="-122"/>
                <a:ea typeface="黑体" panose="02010609060101010101" pitchFamily="49" charset="-122"/>
              </a:rPr>
              <a:t>dentity </a:t>
            </a:r>
            <a:r>
              <a:rPr lang="en-US" altLang="zh-CN" sz="3200" b="1" dirty="0">
                <a:latin typeface="黑体" panose="02010609060101010101" pitchFamily="49" charset="-122"/>
                <a:ea typeface="黑体" panose="02010609060101010101" pitchFamily="49" charset="-122"/>
              </a:rPr>
              <a:t>in China</a:t>
            </a:r>
            <a:endParaRPr lang="zh-CN" altLang="en-US" sz="3200" b="1" dirty="0">
              <a:latin typeface="黑体" panose="02010609060101010101" pitchFamily="49" charset="-122"/>
              <a:ea typeface="黑体" panose="02010609060101010101" pitchFamily="49" charset="-122"/>
            </a:endParaRPr>
          </a:p>
        </p:txBody>
      </p:sp>
      <p:cxnSp>
        <p:nvCxnSpPr>
          <p:cNvPr id="37" name="直接连接符 36"/>
          <p:cNvCxnSpPr/>
          <p:nvPr/>
        </p:nvCxnSpPr>
        <p:spPr>
          <a:xfrm>
            <a:off x="2640481" y="3068838"/>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2046248" y="3880499"/>
            <a:ext cx="667170" cy="646331"/>
          </a:xfrm>
          <a:prstGeom prst="rect">
            <a:avLst/>
          </a:prstGeom>
          <a:noFill/>
        </p:spPr>
        <p:txBody>
          <a:bodyPr wrap="none" rtlCol="0">
            <a:spAutoFit/>
          </a:bodyPr>
          <a:lstStyle/>
          <a:p>
            <a:r>
              <a:rPr lang="en-US" altLang="zh-CN" sz="3600" dirty="0">
                <a:latin typeface="Yu Gothic UI Light" panose="020B0300000000000000" pitchFamily="34" charset="-128"/>
                <a:ea typeface="Yu Gothic UI Light" panose="020B0300000000000000" pitchFamily="34" charset="-128"/>
              </a:rPr>
              <a:t>04</a:t>
            </a:r>
            <a:endParaRPr lang="zh-CN" altLang="en-US" sz="3600" dirty="0">
              <a:latin typeface="Yu Gothic UI Light" panose="020B0300000000000000" pitchFamily="34" charset="-128"/>
              <a:ea typeface="Yu Gothic UI Light" panose="020B0300000000000000" pitchFamily="34" charset="-128"/>
            </a:endParaRPr>
          </a:p>
        </p:txBody>
      </p:sp>
      <p:sp>
        <p:nvSpPr>
          <p:cNvPr id="42" name="矩形 41"/>
          <p:cNvSpPr/>
          <p:nvPr/>
        </p:nvSpPr>
        <p:spPr>
          <a:xfrm>
            <a:off x="2861610" y="4660879"/>
            <a:ext cx="7017110" cy="584775"/>
          </a:xfrm>
          <a:prstGeom prst="rect">
            <a:avLst/>
          </a:prstGeom>
        </p:spPr>
        <p:txBody>
          <a:bodyPr wrap="square">
            <a:spAutoFit/>
          </a:bodyPr>
          <a:lstStyle/>
          <a:p>
            <a:pPr lvl="0"/>
            <a:r>
              <a:rPr lang="en-US" altLang="zh-CN" sz="3200" b="1" dirty="0">
                <a:latin typeface="黑体" panose="02010609060101010101" pitchFamily="49" charset="-122"/>
                <a:ea typeface="黑体" panose="02010609060101010101" pitchFamily="49" charset="-122"/>
              </a:rPr>
              <a:t>Results</a:t>
            </a:r>
            <a:endParaRPr lang="zh-CN" altLang="en-US" sz="3200" b="1" dirty="0">
              <a:latin typeface="黑体" panose="02010609060101010101" pitchFamily="49" charset="-122"/>
              <a:ea typeface="黑体" panose="02010609060101010101" pitchFamily="49" charset="-122"/>
            </a:endParaRPr>
          </a:p>
        </p:txBody>
      </p:sp>
      <p:cxnSp>
        <p:nvCxnSpPr>
          <p:cNvPr id="44" name="直接连接符 43"/>
          <p:cNvCxnSpPr/>
          <p:nvPr/>
        </p:nvCxnSpPr>
        <p:spPr>
          <a:xfrm>
            <a:off x="2663547" y="3880499"/>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3"/>
          <a:stretch>
            <a:fillRect/>
          </a:stretch>
        </p:blipFill>
        <p:spPr>
          <a:xfrm>
            <a:off x="10513133" y="177771"/>
            <a:ext cx="1432137" cy="415081"/>
          </a:xfrm>
          <a:prstGeom prst="rect">
            <a:avLst/>
          </a:prstGeom>
        </p:spPr>
      </p:pic>
      <p:sp>
        <p:nvSpPr>
          <p:cNvPr id="21" name="文本框 9"/>
          <p:cNvSpPr txBox="1"/>
          <p:nvPr/>
        </p:nvSpPr>
        <p:spPr>
          <a:xfrm>
            <a:off x="2082737" y="4624887"/>
            <a:ext cx="521297" cy="646331"/>
          </a:xfrm>
          <a:prstGeom prst="rect">
            <a:avLst/>
          </a:prstGeom>
          <a:noFill/>
        </p:spPr>
        <p:txBody>
          <a:bodyPr wrap="none" rtlCol="0">
            <a:spAutoFit/>
          </a:bodyPr>
          <a:lstStyle/>
          <a:p>
            <a:r>
              <a:rPr lang="en-US" altLang="zh-CN" sz="3600" dirty="0" smtClean="0">
                <a:latin typeface="Yu Gothic UI Light" panose="020B0300000000000000" pitchFamily="34" charset="-128"/>
                <a:ea typeface="Yu Gothic UI Light" panose="020B0300000000000000" pitchFamily="34" charset="-128"/>
              </a:rPr>
              <a:t>05</a:t>
            </a:r>
            <a:endParaRPr lang="zh-CN" altLang="en-US" sz="3600" dirty="0">
              <a:latin typeface="Yu Gothic UI Light" panose="020B0300000000000000" pitchFamily="34" charset="-128"/>
              <a:ea typeface="Yu Gothic UI Light" panose="020B0300000000000000" pitchFamily="34" charset="-128"/>
            </a:endParaRPr>
          </a:p>
        </p:txBody>
      </p:sp>
      <p:cxnSp>
        <p:nvCxnSpPr>
          <p:cNvPr id="22" name="直接连接符 21"/>
          <p:cNvCxnSpPr/>
          <p:nvPr/>
        </p:nvCxnSpPr>
        <p:spPr>
          <a:xfrm>
            <a:off x="2676970" y="4660879"/>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861610" y="3911276"/>
            <a:ext cx="8572487" cy="584775"/>
          </a:xfrm>
          <a:prstGeom prst="rect">
            <a:avLst/>
          </a:prstGeom>
        </p:spPr>
        <p:txBody>
          <a:bodyPr wrap="square">
            <a:spAutoFit/>
          </a:bodyPr>
          <a:lstStyle/>
          <a:p>
            <a:r>
              <a:rPr lang="en-US" altLang="zh-CN" sz="3200" b="1" dirty="0">
                <a:latin typeface="黑体" panose="02010609060101010101" pitchFamily="49" charset="-122"/>
                <a:ea typeface="黑体" panose="02010609060101010101" pitchFamily="49" charset="-122"/>
              </a:rPr>
              <a:t>Experimental </a:t>
            </a:r>
            <a:r>
              <a:rPr lang="en-US" altLang="zh-CN" sz="3200" b="1" dirty="0" smtClean="0">
                <a:latin typeface="黑体" panose="02010609060101010101" pitchFamily="49" charset="-122"/>
                <a:ea typeface="黑体" panose="02010609060101010101" pitchFamily="49" charset="-122"/>
              </a:rPr>
              <a:t>Design</a:t>
            </a:r>
            <a:endParaRPr lang="zh-CN" altLang="en-US" sz="3200" b="1" dirty="0">
              <a:latin typeface="黑体" panose="02010609060101010101" pitchFamily="49" charset="-122"/>
              <a:ea typeface="黑体" panose="02010609060101010101" pitchFamily="49" charset="-122"/>
            </a:endParaRPr>
          </a:p>
        </p:txBody>
      </p:sp>
      <p:sp>
        <p:nvSpPr>
          <p:cNvPr id="24" name="文本框 9"/>
          <p:cNvSpPr txBox="1"/>
          <p:nvPr/>
        </p:nvSpPr>
        <p:spPr>
          <a:xfrm>
            <a:off x="2083456" y="5394538"/>
            <a:ext cx="521297" cy="646331"/>
          </a:xfrm>
          <a:prstGeom prst="rect">
            <a:avLst/>
          </a:prstGeom>
          <a:noFill/>
        </p:spPr>
        <p:txBody>
          <a:bodyPr wrap="none" rtlCol="0">
            <a:spAutoFit/>
          </a:bodyPr>
          <a:lstStyle/>
          <a:p>
            <a:r>
              <a:rPr lang="en-US" altLang="zh-CN" sz="3600" dirty="0" smtClean="0">
                <a:latin typeface="Yu Gothic UI Light" panose="020B0300000000000000" pitchFamily="34" charset="-128"/>
                <a:ea typeface="Yu Gothic UI Light" panose="020B0300000000000000" pitchFamily="34" charset="-128"/>
              </a:rPr>
              <a:t>06</a:t>
            </a:r>
            <a:endParaRPr lang="zh-CN" altLang="en-US" sz="3600" dirty="0">
              <a:latin typeface="Yu Gothic UI Light" panose="020B0300000000000000" pitchFamily="34" charset="-128"/>
              <a:ea typeface="Yu Gothic UI Light" panose="020B0300000000000000" pitchFamily="34" charset="-128"/>
            </a:endParaRPr>
          </a:p>
        </p:txBody>
      </p:sp>
      <p:cxnSp>
        <p:nvCxnSpPr>
          <p:cNvPr id="25" name="直接连接符 24"/>
          <p:cNvCxnSpPr/>
          <p:nvPr/>
        </p:nvCxnSpPr>
        <p:spPr>
          <a:xfrm>
            <a:off x="2671574" y="6200062"/>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7" name="文本框 9"/>
          <p:cNvSpPr txBox="1"/>
          <p:nvPr/>
        </p:nvSpPr>
        <p:spPr>
          <a:xfrm>
            <a:off x="2080671" y="6038479"/>
            <a:ext cx="521297" cy="646331"/>
          </a:xfrm>
          <a:prstGeom prst="rect">
            <a:avLst/>
          </a:prstGeom>
          <a:noFill/>
        </p:spPr>
        <p:txBody>
          <a:bodyPr wrap="none" rtlCol="0">
            <a:spAutoFit/>
          </a:bodyPr>
          <a:lstStyle/>
          <a:p>
            <a:r>
              <a:rPr lang="en-US" altLang="zh-CN" sz="3600" dirty="0" smtClean="0">
                <a:latin typeface="Yu Gothic UI Light" panose="020B0300000000000000" pitchFamily="34" charset="-128"/>
                <a:ea typeface="Yu Gothic UI Light" panose="020B0300000000000000" pitchFamily="34" charset="-128"/>
              </a:rPr>
              <a:t>07</a:t>
            </a:r>
            <a:endParaRPr lang="zh-CN" altLang="en-US" sz="3600" dirty="0">
              <a:latin typeface="Yu Gothic UI Light" panose="020B0300000000000000" pitchFamily="34" charset="-128"/>
              <a:ea typeface="Yu Gothic UI Light" panose="020B0300000000000000" pitchFamily="34" charset="-128"/>
            </a:endParaRPr>
          </a:p>
        </p:txBody>
      </p:sp>
      <p:cxnSp>
        <p:nvCxnSpPr>
          <p:cNvPr id="28" name="直接连接符 27"/>
          <p:cNvCxnSpPr/>
          <p:nvPr/>
        </p:nvCxnSpPr>
        <p:spPr>
          <a:xfrm>
            <a:off x="2694306" y="5470085"/>
            <a:ext cx="0" cy="484748"/>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2916909" y="5394538"/>
            <a:ext cx="7017110" cy="584775"/>
          </a:xfrm>
          <a:prstGeom prst="rect">
            <a:avLst/>
          </a:prstGeom>
        </p:spPr>
        <p:txBody>
          <a:bodyPr wrap="square">
            <a:spAutoFit/>
          </a:bodyPr>
          <a:lstStyle/>
          <a:p>
            <a:r>
              <a:rPr lang="en-US" altLang="zh-CN" sz="3200" b="1" dirty="0">
                <a:latin typeface="黑体" panose="02010609060101010101" pitchFamily="49" charset="-122"/>
                <a:ea typeface="黑体" panose="02010609060101010101" pitchFamily="49" charset="-122"/>
              </a:rPr>
              <a:t>Discussion</a:t>
            </a:r>
            <a:endParaRPr lang="zh-CN" altLang="en-US" sz="3200" b="1" dirty="0">
              <a:latin typeface="黑体" panose="02010609060101010101" pitchFamily="49" charset="-122"/>
              <a:ea typeface="黑体" panose="02010609060101010101" pitchFamily="49" charset="-122"/>
            </a:endParaRPr>
          </a:p>
        </p:txBody>
      </p:sp>
      <p:sp>
        <p:nvSpPr>
          <p:cNvPr id="30" name="矩形 29"/>
          <p:cNvSpPr/>
          <p:nvPr/>
        </p:nvSpPr>
        <p:spPr>
          <a:xfrm>
            <a:off x="2892628" y="6131671"/>
            <a:ext cx="7017110" cy="584775"/>
          </a:xfrm>
          <a:prstGeom prst="rect">
            <a:avLst/>
          </a:prstGeom>
        </p:spPr>
        <p:txBody>
          <a:bodyPr wrap="square">
            <a:spAutoFit/>
          </a:bodyPr>
          <a:lstStyle/>
          <a:p>
            <a:r>
              <a:rPr lang="en-US" altLang="zh-CN" sz="3200" b="1" dirty="0" smtClean="0">
                <a:latin typeface="黑体" panose="02010609060101010101" pitchFamily="49" charset="-122"/>
                <a:ea typeface="黑体" panose="02010609060101010101" pitchFamily="49" charset="-122"/>
              </a:rPr>
              <a:t>Conclusion and My Thinking</a:t>
            </a:r>
            <a:endParaRPr lang="zh-CN" altLang="en-US" sz="32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951069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584775"/>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Experimental </a:t>
            </a:r>
            <a:r>
              <a:rPr lang="en-US" altLang="zh-CN" sz="3200" b="1" dirty="0" smtClean="0">
                <a:latin typeface="黑体" panose="02010609060101010101" pitchFamily="49" charset="-122"/>
                <a:ea typeface="黑体" panose="02010609060101010101" pitchFamily="49" charset="-122"/>
              </a:rPr>
              <a:t>Design</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94129" y="601645"/>
            <a:ext cx="12097871" cy="6986528"/>
          </a:xfrm>
          <a:prstGeom prst="rect">
            <a:avLst/>
          </a:prstGeom>
          <a:noFill/>
        </p:spPr>
        <p:txBody>
          <a:bodyPr wrap="square" rtlCol="0">
            <a:spAutoFit/>
          </a:bodyPr>
          <a:lstStyle/>
          <a:p>
            <a:r>
              <a:rPr lang="en-US" altLang="zh-CN" sz="2800" dirty="0"/>
              <a:t> ● Identity </a:t>
            </a:r>
            <a:r>
              <a:rPr lang="en-US" altLang="zh-CN" sz="2800" dirty="0" smtClean="0"/>
              <a:t>manipulation</a:t>
            </a:r>
          </a:p>
          <a:p>
            <a:r>
              <a:rPr lang="en-US" altLang="zh-CN" sz="2800" dirty="0"/>
              <a:t> </a:t>
            </a:r>
            <a:r>
              <a:rPr lang="en-US" altLang="zh-CN" sz="2800" dirty="0" smtClean="0"/>
              <a:t>     In </a:t>
            </a:r>
            <a:r>
              <a:rPr lang="en-US" altLang="zh-CN" sz="2800" dirty="0"/>
              <a:t>this study, we made </a:t>
            </a:r>
            <a:r>
              <a:rPr lang="en-US" altLang="zh-CN" sz="2800" dirty="0" err="1"/>
              <a:t>hukou</a:t>
            </a:r>
            <a:r>
              <a:rPr lang="en-US" altLang="zh-CN" sz="2800" dirty="0"/>
              <a:t> identity salient in the identity </a:t>
            </a:r>
            <a:r>
              <a:rPr lang="en-US" altLang="zh-CN" sz="2800" dirty="0" smtClean="0"/>
              <a:t>treatment </a:t>
            </a:r>
            <a:r>
              <a:rPr lang="en-US" altLang="zh-CN" sz="2800" dirty="0"/>
              <a:t>by using a survey and publicly verifying the subjects' </a:t>
            </a:r>
            <a:r>
              <a:rPr lang="en-US" altLang="zh-CN" sz="2800" dirty="0" err="1"/>
              <a:t>hukou</a:t>
            </a:r>
            <a:r>
              <a:rPr lang="en-US" altLang="zh-CN" sz="2800" dirty="0"/>
              <a:t> </a:t>
            </a:r>
            <a:r>
              <a:rPr lang="en-US" altLang="zh-CN" sz="2800" dirty="0" smtClean="0"/>
              <a:t>identity </a:t>
            </a:r>
            <a:r>
              <a:rPr lang="en-US" altLang="zh-CN" sz="2800" dirty="0"/>
              <a:t>at the beginning of the experiment, while in the control </a:t>
            </a:r>
            <a:r>
              <a:rPr lang="en-US" altLang="zh-CN" sz="2800" dirty="0" smtClean="0"/>
              <a:t>treatment the </a:t>
            </a:r>
            <a:r>
              <a:rPr lang="en-US" altLang="zh-CN" sz="2800" dirty="0"/>
              <a:t>subjects' </a:t>
            </a:r>
            <a:r>
              <a:rPr lang="en-US" altLang="zh-CN" sz="2800" dirty="0" err="1"/>
              <a:t>hukou</a:t>
            </a:r>
            <a:r>
              <a:rPr lang="en-US" altLang="zh-CN" sz="2800" dirty="0"/>
              <a:t> identity was kept private and not primed.    </a:t>
            </a:r>
            <a:endParaRPr lang="en-US" altLang="zh-CN" sz="2800" dirty="0" smtClean="0"/>
          </a:p>
          <a:p>
            <a:r>
              <a:rPr lang="en-US" altLang="zh-CN" sz="2800" dirty="0" smtClean="0"/>
              <a:t>     ◦</a:t>
            </a:r>
            <a:r>
              <a:rPr lang="en-US" altLang="zh-CN" sz="2800" dirty="0"/>
              <a:t> pre-experiment </a:t>
            </a:r>
            <a:r>
              <a:rPr lang="en-US" altLang="zh-CN" sz="2800" dirty="0" smtClean="0"/>
              <a:t>survey</a:t>
            </a:r>
          </a:p>
          <a:p>
            <a:r>
              <a:rPr lang="en-US" altLang="zh-CN" sz="2800" dirty="0"/>
              <a:t> </a:t>
            </a:r>
            <a:r>
              <a:rPr lang="en-US" altLang="zh-CN" sz="2800" dirty="0" smtClean="0"/>
              <a:t>     In </a:t>
            </a:r>
            <a:r>
              <a:rPr lang="en-US" altLang="zh-CN" sz="2800" dirty="0"/>
              <a:t>the pre-experiment survey, the subjects were asked where they were born, whether they spoke Beijing dialect at home, whether they (their classmates or teachers) considered themselves (them) as a Beijing local, and how much miscellaneous fees they were charged by the school at the beginning of the semester. </a:t>
            </a:r>
          </a:p>
          <a:p>
            <a:r>
              <a:rPr lang="en-US" altLang="zh-CN" sz="2800" dirty="0" smtClean="0"/>
              <a:t>    ◦public verification</a:t>
            </a:r>
          </a:p>
          <a:p>
            <a:r>
              <a:rPr lang="en-US" altLang="zh-CN" sz="2800" dirty="0"/>
              <a:t>After the survey, individuals' </a:t>
            </a:r>
            <a:r>
              <a:rPr lang="en-US" altLang="zh-CN" sz="2800" dirty="0" err="1"/>
              <a:t>hukou</a:t>
            </a:r>
            <a:r>
              <a:rPr lang="en-US" altLang="zh-CN" sz="2800" dirty="0"/>
              <a:t> was publicly verified by the experimenter in the following order: name, date and month of birth, and </a:t>
            </a:r>
            <a:r>
              <a:rPr lang="en-US" altLang="zh-CN" sz="2800" dirty="0" err="1"/>
              <a:t>hukou</a:t>
            </a:r>
            <a:r>
              <a:rPr lang="en-US" altLang="zh-CN" sz="2800" dirty="0"/>
              <a:t>.  </a:t>
            </a:r>
          </a:p>
          <a:p>
            <a:endParaRPr lang="en-US" altLang="zh-CN" sz="2800" dirty="0"/>
          </a:p>
          <a:p>
            <a:endParaRPr lang="zh-CN" altLang="en-US" sz="2800" dirty="0"/>
          </a:p>
        </p:txBody>
      </p:sp>
    </p:spTree>
    <p:extLst>
      <p:ext uri="{BB962C8B-B14F-4D97-AF65-F5344CB8AC3E}">
        <p14:creationId xmlns:p14="http://schemas.microsoft.com/office/powerpoint/2010/main" val="3762568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584775"/>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Experimental </a:t>
            </a:r>
            <a:r>
              <a:rPr lang="en-US" altLang="zh-CN" sz="3200" b="1" dirty="0" smtClean="0">
                <a:latin typeface="黑体" panose="02010609060101010101" pitchFamily="49" charset="-122"/>
                <a:ea typeface="黑体" panose="02010609060101010101" pitchFamily="49" charset="-122"/>
              </a:rPr>
              <a:t>Design</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94129" y="601645"/>
            <a:ext cx="12097871" cy="3539430"/>
          </a:xfrm>
          <a:prstGeom prst="rect">
            <a:avLst/>
          </a:prstGeom>
          <a:noFill/>
        </p:spPr>
        <p:txBody>
          <a:bodyPr wrap="square" rtlCol="0">
            <a:spAutoFit/>
          </a:bodyPr>
          <a:lstStyle/>
          <a:p>
            <a:r>
              <a:rPr lang="en-US" altLang="zh-CN" sz="2800" dirty="0"/>
              <a:t> ● Selection of subjects</a:t>
            </a:r>
            <a:endParaRPr lang="en-US" altLang="zh-CN" sz="2800" dirty="0" smtClean="0"/>
          </a:p>
          <a:p>
            <a:r>
              <a:rPr lang="en-US" altLang="zh-CN" sz="2800" dirty="0"/>
              <a:t> </a:t>
            </a:r>
            <a:r>
              <a:rPr lang="en-US" altLang="zh-CN" sz="2800" dirty="0" smtClean="0"/>
              <a:t>          The </a:t>
            </a:r>
            <a:r>
              <a:rPr lang="en-US" altLang="zh-CN" sz="2800" dirty="0"/>
              <a:t>subjects in our experiment were 8–12 years old students, </a:t>
            </a:r>
            <a:r>
              <a:rPr lang="en-US" altLang="zh-CN" sz="2800" dirty="0" smtClean="0"/>
              <a:t>randomly </a:t>
            </a:r>
            <a:r>
              <a:rPr lang="en-US" altLang="zh-CN" sz="2800" dirty="0"/>
              <a:t>selected from four elementary public schools in Beijing. </a:t>
            </a:r>
            <a:r>
              <a:rPr lang="en-US" altLang="zh-CN" sz="2800" dirty="0" smtClean="0"/>
              <a:t>These schools </a:t>
            </a:r>
            <a:r>
              <a:rPr lang="en-US" altLang="zh-CN" sz="2800" dirty="0"/>
              <a:t>suited the requirements of our experiment on several </a:t>
            </a:r>
            <a:r>
              <a:rPr lang="en-US" altLang="zh-CN" sz="2800" dirty="0" smtClean="0"/>
              <a:t>ways. On </a:t>
            </a:r>
            <a:r>
              <a:rPr lang="en-US" altLang="zh-CN" sz="2800" dirty="0"/>
              <a:t>average, one-third of enrolled students in the sampled schools </a:t>
            </a:r>
            <a:r>
              <a:rPr lang="en-US" altLang="zh-CN" sz="2800" dirty="0" smtClean="0"/>
              <a:t>had a </a:t>
            </a:r>
            <a:r>
              <a:rPr lang="en-US" altLang="zh-CN" sz="2800" dirty="0"/>
              <a:t>non-Beijing </a:t>
            </a:r>
            <a:r>
              <a:rPr lang="en-US" altLang="zh-CN" sz="2800" dirty="0" err="1"/>
              <a:t>hukou</a:t>
            </a:r>
            <a:r>
              <a:rPr lang="en-US" altLang="zh-CN" sz="2800" dirty="0"/>
              <a:t>. The proportion of students from migrant </a:t>
            </a:r>
            <a:r>
              <a:rPr lang="en-US" altLang="zh-CN" sz="2800" dirty="0" smtClean="0"/>
              <a:t>families was </a:t>
            </a:r>
            <a:r>
              <a:rPr lang="en-US" altLang="zh-CN" sz="2800" dirty="0"/>
              <a:t>comparable to the migrant population of the Beijing </a:t>
            </a:r>
            <a:r>
              <a:rPr lang="en-US" altLang="zh-CN" sz="2800" dirty="0" smtClean="0"/>
              <a:t>urban area</a:t>
            </a:r>
            <a:r>
              <a:rPr lang="en-US" altLang="zh-CN" sz="2800" dirty="0"/>
              <a:t>, and these schools were located in districts where per capita </a:t>
            </a:r>
            <a:r>
              <a:rPr lang="en-US" altLang="zh-CN" sz="2800" dirty="0" smtClean="0"/>
              <a:t>GDP was </a:t>
            </a:r>
            <a:r>
              <a:rPr lang="en-US" altLang="zh-CN" sz="2800" dirty="0"/>
              <a:t>comparable to the average in the Beijing </a:t>
            </a:r>
            <a:r>
              <a:rPr lang="en-US" altLang="zh-CN" sz="2800" dirty="0" smtClean="0"/>
              <a:t>urban </a:t>
            </a:r>
            <a:r>
              <a:rPr lang="en-US" altLang="zh-CN" sz="2800" dirty="0"/>
              <a:t>area.</a:t>
            </a:r>
            <a:endParaRPr lang="zh-CN" altLang="en-US" sz="2800" dirty="0"/>
          </a:p>
        </p:txBody>
      </p:sp>
    </p:spTree>
    <p:extLst>
      <p:ext uri="{BB962C8B-B14F-4D97-AF65-F5344CB8AC3E}">
        <p14:creationId xmlns:p14="http://schemas.microsoft.com/office/powerpoint/2010/main" val="4293690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584775"/>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Experimental </a:t>
            </a:r>
            <a:r>
              <a:rPr lang="en-US" altLang="zh-CN" sz="3200" b="1" dirty="0" smtClean="0">
                <a:latin typeface="黑体" panose="02010609060101010101" pitchFamily="49" charset="-122"/>
                <a:ea typeface="黑体" panose="02010609060101010101" pitchFamily="49" charset="-122"/>
              </a:rPr>
              <a:t>Design</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94129" y="601645"/>
            <a:ext cx="12097871" cy="2677656"/>
          </a:xfrm>
          <a:prstGeom prst="rect">
            <a:avLst/>
          </a:prstGeom>
          <a:noFill/>
        </p:spPr>
        <p:txBody>
          <a:bodyPr wrap="square" rtlCol="0">
            <a:spAutoFit/>
          </a:bodyPr>
          <a:lstStyle/>
          <a:p>
            <a:r>
              <a:rPr lang="en-US" altLang="zh-CN" sz="2800" dirty="0"/>
              <a:t> ● Selection of subjects</a:t>
            </a:r>
            <a:endParaRPr lang="en-US" altLang="zh-CN" sz="2800" dirty="0" smtClean="0"/>
          </a:p>
          <a:p>
            <a:r>
              <a:rPr lang="en-US" altLang="zh-CN" sz="2800" dirty="0"/>
              <a:t> </a:t>
            </a:r>
            <a:r>
              <a:rPr lang="en-US" altLang="zh-CN" sz="2800" dirty="0" smtClean="0"/>
              <a:t>         The </a:t>
            </a:r>
            <a:r>
              <a:rPr lang="en-US" altLang="zh-CN" sz="2800" dirty="0"/>
              <a:t>subjects were randomly selected from among 3–6 graders at</a:t>
            </a:r>
          </a:p>
          <a:p>
            <a:r>
              <a:rPr lang="en-US" altLang="zh-CN" sz="2800" dirty="0"/>
              <a:t>three schools and among 3–5 graders in one. Each session of </a:t>
            </a:r>
            <a:r>
              <a:rPr lang="en-US" altLang="zh-CN" sz="2800" dirty="0" smtClean="0"/>
              <a:t>the experiment </a:t>
            </a:r>
            <a:r>
              <a:rPr lang="en-US" altLang="zh-CN" sz="2800" dirty="0"/>
              <a:t>consisted of </a:t>
            </a:r>
            <a:r>
              <a:rPr lang="en-US" altLang="zh-CN" sz="2800" dirty="0" smtClean="0"/>
              <a:t>6 </a:t>
            </a:r>
            <a:r>
              <a:rPr lang="en-US" altLang="zh-CN" sz="2800" dirty="0"/>
              <a:t>subjects of the same gender with three from each of the H and L </a:t>
            </a:r>
            <a:r>
              <a:rPr lang="en-US" altLang="zh-CN" sz="2800" dirty="0" err="1"/>
              <a:t>hukou</a:t>
            </a:r>
            <a:r>
              <a:rPr lang="en-US" altLang="zh-CN" sz="2800" dirty="0"/>
              <a:t> types. </a:t>
            </a:r>
            <a:r>
              <a:rPr lang="en-US" altLang="zh-CN" sz="2800" dirty="0" smtClean="0"/>
              <a:t>The </a:t>
            </a:r>
            <a:r>
              <a:rPr lang="en-US" altLang="zh-CN" sz="2800" dirty="0"/>
              <a:t>sessions in </a:t>
            </a:r>
            <a:r>
              <a:rPr lang="en-US" altLang="zh-CN" sz="2800" dirty="0" smtClean="0"/>
              <a:t>treatment group and control group </a:t>
            </a:r>
            <a:r>
              <a:rPr lang="en-US" altLang="zh-CN" sz="2800" dirty="0"/>
              <a:t>were formed in the same </a:t>
            </a:r>
            <a:r>
              <a:rPr lang="en-US" altLang="zh-CN" sz="2800" dirty="0" smtClean="0"/>
              <a:t>way.</a:t>
            </a:r>
            <a:endParaRPr lang="zh-CN" altLang="en-US" sz="2800" dirty="0"/>
          </a:p>
        </p:txBody>
      </p:sp>
    </p:spTree>
    <p:extLst>
      <p:ext uri="{BB962C8B-B14F-4D97-AF65-F5344CB8AC3E}">
        <p14:creationId xmlns:p14="http://schemas.microsoft.com/office/powerpoint/2010/main" val="1381203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584775"/>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Experimental </a:t>
            </a:r>
            <a:r>
              <a:rPr lang="en-US" altLang="zh-CN" sz="3200" b="1" dirty="0" smtClean="0">
                <a:latin typeface="黑体" panose="02010609060101010101" pitchFamily="49" charset="-122"/>
                <a:ea typeface="黑体" panose="02010609060101010101" pitchFamily="49" charset="-122"/>
              </a:rPr>
              <a:t>Design</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40340" y="721487"/>
            <a:ext cx="12097871" cy="3970318"/>
          </a:xfrm>
          <a:prstGeom prst="rect">
            <a:avLst/>
          </a:prstGeom>
          <a:noFill/>
        </p:spPr>
        <p:txBody>
          <a:bodyPr wrap="square" rtlCol="0">
            <a:spAutoFit/>
          </a:bodyPr>
          <a:lstStyle/>
          <a:p>
            <a:r>
              <a:rPr lang="en-US" altLang="zh-CN" sz="2800" dirty="0"/>
              <a:t> ● Selection of subjects</a:t>
            </a:r>
            <a:endParaRPr lang="en-US" altLang="zh-CN" sz="2800" dirty="0" smtClean="0"/>
          </a:p>
          <a:p>
            <a:r>
              <a:rPr lang="en-US" altLang="zh-CN" sz="2800" dirty="0"/>
              <a:t> </a:t>
            </a:r>
            <a:r>
              <a:rPr lang="en-US" altLang="zh-CN" sz="2800" dirty="0" smtClean="0"/>
              <a:t>       </a:t>
            </a:r>
            <a:r>
              <a:rPr lang="en-US" altLang="zh-CN" sz="2800" dirty="0"/>
              <a:t>To minimize the probability that students knew one another </a:t>
            </a:r>
            <a:r>
              <a:rPr lang="en-US" altLang="zh-CN" sz="2800" i="1" dirty="0"/>
              <a:t>a priori</a:t>
            </a:r>
            <a:r>
              <a:rPr lang="en-US" altLang="zh-CN" sz="2800" dirty="0"/>
              <a:t>, we designed and implemented the following procedure to randomly select and assign students to the experimental sessions. </a:t>
            </a:r>
            <a:r>
              <a:rPr lang="en-US" altLang="zh-CN" sz="2800" dirty="0" smtClean="0"/>
              <a:t>Female </a:t>
            </a:r>
            <a:r>
              <a:rPr lang="en-US" altLang="zh-CN" sz="2800" dirty="0"/>
              <a:t>sessions are used as an example to illustrate the procedure here. Male sessions were formed in the same way. </a:t>
            </a:r>
            <a:endParaRPr lang="zh-CN" altLang="zh-CN" sz="2800" dirty="0"/>
          </a:p>
          <a:p>
            <a:r>
              <a:rPr lang="en-US" altLang="zh-CN" sz="2800" dirty="0"/>
              <a:t>a. We stratified students by gender, grade, class section, and </a:t>
            </a:r>
            <a:r>
              <a:rPr lang="en-US" altLang="zh-CN" sz="2800" i="1" dirty="0" err="1"/>
              <a:t>hukou</a:t>
            </a:r>
            <a:r>
              <a:rPr lang="en-US" altLang="zh-CN" sz="2800" dirty="0"/>
              <a:t> type. </a:t>
            </a:r>
            <a:endParaRPr lang="zh-CN" altLang="zh-CN" sz="2800" dirty="0"/>
          </a:p>
          <a:p>
            <a:r>
              <a:rPr lang="en-US" altLang="zh-CN" sz="2800" dirty="0"/>
              <a:t>b. For mixed-HL female sessions, we randomly selected three female students of one </a:t>
            </a:r>
            <a:r>
              <a:rPr lang="en-US" altLang="zh-CN" sz="2800" i="1" dirty="0" err="1"/>
              <a:t>hukou</a:t>
            </a:r>
            <a:r>
              <a:rPr lang="en-US" altLang="zh-CN" sz="2800" dirty="0"/>
              <a:t> type, each from a different grade. </a:t>
            </a:r>
            <a:endParaRPr lang="zh-CN" altLang="zh-CN" sz="2800" dirty="0"/>
          </a:p>
          <a:p>
            <a:r>
              <a:rPr lang="en-US" altLang="zh-CN" sz="2800" dirty="0" smtClean="0"/>
              <a:t>       </a:t>
            </a:r>
            <a:endParaRPr lang="zh-CN" altLang="en-US" sz="2800" dirty="0"/>
          </a:p>
        </p:txBody>
      </p:sp>
    </p:spTree>
    <p:extLst>
      <p:ext uri="{BB962C8B-B14F-4D97-AF65-F5344CB8AC3E}">
        <p14:creationId xmlns:p14="http://schemas.microsoft.com/office/powerpoint/2010/main" val="4137583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584775"/>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Experimental </a:t>
            </a:r>
            <a:r>
              <a:rPr lang="en-US" altLang="zh-CN" sz="3200" b="1" dirty="0" smtClean="0">
                <a:latin typeface="黑体" panose="02010609060101010101" pitchFamily="49" charset="-122"/>
                <a:ea typeface="黑体" panose="02010609060101010101" pitchFamily="49" charset="-122"/>
              </a:rPr>
              <a:t>Design</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40340" y="721487"/>
            <a:ext cx="12097871" cy="3970318"/>
          </a:xfrm>
          <a:prstGeom prst="rect">
            <a:avLst/>
          </a:prstGeom>
          <a:noFill/>
        </p:spPr>
        <p:txBody>
          <a:bodyPr wrap="square" rtlCol="0">
            <a:spAutoFit/>
          </a:bodyPr>
          <a:lstStyle/>
          <a:p>
            <a:r>
              <a:rPr lang="en-US" altLang="zh-CN" sz="2800" dirty="0"/>
              <a:t> ● Selection of </a:t>
            </a:r>
            <a:r>
              <a:rPr lang="en-US" altLang="zh-CN" sz="2800" dirty="0" smtClean="0"/>
              <a:t>subjects</a:t>
            </a:r>
            <a:endParaRPr lang="en-US" altLang="zh-CN" sz="2800" dirty="0"/>
          </a:p>
          <a:p>
            <a:r>
              <a:rPr lang="en-US" altLang="zh-CN" sz="2800" dirty="0" smtClean="0"/>
              <a:t> </a:t>
            </a:r>
            <a:r>
              <a:rPr lang="en-US" altLang="zh-CN" sz="2800" dirty="0"/>
              <a:t>c. We repeated step b for the other </a:t>
            </a:r>
            <a:r>
              <a:rPr lang="en-US" altLang="zh-CN" sz="2800" i="1" dirty="0" err="1"/>
              <a:t>hukou</a:t>
            </a:r>
            <a:r>
              <a:rPr lang="en-US" altLang="zh-CN" sz="2800" dirty="0"/>
              <a:t> type. </a:t>
            </a:r>
            <a:endParaRPr lang="zh-CN" altLang="zh-CN" sz="2800" dirty="0"/>
          </a:p>
          <a:p>
            <a:r>
              <a:rPr lang="en-US" altLang="zh-CN" sz="2800" dirty="0" smtClean="0"/>
              <a:t> d</a:t>
            </a:r>
            <a:r>
              <a:rPr lang="en-US" altLang="zh-CN" sz="2800" dirty="0"/>
              <a:t>. To minimize the chance that the six selected students in steps b and c knew one another, we checked whether the two students selected from the same grade belonged to the same class section. If yes, we replaced one student (randomly selected) with another randomly selected student (of the same </a:t>
            </a:r>
            <a:r>
              <a:rPr lang="en-US" altLang="zh-CN" sz="2800" i="1" dirty="0" err="1"/>
              <a:t>hukou</a:t>
            </a:r>
            <a:r>
              <a:rPr lang="en-US" altLang="zh-CN" sz="2800" dirty="0"/>
              <a:t> type and gender) from a different class section in the same grade. If not, the initial selection of six students was randomly assigned to one experimental treatment. </a:t>
            </a:r>
            <a:endParaRPr lang="zh-CN" altLang="zh-CN" sz="2800" dirty="0"/>
          </a:p>
          <a:p>
            <a:r>
              <a:rPr lang="en-US" altLang="zh-CN" sz="2800" dirty="0"/>
              <a:t>e. We repeated the above steps to fill all prescheduled sessions at each school. </a:t>
            </a:r>
            <a:endParaRPr lang="zh-CN" altLang="zh-CN" sz="2800" dirty="0"/>
          </a:p>
        </p:txBody>
      </p:sp>
    </p:spTree>
    <p:extLst>
      <p:ext uri="{BB962C8B-B14F-4D97-AF65-F5344CB8AC3E}">
        <p14:creationId xmlns:p14="http://schemas.microsoft.com/office/powerpoint/2010/main" val="543783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584775"/>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Experimental </a:t>
            </a:r>
            <a:r>
              <a:rPr lang="en-US" altLang="zh-CN" sz="3200" b="1" dirty="0" smtClean="0">
                <a:latin typeface="黑体" panose="02010609060101010101" pitchFamily="49" charset="-122"/>
                <a:ea typeface="黑体" panose="02010609060101010101" pitchFamily="49" charset="-122"/>
              </a:rPr>
              <a:t>Design</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40340" y="721487"/>
            <a:ext cx="12097871" cy="3539430"/>
          </a:xfrm>
          <a:prstGeom prst="rect">
            <a:avLst/>
          </a:prstGeom>
          <a:noFill/>
        </p:spPr>
        <p:txBody>
          <a:bodyPr wrap="square" rtlCol="0">
            <a:spAutoFit/>
          </a:bodyPr>
          <a:lstStyle/>
          <a:p>
            <a:r>
              <a:rPr lang="en-US" altLang="zh-CN" sz="2800" dirty="0"/>
              <a:t> ● Selection of subjects</a:t>
            </a:r>
            <a:endParaRPr lang="en-US" altLang="zh-CN" sz="2800" dirty="0" smtClean="0"/>
          </a:p>
          <a:p>
            <a:r>
              <a:rPr lang="en-US" altLang="zh-CN" sz="2800" dirty="0"/>
              <a:t> </a:t>
            </a:r>
            <a:r>
              <a:rPr lang="en-US" altLang="zh-CN" sz="2800" dirty="0" smtClean="0"/>
              <a:t>       The </a:t>
            </a:r>
            <a:r>
              <a:rPr lang="en-US" altLang="zh-CN" sz="2800" dirty="0"/>
              <a:t>experiment was conducted in May and December 2007, and </a:t>
            </a:r>
            <a:r>
              <a:rPr lang="en-US" altLang="zh-CN" sz="2800" dirty="0" smtClean="0"/>
              <a:t>December </a:t>
            </a:r>
            <a:r>
              <a:rPr lang="en-US" altLang="zh-CN" sz="2800" dirty="0"/>
              <a:t>2008. At each school the experiment included four </a:t>
            </a:r>
            <a:r>
              <a:rPr lang="en-US" altLang="zh-CN" sz="2800" dirty="0" smtClean="0"/>
              <a:t>treatments including </a:t>
            </a:r>
            <a:r>
              <a:rPr lang="en-US" altLang="zh-CN" sz="2800" dirty="0"/>
              <a:t>the PP and PT control treatments as well as the PP and </a:t>
            </a:r>
            <a:r>
              <a:rPr lang="en-US" altLang="zh-CN" sz="2800" dirty="0" smtClean="0"/>
              <a:t>PT identity </a:t>
            </a:r>
            <a:r>
              <a:rPr lang="en-US" altLang="zh-CN" sz="2800" dirty="0"/>
              <a:t>salience treatments. In total, we </a:t>
            </a:r>
            <a:r>
              <a:rPr lang="en-US" altLang="zh-CN" sz="2800" dirty="0" smtClean="0"/>
              <a:t>conducted 72 </a:t>
            </a:r>
            <a:r>
              <a:rPr lang="en-US" altLang="zh-CN" sz="2800" dirty="0"/>
              <a:t>sessions (418 subjects) with mixed </a:t>
            </a:r>
            <a:r>
              <a:rPr lang="en-US" altLang="zh-CN" sz="2800" dirty="0" err="1"/>
              <a:t>hukou</a:t>
            </a:r>
            <a:r>
              <a:rPr lang="en-US" altLang="zh-CN" sz="2800" dirty="0"/>
              <a:t> types, including 61 </a:t>
            </a:r>
            <a:r>
              <a:rPr lang="en-US" altLang="zh-CN" sz="2800" dirty="0" smtClean="0"/>
              <a:t>full sessions </a:t>
            </a:r>
            <a:r>
              <a:rPr lang="en-US" altLang="zh-CN" sz="2800" dirty="0"/>
              <a:t>(40 male and 21 female sessions with 3H and 3L </a:t>
            </a:r>
            <a:r>
              <a:rPr lang="en-US" altLang="zh-CN" sz="2800" dirty="0" smtClean="0"/>
              <a:t>subjects each</a:t>
            </a:r>
            <a:r>
              <a:rPr lang="en-US" altLang="zh-CN" sz="2800" dirty="0"/>
              <a:t>) and 11 sessions with fewer than 6 </a:t>
            </a:r>
            <a:r>
              <a:rPr lang="en-US" altLang="zh-CN" sz="2800" dirty="0" smtClean="0"/>
              <a:t>subjects.</a:t>
            </a:r>
          </a:p>
          <a:p>
            <a:r>
              <a:rPr lang="en-US" altLang="zh-CN" sz="2800" dirty="0"/>
              <a:t> </a:t>
            </a:r>
            <a:r>
              <a:rPr lang="en-US" altLang="zh-CN" sz="2800" dirty="0" smtClean="0"/>
              <a:t>      </a:t>
            </a:r>
            <a:endParaRPr lang="zh-CN" altLang="en-US" sz="2800" dirty="0"/>
          </a:p>
        </p:txBody>
      </p:sp>
    </p:spTree>
    <p:extLst>
      <p:ext uri="{BB962C8B-B14F-4D97-AF65-F5344CB8AC3E}">
        <p14:creationId xmlns:p14="http://schemas.microsoft.com/office/powerpoint/2010/main" val="3244281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584775"/>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Experimental </a:t>
            </a:r>
            <a:r>
              <a:rPr lang="en-US" altLang="zh-CN" sz="3200" b="1" dirty="0" smtClean="0">
                <a:latin typeface="黑体" panose="02010609060101010101" pitchFamily="49" charset="-122"/>
                <a:ea typeface="黑体" panose="02010609060101010101" pitchFamily="49" charset="-122"/>
              </a:rPr>
              <a:t>Design</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40340" y="559019"/>
            <a:ext cx="12097871" cy="954107"/>
          </a:xfrm>
          <a:prstGeom prst="rect">
            <a:avLst/>
          </a:prstGeom>
          <a:noFill/>
        </p:spPr>
        <p:txBody>
          <a:bodyPr wrap="square" rtlCol="0">
            <a:spAutoFit/>
          </a:bodyPr>
          <a:lstStyle/>
          <a:p>
            <a:r>
              <a:rPr lang="en-US" altLang="zh-CN" sz="2800" dirty="0"/>
              <a:t> ● Selection of subjects</a:t>
            </a:r>
            <a:endParaRPr lang="en-US" altLang="zh-CN" sz="2800" dirty="0" smtClean="0"/>
          </a:p>
          <a:p>
            <a:r>
              <a:rPr lang="en-US" altLang="zh-CN" sz="2800" dirty="0"/>
              <a:t> </a:t>
            </a:r>
            <a:r>
              <a:rPr lang="en-US" altLang="zh-CN" sz="2800" dirty="0" smtClean="0"/>
              <a:t>       </a:t>
            </a:r>
            <a:endParaRPr lang="zh-CN" altLang="en-US" sz="2800" dirty="0"/>
          </a:p>
        </p:txBody>
      </p:sp>
      <p:pic>
        <p:nvPicPr>
          <p:cNvPr id="8" name="图片 7"/>
          <p:cNvPicPr/>
          <p:nvPr/>
        </p:nvPicPr>
        <p:blipFill>
          <a:blip r:embed="rId4"/>
          <a:stretch>
            <a:fillRect/>
          </a:stretch>
        </p:blipFill>
        <p:spPr>
          <a:xfrm>
            <a:off x="40340" y="1036072"/>
            <a:ext cx="12151660" cy="5821928"/>
          </a:xfrm>
          <a:prstGeom prst="rect">
            <a:avLst/>
          </a:prstGeom>
        </p:spPr>
      </p:pic>
    </p:spTree>
    <p:extLst>
      <p:ext uri="{BB962C8B-B14F-4D97-AF65-F5344CB8AC3E}">
        <p14:creationId xmlns:p14="http://schemas.microsoft.com/office/powerpoint/2010/main" val="3241561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584775"/>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Experimental </a:t>
            </a:r>
            <a:r>
              <a:rPr lang="en-US" altLang="zh-CN" sz="3200" b="1" dirty="0" smtClean="0">
                <a:latin typeface="黑体" panose="02010609060101010101" pitchFamily="49" charset="-122"/>
                <a:ea typeface="黑体" panose="02010609060101010101" pitchFamily="49" charset="-122"/>
              </a:rPr>
              <a:t>Design</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40340" y="721487"/>
            <a:ext cx="12097871" cy="2246769"/>
          </a:xfrm>
          <a:prstGeom prst="rect">
            <a:avLst/>
          </a:prstGeom>
          <a:noFill/>
        </p:spPr>
        <p:txBody>
          <a:bodyPr wrap="square" rtlCol="0">
            <a:spAutoFit/>
          </a:bodyPr>
          <a:lstStyle/>
          <a:p>
            <a:r>
              <a:rPr lang="en-US" altLang="zh-CN" sz="2800" dirty="0"/>
              <a:t> ● Selection of subjects</a:t>
            </a:r>
            <a:endParaRPr lang="en-US" altLang="zh-CN" sz="2800" dirty="0" smtClean="0"/>
          </a:p>
          <a:p>
            <a:r>
              <a:rPr lang="en-US" altLang="zh-CN" sz="2800" dirty="0" smtClean="0"/>
              <a:t>Table </a:t>
            </a:r>
            <a:r>
              <a:rPr lang="en-US" altLang="zh-CN" sz="2800" dirty="0"/>
              <a:t>3 presents the subjects' characteristics by </a:t>
            </a:r>
            <a:r>
              <a:rPr lang="en-US" altLang="zh-CN" sz="2800" dirty="0" err="1"/>
              <a:t>hukou</a:t>
            </a:r>
            <a:r>
              <a:rPr lang="en-US" altLang="zh-CN" sz="2800" dirty="0"/>
              <a:t> type and </a:t>
            </a:r>
            <a:r>
              <a:rPr lang="en-US" altLang="zh-CN" sz="2800" dirty="0" smtClean="0"/>
              <a:t>treatment</a:t>
            </a:r>
            <a:r>
              <a:rPr lang="en-US" altLang="zh-CN" sz="2800" dirty="0"/>
              <a:t>. </a:t>
            </a:r>
            <a:r>
              <a:rPr lang="en-US" altLang="zh-CN" sz="2800" dirty="0" smtClean="0"/>
              <a:t>For each </a:t>
            </a:r>
            <a:r>
              <a:rPr lang="en-US" altLang="zh-CN" sz="2800" dirty="0" err="1"/>
              <a:t>hukou</a:t>
            </a:r>
            <a:r>
              <a:rPr lang="en-US" altLang="zh-CN" sz="2800" dirty="0"/>
              <a:t> type it shows insignificant differences across </a:t>
            </a:r>
            <a:r>
              <a:rPr lang="en-US" altLang="zh-CN" sz="2800" dirty="0" smtClean="0"/>
              <a:t>treatment </a:t>
            </a:r>
            <a:r>
              <a:rPr lang="en-US" altLang="zh-CN" sz="2800" dirty="0"/>
              <a:t>in almost all observable </a:t>
            </a:r>
            <a:r>
              <a:rPr lang="en-US" altLang="zh-CN" sz="2800" dirty="0" smtClean="0"/>
              <a:t>characteristics. This </a:t>
            </a:r>
            <a:r>
              <a:rPr lang="en-US" altLang="zh-CN" sz="2800" dirty="0"/>
              <a:t>indicates successful randomization of the subjects </a:t>
            </a:r>
            <a:r>
              <a:rPr lang="en-US" altLang="zh-CN" sz="2800" dirty="0" smtClean="0"/>
              <a:t>across treatment.</a:t>
            </a:r>
            <a:endParaRPr lang="zh-CN" altLang="en-US" sz="2800" dirty="0"/>
          </a:p>
        </p:txBody>
      </p:sp>
    </p:spTree>
    <p:extLst>
      <p:ext uri="{BB962C8B-B14F-4D97-AF65-F5344CB8AC3E}">
        <p14:creationId xmlns:p14="http://schemas.microsoft.com/office/powerpoint/2010/main" val="2565009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smtClean="0">
                <a:solidFill>
                  <a:schemeClr val="tx1">
                    <a:alpha val="3000"/>
                  </a:schemeClr>
                </a:solidFill>
                <a:latin typeface="Arial Black" panose="020B0A04020102020204" pitchFamily="34" charset="0"/>
              </a:rPr>
              <a:t>05</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3066790" y="3097575"/>
            <a:ext cx="604653" cy="784830"/>
          </a:xfrm>
          <a:prstGeom prst="rect">
            <a:avLst/>
          </a:prstGeom>
          <a:noFill/>
        </p:spPr>
        <p:txBody>
          <a:bodyPr wrap="none" rtlCol="0">
            <a:spAutoFit/>
          </a:bodyPr>
          <a:lstStyle/>
          <a:p>
            <a:r>
              <a:rPr lang="en-US" altLang="zh-CN" sz="4500" dirty="0" smtClean="0">
                <a:solidFill>
                  <a:schemeClr val="tx1">
                    <a:lumMod val="65000"/>
                    <a:lumOff val="35000"/>
                  </a:schemeClr>
                </a:solidFill>
                <a:latin typeface="Yu Gothic UI Light" panose="020B0300000000000000" pitchFamily="34" charset="-128"/>
                <a:ea typeface="Yu Gothic UI Light" panose="020B0300000000000000" pitchFamily="34" charset="-128"/>
              </a:rPr>
              <a:t>05</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53195" y="2971801"/>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67661" y="3003447"/>
            <a:ext cx="6745472" cy="1569660"/>
          </a:xfrm>
          <a:prstGeom prst="rect">
            <a:avLst/>
          </a:prstGeom>
        </p:spPr>
        <p:txBody>
          <a:bodyPr wrap="square">
            <a:spAutoFit/>
          </a:bodyPr>
          <a:lstStyle/>
          <a:p>
            <a:r>
              <a:rPr lang="en-US" altLang="zh-CN" sz="4800" b="1" dirty="0">
                <a:latin typeface="黑体" panose="02010609060101010101" pitchFamily="49" charset="-122"/>
                <a:ea typeface="黑体" panose="02010609060101010101" pitchFamily="49" charset="-122"/>
              </a:rPr>
              <a:t>Results</a:t>
            </a:r>
            <a:endParaRPr lang="zh-CN" altLang="en-US" sz="4800" b="1" dirty="0">
              <a:latin typeface="黑体" panose="02010609060101010101" pitchFamily="49" charset="-122"/>
              <a:ea typeface="黑体" panose="02010609060101010101" pitchFamily="49" charset="-122"/>
            </a:endParaRPr>
          </a:p>
          <a:p>
            <a:pPr lvl="0"/>
            <a:endParaRPr lang="zh-CN" altLang="en-US" sz="4800" b="1" dirty="0">
              <a:latin typeface="Calibri Light" panose="020F0302020204030204" pitchFamily="34" charset="0"/>
            </a:endParaRPr>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731269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584775"/>
          </a:xfrm>
          <a:prstGeom prst="rect">
            <a:avLst/>
          </a:prstGeom>
          <a:noFill/>
        </p:spPr>
        <p:txBody>
          <a:bodyPr wrap="square" rtlCol="0">
            <a:spAutoFit/>
          </a:bodyPr>
          <a:lstStyle/>
          <a:p>
            <a:pPr lvl="0"/>
            <a:r>
              <a:rPr lang="en-US" altLang="zh-CN" sz="3200" b="1" dirty="0">
                <a:latin typeface="黑体" panose="02010609060101010101" pitchFamily="49" charset="-122"/>
                <a:ea typeface="黑体" panose="02010609060101010101" pitchFamily="49" charset="-122"/>
              </a:rPr>
              <a:t>Results</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40340" y="721487"/>
            <a:ext cx="12097871" cy="3539430"/>
          </a:xfrm>
          <a:prstGeom prst="rect">
            <a:avLst/>
          </a:prstGeom>
          <a:noFill/>
        </p:spPr>
        <p:txBody>
          <a:bodyPr wrap="square" rtlCol="0">
            <a:spAutoFit/>
          </a:bodyPr>
          <a:lstStyle/>
          <a:p>
            <a:r>
              <a:rPr lang="en-US" altLang="zh-CN" sz="2800" dirty="0"/>
              <a:t> </a:t>
            </a:r>
            <a:r>
              <a:rPr lang="en-US" altLang="zh-CN" sz="2800" dirty="0" smtClean="0"/>
              <a:t>      In </a:t>
            </a:r>
            <a:r>
              <a:rPr lang="en-US" altLang="zh-CN" sz="2800" dirty="0"/>
              <a:t>this section, we </a:t>
            </a:r>
            <a:r>
              <a:rPr lang="en-US" altLang="zh-CN" sz="2800" dirty="0" smtClean="0"/>
              <a:t>study </a:t>
            </a:r>
            <a:r>
              <a:rPr lang="en-US" altLang="zh-CN" sz="2800" dirty="0"/>
              <a:t>whether and how the activation </a:t>
            </a:r>
            <a:r>
              <a:rPr lang="en-US" altLang="zh-CN" sz="2800" dirty="0" smtClean="0"/>
              <a:t>of </a:t>
            </a:r>
            <a:r>
              <a:rPr lang="en-US" altLang="zh-CN" sz="2800" dirty="0" err="1" smtClean="0"/>
              <a:t>hukou</a:t>
            </a:r>
            <a:r>
              <a:rPr lang="en-US" altLang="zh-CN" sz="2800" dirty="0" smtClean="0"/>
              <a:t> </a:t>
            </a:r>
            <a:r>
              <a:rPr lang="en-US" altLang="zh-CN" sz="2800" dirty="0"/>
              <a:t>identity salience influences individual's performance in </a:t>
            </a:r>
            <a:r>
              <a:rPr lang="en-US" altLang="zh-CN" sz="2800" dirty="0" smtClean="0"/>
              <a:t>the maze </a:t>
            </a:r>
            <a:r>
              <a:rPr lang="en-US" altLang="zh-CN" sz="2800" dirty="0"/>
              <a:t>games. </a:t>
            </a:r>
            <a:r>
              <a:rPr lang="en-US" altLang="zh-CN" sz="2800" dirty="0" smtClean="0"/>
              <a:t>We have </a:t>
            </a:r>
            <a:r>
              <a:rPr lang="en-US" altLang="zh-CN" sz="2800" dirty="0"/>
              <a:t>366 subjects in our sample</a:t>
            </a:r>
            <a:r>
              <a:rPr lang="en-US" altLang="zh-CN" sz="2800" dirty="0" smtClean="0"/>
              <a:t>.</a:t>
            </a:r>
          </a:p>
          <a:p>
            <a:r>
              <a:rPr lang="en-US" altLang="zh-CN" sz="2800" dirty="0"/>
              <a:t> </a:t>
            </a:r>
            <a:r>
              <a:rPr lang="en-US" altLang="zh-CN" sz="2800" dirty="0" smtClean="0"/>
              <a:t>       </a:t>
            </a:r>
            <a:r>
              <a:rPr lang="en-US" altLang="zh-CN" sz="2800" dirty="0"/>
              <a:t>In the analyses, we </a:t>
            </a:r>
            <a:r>
              <a:rPr lang="en-US" altLang="zh-CN" sz="2800" dirty="0" smtClean="0"/>
              <a:t>first show </a:t>
            </a:r>
            <a:r>
              <a:rPr lang="en-US" altLang="zh-CN" sz="2800" dirty="0"/>
              <a:t>results by pooling the data across payment methods </a:t>
            </a:r>
            <a:r>
              <a:rPr lang="en-US" altLang="zh-CN" sz="2800" dirty="0" smtClean="0"/>
              <a:t>and </a:t>
            </a:r>
            <a:r>
              <a:rPr lang="en-US" altLang="zh-CN" sz="2800" dirty="0"/>
              <a:t>gender groups. We then split the sample on </a:t>
            </a:r>
            <a:r>
              <a:rPr lang="en-US" altLang="zh-CN" sz="2800" dirty="0" smtClean="0"/>
              <a:t>one dimension</a:t>
            </a:r>
            <a:r>
              <a:rPr lang="en-US" altLang="zh-CN" sz="2800" dirty="0"/>
              <a:t>, either by payment </a:t>
            </a:r>
            <a:r>
              <a:rPr lang="en-US" altLang="zh-CN" sz="2800" dirty="0" smtClean="0"/>
              <a:t>or </a:t>
            </a:r>
            <a:r>
              <a:rPr lang="en-US" altLang="zh-CN" sz="2800" dirty="0"/>
              <a:t>gender. We further split the sample on two </a:t>
            </a:r>
            <a:r>
              <a:rPr lang="en-US" altLang="zh-CN" sz="2800" dirty="0" smtClean="0"/>
              <a:t>dimensions</a:t>
            </a:r>
            <a:r>
              <a:rPr lang="en-US" altLang="zh-CN" sz="2800" dirty="0"/>
              <a:t>, by payment and gender group.</a:t>
            </a:r>
            <a:endParaRPr lang="en-US" altLang="zh-CN" sz="2800" dirty="0" smtClean="0"/>
          </a:p>
          <a:p>
            <a:endParaRPr lang="zh-CN" altLang="en-US" sz="2800" dirty="0"/>
          </a:p>
        </p:txBody>
      </p:sp>
    </p:spTree>
    <p:extLst>
      <p:ext uri="{BB962C8B-B14F-4D97-AF65-F5344CB8AC3E}">
        <p14:creationId xmlns:p14="http://schemas.microsoft.com/office/powerpoint/2010/main" val="1177232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01</a:t>
            </a:r>
            <a:endParaRPr lang="zh-CN" altLang="en-US" sz="17925" dirty="0">
              <a:solidFill>
                <a:schemeClr val="tx1">
                  <a:alpha val="3000"/>
                </a:schemeClr>
              </a:solidFill>
              <a:latin typeface="Arial Black" panose="020B0A04020102020204" pitchFamily="34" charset="0"/>
            </a:endParaRPr>
          </a:p>
        </p:txBody>
      </p:sp>
      <p:sp>
        <p:nvSpPr>
          <p:cNvPr id="29" name="任意多边形 28"/>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7" name="任意多边形 26"/>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文本框 10"/>
          <p:cNvSpPr txBox="1"/>
          <p:nvPr/>
        </p:nvSpPr>
        <p:spPr>
          <a:xfrm>
            <a:off x="3066789" y="2840934"/>
            <a:ext cx="686406"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01</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sp>
        <p:nvSpPr>
          <p:cNvPr id="13" name="矩形 12"/>
          <p:cNvSpPr/>
          <p:nvPr/>
        </p:nvSpPr>
        <p:spPr>
          <a:xfrm>
            <a:off x="3753195" y="2789341"/>
            <a:ext cx="6745472" cy="830997"/>
          </a:xfrm>
          <a:prstGeom prst="rect">
            <a:avLst/>
          </a:prstGeom>
        </p:spPr>
        <p:txBody>
          <a:bodyPr wrap="square">
            <a:spAutoFit/>
          </a:bodyPr>
          <a:lstStyle/>
          <a:p>
            <a:pPr lvl="0"/>
            <a:r>
              <a:rPr lang="en-US" altLang="zh-CN" sz="4800" b="1" dirty="0">
                <a:latin typeface="黑体" panose="02010609060101010101" pitchFamily="49" charset="-122"/>
                <a:ea typeface="黑体" panose="02010609060101010101" pitchFamily="49" charset="-122"/>
              </a:rPr>
              <a:t>Introduction</a:t>
            </a:r>
            <a:endParaRPr lang="zh-CN" altLang="en-US" sz="4800" b="1" dirty="0">
              <a:latin typeface="黑体" panose="02010609060101010101" pitchFamily="49" charset="-122"/>
              <a:ea typeface="黑体" panose="02010609060101010101" pitchFamily="49" charset="-122"/>
            </a:endParaRPr>
          </a:p>
        </p:txBody>
      </p:sp>
      <p:cxnSp>
        <p:nvCxnSpPr>
          <p:cNvPr id="16" name="直接连接符 15"/>
          <p:cNvCxnSpPr/>
          <p:nvPr/>
        </p:nvCxnSpPr>
        <p:spPr>
          <a:xfrm>
            <a:off x="3753195" y="2698684"/>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33" name="任意多边形 32"/>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2" name="图片 11"/>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047677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584775"/>
          </a:xfrm>
          <a:prstGeom prst="rect">
            <a:avLst/>
          </a:prstGeom>
          <a:noFill/>
        </p:spPr>
        <p:txBody>
          <a:bodyPr wrap="square" rtlCol="0">
            <a:spAutoFit/>
          </a:bodyPr>
          <a:lstStyle/>
          <a:p>
            <a:pPr lvl="0"/>
            <a:r>
              <a:rPr lang="en-US" altLang="zh-CN" sz="3200" b="1" dirty="0">
                <a:latin typeface="黑体" panose="02010609060101010101" pitchFamily="49" charset="-122"/>
                <a:ea typeface="黑体" panose="02010609060101010101" pitchFamily="49" charset="-122"/>
              </a:rPr>
              <a:t>Results</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40340" y="721487"/>
            <a:ext cx="12097871" cy="1384995"/>
          </a:xfrm>
          <a:prstGeom prst="rect">
            <a:avLst/>
          </a:prstGeom>
          <a:noFill/>
        </p:spPr>
        <p:txBody>
          <a:bodyPr wrap="square" rtlCol="0">
            <a:spAutoFit/>
          </a:bodyPr>
          <a:lstStyle/>
          <a:p>
            <a:r>
              <a:rPr lang="en-US" altLang="zh-CN" sz="2800" dirty="0"/>
              <a:t>       </a:t>
            </a:r>
            <a:r>
              <a:rPr lang="en-US" altLang="zh-CN" sz="2800" dirty="0" smtClean="0"/>
              <a:t>our discussion </a:t>
            </a:r>
            <a:r>
              <a:rPr lang="en-US" altLang="zh-CN" sz="2800" dirty="0"/>
              <a:t>of results will focus on the differential effect of the </a:t>
            </a:r>
            <a:r>
              <a:rPr lang="en-US" altLang="zh-CN" sz="2800" dirty="0" smtClean="0"/>
              <a:t>experimental treatment </a:t>
            </a:r>
            <a:r>
              <a:rPr lang="en-US" altLang="zh-CN" sz="2800" dirty="0"/>
              <a:t>on the L and H subjects, i.e., the difference-in-difference </a:t>
            </a:r>
            <a:r>
              <a:rPr lang="en-US" altLang="zh-CN" sz="2800" dirty="0" smtClean="0"/>
              <a:t>estimates</a:t>
            </a:r>
            <a:r>
              <a:rPr lang="en-US" altLang="zh-CN" sz="2800" dirty="0"/>
              <a:t>. </a:t>
            </a:r>
            <a:endParaRPr lang="zh-CN" altLang="en-US" sz="2800" dirty="0"/>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6305704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584775"/>
          </a:xfrm>
          <a:prstGeom prst="rect">
            <a:avLst/>
          </a:prstGeom>
          <a:noFill/>
        </p:spPr>
        <p:txBody>
          <a:bodyPr wrap="square" rtlCol="0">
            <a:spAutoFit/>
          </a:bodyPr>
          <a:lstStyle/>
          <a:p>
            <a:pPr lvl="0"/>
            <a:r>
              <a:rPr lang="en-US" altLang="zh-CN" sz="3200" b="1" dirty="0">
                <a:latin typeface="黑体" panose="02010609060101010101" pitchFamily="49" charset="-122"/>
                <a:ea typeface="黑体" panose="02010609060101010101" pitchFamily="49" charset="-122"/>
              </a:rPr>
              <a:t>Results</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4"/>
          <a:stretch>
            <a:fillRect/>
          </a:stretch>
        </p:blipFill>
        <p:spPr>
          <a:xfrm>
            <a:off x="10513133" y="177771"/>
            <a:ext cx="1432137" cy="415081"/>
          </a:xfrm>
          <a:prstGeom prst="rect">
            <a:avLst/>
          </a:prstGeom>
        </p:spPr>
      </p:pic>
      <p:sp>
        <p:nvSpPr>
          <p:cNvPr id="2" name="TextBox 1"/>
          <p:cNvSpPr txBox="1"/>
          <p:nvPr/>
        </p:nvSpPr>
        <p:spPr>
          <a:xfrm>
            <a:off x="-44824" y="454008"/>
            <a:ext cx="12097871" cy="523220"/>
          </a:xfrm>
          <a:prstGeom prst="rect">
            <a:avLst/>
          </a:prstGeom>
          <a:noFill/>
        </p:spPr>
        <p:txBody>
          <a:bodyPr wrap="square" rtlCol="0">
            <a:spAutoFit/>
          </a:bodyPr>
          <a:lstStyle/>
          <a:p>
            <a:r>
              <a:rPr lang="en-US" altLang="zh-CN" sz="2800" dirty="0"/>
              <a:t> </a:t>
            </a:r>
            <a:r>
              <a:rPr lang="en-US" altLang="zh-CN" sz="2800" dirty="0" smtClean="0"/>
              <a:t>      </a:t>
            </a:r>
            <a:endParaRPr lang="zh-CN" altLang="en-US" sz="2800" dirty="0"/>
          </a:p>
        </p:txBody>
      </p:sp>
      <p:sp>
        <p:nvSpPr>
          <p:cNvPr id="3" name="TextBox 2"/>
          <p:cNvSpPr txBox="1"/>
          <p:nvPr/>
        </p:nvSpPr>
        <p:spPr>
          <a:xfrm>
            <a:off x="1102658" y="476573"/>
            <a:ext cx="9802906" cy="1231106"/>
          </a:xfrm>
          <a:prstGeom prst="rect">
            <a:avLst/>
          </a:prstGeom>
          <a:noFill/>
        </p:spPr>
        <p:txBody>
          <a:bodyPr wrap="square" rtlCol="0">
            <a:spAutoFit/>
          </a:bodyPr>
          <a:lstStyle/>
          <a:p>
            <a:r>
              <a:rPr lang="en-US" altLang="zh-CN" dirty="0">
                <a:latin typeface="宋体"/>
              </a:rPr>
              <a:t>● </a:t>
            </a:r>
            <a:r>
              <a:rPr lang="en-US" altLang="zh-CN" sz="2800" dirty="0"/>
              <a:t>the impact of </a:t>
            </a:r>
            <a:r>
              <a:rPr lang="en-US" altLang="zh-CN" sz="2800" dirty="0" err="1"/>
              <a:t>hukou</a:t>
            </a:r>
            <a:r>
              <a:rPr lang="en-US" altLang="zh-CN" sz="2800" dirty="0"/>
              <a:t> salience on individual performance</a:t>
            </a:r>
          </a:p>
          <a:p>
            <a:r>
              <a:rPr lang="en-US" altLang="zh-CN" sz="2800" dirty="0"/>
              <a:t> school fixed-effects model:</a:t>
            </a:r>
          </a:p>
          <a:p>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424891002"/>
              </p:ext>
            </p:extLst>
          </p:nvPr>
        </p:nvGraphicFramePr>
        <p:xfrm>
          <a:off x="43890" y="1049706"/>
          <a:ext cx="11052876" cy="748691"/>
        </p:xfrm>
        <a:graphic>
          <a:graphicData uri="http://schemas.openxmlformats.org/presentationml/2006/ole">
            <mc:AlternateContent xmlns:mc="http://schemas.openxmlformats.org/markup-compatibility/2006">
              <mc:Choice xmlns:v="urn:schemas-microsoft-com:vml" Requires="v">
                <p:oleObj spid="_x0000_s9415" r:id="rId5" imgW="3429000" imgH="228600" progId="Unknown">
                  <p:embed/>
                </p:oleObj>
              </mc:Choice>
              <mc:Fallback>
                <p:oleObj r:id="rId5" imgW="3429000" imgH="228600" progId="Unknown">
                  <p:embed/>
                  <p:pic>
                    <p:nvPicPr>
                      <p:cNvPr id="0" name="对象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90" y="1049706"/>
                        <a:ext cx="11052876" cy="748691"/>
                      </a:xfrm>
                      <a:prstGeom prst="rect">
                        <a:avLst/>
                      </a:prstGeom>
                      <a:noFill/>
                      <a:ln>
                        <a:noFill/>
                      </a:ln>
                      <a:extLst/>
                    </p:spPr>
                  </p:pic>
                </p:oleObj>
              </mc:Fallback>
            </mc:AlternateContent>
          </a:graphicData>
        </a:graphic>
      </p:graphicFrame>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3629041689"/>
              </p:ext>
            </p:extLst>
          </p:nvPr>
        </p:nvGraphicFramePr>
        <p:xfrm>
          <a:off x="1506623" y="1808665"/>
          <a:ext cx="308728" cy="391055"/>
        </p:xfrm>
        <a:graphic>
          <a:graphicData uri="http://schemas.openxmlformats.org/presentationml/2006/ole">
            <mc:AlternateContent xmlns:mc="http://schemas.openxmlformats.org/markup-compatibility/2006">
              <mc:Choice xmlns:v="urn:schemas-microsoft-com:vml" Requires="v">
                <p:oleObj spid="_x0000_s9416" r:id="rId7" imgW="139579" imgH="177646" progId="Unknown">
                  <p:embed/>
                </p:oleObj>
              </mc:Choice>
              <mc:Fallback>
                <p:oleObj r:id="rId7" imgW="139579" imgH="177646" progId="Unknown">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6623" y="1808665"/>
                        <a:ext cx="308728" cy="391055"/>
                      </a:xfrm>
                      <a:prstGeom prst="rect">
                        <a:avLst/>
                      </a:prstGeom>
                      <a:noFill/>
                    </p:spPr>
                  </p:pic>
                </p:oleObj>
              </mc:Fallback>
            </mc:AlternateContent>
          </a:graphicData>
        </a:graphic>
      </p:graphicFrame>
      <p:sp>
        <p:nvSpPr>
          <p:cNvPr id="7" name="TextBox 6"/>
          <p:cNvSpPr txBox="1"/>
          <p:nvPr/>
        </p:nvSpPr>
        <p:spPr>
          <a:xfrm>
            <a:off x="1815352" y="1701256"/>
            <a:ext cx="8377518" cy="523220"/>
          </a:xfrm>
          <a:prstGeom prst="rect">
            <a:avLst/>
          </a:prstGeom>
          <a:noFill/>
        </p:spPr>
        <p:txBody>
          <a:bodyPr wrap="square" rtlCol="0">
            <a:spAutoFit/>
          </a:bodyPr>
          <a:lstStyle/>
          <a:p>
            <a:r>
              <a:rPr lang="en-US" altLang="zh-CN" sz="2800" dirty="0"/>
              <a:t>:the</a:t>
            </a:r>
            <a:r>
              <a:rPr lang="en-US" altLang="zh-CN" dirty="0" smtClean="0"/>
              <a:t> </a:t>
            </a:r>
            <a:r>
              <a:rPr lang="en-US" altLang="zh-CN" sz="2800" dirty="0"/>
              <a:t>number of mazes solved by individual </a:t>
            </a:r>
            <a:r>
              <a:rPr lang="en-US" altLang="zh-CN" sz="2800" dirty="0" err="1"/>
              <a:t>i</a:t>
            </a:r>
            <a:r>
              <a:rPr lang="en-US" altLang="zh-CN" sz="2800" dirty="0"/>
              <a:t> in school s.</a:t>
            </a:r>
            <a:endParaRPr lang="zh-CN" altLang="en-US" sz="2800" dirty="0"/>
          </a:p>
        </p:txBody>
      </p:sp>
      <p:sp>
        <p:nvSpPr>
          <p:cNvPr id="8"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2021888764"/>
              </p:ext>
            </p:extLst>
          </p:nvPr>
        </p:nvGraphicFramePr>
        <p:xfrm>
          <a:off x="1488133" y="2582846"/>
          <a:ext cx="327218" cy="388571"/>
        </p:xfrm>
        <a:graphic>
          <a:graphicData uri="http://schemas.openxmlformats.org/presentationml/2006/ole">
            <mc:AlternateContent xmlns:mc="http://schemas.openxmlformats.org/markup-compatibility/2006">
              <mc:Choice xmlns:v="urn:schemas-microsoft-com:vml" Requires="v">
                <p:oleObj spid="_x0000_s9417" r:id="rId9" imgW="152202" imgH="177569" progId="Unknown">
                  <p:embed/>
                </p:oleObj>
              </mc:Choice>
              <mc:Fallback>
                <p:oleObj r:id="rId9" imgW="152202" imgH="177569" progId="Unknown">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8133" y="2582846"/>
                        <a:ext cx="327218" cy="388571"/>
                      </a:xfrm>
                      <a:prstGeom prst="rect">
                        <a:avLst/>
                      </a:prstGeom>
                      <a:noFill/>
                    </p:spPr>
                  </p:pic>
                </p:oleObj>
              </mc:Fallback>
            </mc:AlternateContent>
          </a:graphicData>
        </a:graphic>
      </p:graphicFrame>
      <p:sp>
        <p:nvSpPr>
          <p:cNvPr id="14" name="TextBox 13"/>
          <p:cNvSpPr txBox="1"/>
          <p:nvPr/>
        </p:nvSpPr>
        <p:spPr>
          <a:xfrm>
            <a:off x="1815352" y="2099879"/>
            <a:ext cx="8377518" cy="523220"/>
          </a:xfrm>
          <a:prstGeom prst="rect">
            <a:avLst/>
          </a:prstGeom>
          <a:noFill/>
        </p:spPr>
        <p:txBody>
          <a:bodyPr wrap="square" rtlCol="0">
            <a:spAutoFit/>
          </a:bodyPr>
          <a:lstStyle/>
          <a:p>
            <a:r>
              <a:rPr lang="en-US" altLang="zh-CN" sz="2800" dirty="0"/>
              <a:t>:dummy variables for </a:t>
            </a:r>
            <a:r>
              <a:rPr lang="en-US" altLang="zh-CN" sz="2800" dirty="0" smtClean="0"/>
              <a:t>the identity </a:t>
            </a:r>
            <a:r>
              <a:rPr lang="en-US" altLang="zh-CN" sz="2800" dirty="0"/>
              <a:t>salience treatment</a:t>
            </a:r>
            <a:endParaRPr lang="zh-CN" altLang="en-US" sz="2800" dirty="0"/>
          </a:p>
        </p:txBody>
      </p:sp>
      <p:sp>
        <p:nvSpPr>
          <p:cNvPr id="10"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347565481"/>
              </p:ext>
            </p:extLst>
          </p:nvPr>
        </p:nvGraphicFramePr>
        <p:xfrm>
          <a:off x="290420" y="2224476"/>
          <a:ext cx="1624475" cy="363118"/>
        </p:xfrm>
        <a:graphic>
          <a:graphicData uri="http://schemas.openxmlformats.org/presentationml/2006/ole">
            <mc:AlternateContent xmlns:mc="http://schemas.openxmlformats.org/markup-compatibility/2006">
              <mc:Choice xmlns:v="urn:schemas-microsoft-com:vml" Requires="v">
                <p:oleObj spid="_x0000_s9418" r:id="rId11" imgW="812447" imgH="177723" progId="Unknown">
                  <p:embed/>
                </p:oleObj>
              </mc:Choice>
              <mc:Fallback>
                <p:oleObj r:id="rId11" imgW="812447" imgH="177723" progId="Unknown">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0420" y="2224476"/>
                        <a:ext cx="1624475" cy="363118"/>
                      </a:xfrm>
                      <a:prstGeom prst="rect">
                        <a:avLst/>
                      </a:prstGeom>
                      <a:noFill/>
                    </p:spPr>
                  </p:pic>
                </p:oleObj>
              </mc:Fallback>
            </mc:AlternateContent>
          </a:graphicData>
        </a:graphic>
      </p:graphicFrame>
      <p:sp>
        <p:nvSpPr>
          <p:cNvPr id="17" name="TextBox 16"/>
          <p:cNvSpPr txBox="1"/>
          <p:nvPr/>
        </p:nvSpPr>
        <p:spPr>
          <a:xfrm>
            <a:off x="1815352" y="2515522"/>
            <a:ext cx="8377518" cy="523220"/>
          </a:xfrm>
          <a:prstGeom prst="rect">
            <a:avLst/>
          </a:prstGeom>
          <a:noFill/>
        </p:spPr>
        <p:txBody>
          <a:bodyPr wrap="square" rtlCol="0">
            <a:spAutoFit/>
          </a:bodyPr>
          <a:lstStyle/>
          <a:p>
            <a:r>
              <a:rPr lang="en-US" altLang="zh-CN" sz="2800" dirty="0"/>
              <a:t>:dummy variables for  low </a:t>
            </a:r>
            <a:r>
              <a:rPr lang="en-US" altLang="zh-CN" sz="2800" dirty="0" err="1" smtClean="0"/>
              <a:t>hukou</a:t>
            </a:r>
            <a:r>
              <a:rPr lang="en-US" altLang="zh-CN" sz="2800" dirty="0" smtClean="0"/>
              <a:t> type</a:t>
            </a:r>
            <a:endParaRPr lang="zh-CN" altLang="en-US" sz="2800" dirty="0"/>
          </a:p>
        </p:txBody>
      </p:sp>
      <p:sp>
        <p:nvSpPr>
          <p:cNvPr id="12" name="Rectangle 1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 name="对象 14"/>
          <p:cNvGraphicFramePr>
            <a:graphicFrameLocks noChangeAspect="1"/>
          </p:cNvGraphicFramePr>
          <p:nvPr>
            <p:extLst>
              <p:ext uri="{D42A27DB-BD31-4B8C-83A1-F6EECF244321}">
                <p14:modId xmlns:p14="http://schemas.microsoft.com/office/powerpoint/2010/main" val="2029469178"/>
              </p:ext>
            </p:extLst>
          </p:nvPr>
        </p:nvGraphicFramePr>
        <p:xfrm>
          <a:off x="1448431" y="2970246"/>
          <a:ext cx="289672" cy="386229"/>
        </p:xfrm>
        <a:graphic>
          <a:graphicData uri="http://schemas.openxmlformats.org/presentationml/2006/ole">
            <mc:AlternateContent xmlns:mc="http://schemas.openxmlformats.org/markup-compatibility/2006">
              <mc:Choice xmlns:v="urn:schemas-microsoft-com:vml" Requires="v">
                <p:oleObj spid="_x0000_s9419" r:id="rId13" imgW="139639" imgH="190417" progId="Unknown">
                  <p:embed/>
                </p:oleObj>
              </mc:Choice>
              <mc:Fallback>
                <p:oleObj r:id="rId13" imgW="139639" imgH="190417" progId="Unknown">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8431" y="2970246"/>
                        <a:ext cx="289672" cy="386229"/>
                      </a:xfrm>
                      <a:prstGeom prst="rect">
                        <a:avLst/>
                      </a:prstGeom>
                      <a:noFill/>
                    </p:spPr>
                  </p:pic>
                </p:oleObj>
              </mc:Fallback>
            </mc:AlternateContent>
          </a:graphicData>
        </a:graphic>
      </p:graphicFrame>
      <p:sp>
        <p:nvSpPr>
          <p:cNvPr id="20" name="TextBox 19"/>
          <p:cNvSpPr txBox="1"/>
          <p:nvPr/>
        </p:nvSpPr>
        <p:spPr>
          <a:xfrm>
            <a:off x="1815351" y="2901751"/>
            <a:ext cx="9614647" cy="523220"/>
          </a:xfrm>
          <a:prstGeom prst="rect">
            <a:avLst/>
          </a:prstGeom>
          <a:noFill/>
        </p:spPr>
        <p:txBody>
          <a:bodyPr wrap="square" rtlCol="0">
            <a:spAutoFit/>
          </a:bodyPr>
          <a:lstStyle/>
          <a:p>
            <a:r>
              <a:rPr lang="en-US" altLang="zh-CN" sz="2800" dirty="0"/>
              <a:t>: control </a:t>
            </a:r>
            <a:r>
              <a:rPr lang="en-US" altLang="zh-CN" sz="2800" dirty="0" smtClean="0"/>
              <a:t>variables</a:t>
            </a:r>
            <a:endParaRPr lang="zh-CN" altLang="en-US" sz="2800" dirty="0"/>
          </a:p>
        </p:txBody>
      </p:sp>
      <p:sp>
        <p:nvSpPr>
          <p:cNvPr id="16"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9251" name="Picture 3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48429" y="3885714"/>
            <a:ext cx="9457135" cy="279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4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2" name="对象 41"/>
          <p:cNvGraphicFramePr>
            <a:graphicFrameLocks noChangeAspect="1"/>
          </p:cNvGraphicFramePr>
          <p:nvPr>
            <p:extLst>
              <p:ext uri="{D42A27DB-BD31-4B8C-83A1-F6EECF244321}">
                <p14:modId xmlns:p14="http://schemas.microsoft.com/office/powerpoint/2010/main" val="49843480"/>
              </p:ext>
            </p:extLst>
          </p:nvPr>
        </p:nvGraphicFramePr>
        <p:xfrm>
          <a:off x="1448431" y="3408273"/>
          <a:ext cx="315446" cy="431663"/>
        </p:xfrm>
        <a:graphic>
          <a:graphicData uri="http://schemas.openxmlformats.org/presentationml/2006/ole">
            <mc:AlternateContent xmlns:mc="http://schemas.openxmlformats.org/markup-compatibility/2006">
              <mc:Choice xmlns:v="urn:schemas-microsoft-com:vml" Requires="v">
                <p:oleObj spid="_x0000_s9420" r:id="rId16" imgW="126725" imgH="177415" progId="Unknown">
                  <p:embed/>
                </p:oleObj>
              </mc:Choice>
              <mc:Fallback>
                <p:oleObj r:id="rId16" imgW="126725" imgH="177415" progId="Unknown">
                  <p:embed/>
                  <p:pic>
                    <p:nvPicPr>
                      <p:cNvPr id="0" name="Object 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48431" y="3408273"/>
                        <a:ext cx="315446" cy="431663"/>
                      </a:xfrm>
                      <a:prstGeom prst="rect">
                        <a:avLst/>
                      </a:prstGeom>
                      <a:noFill/>
                    </p:spPr>
                  </p:pic>
                </p:oleObj>
              </mc:Fallback>
            </mc:AlternateContent>
          </a:graphicData>
        </a:graphic>
      </p:graphicFrame>
      <p:sp>
        <p:nvSpPr>
          <p:cNvPr id="49" name="TextBox 48"/>
          <p:cNvSpPr txBox="1"/>
          <p:nvPr/>
        </p:nvSpPr>
        <p:spPr>
          <a:xfrm>
            <a:off x="1815351" y="3362495"/>
            <a:ext cx="8377518" cy="523220"/>
          </a:xfrm>
          <a:prstGeom prst="rect">
            <a:avLst/>
          </a:prstGeom>
          <a:noFill/>
        </p:spPr>
        <p:txBody>
          <a:bodyPr wrap="square" rtlCol="0">
            <a:spAutoFit/>
          </a:bodyPr>
          <a:lstStyle/>
          <a:p>
            <a:r>
              <a:rPr lang="en-US" altLang="zh-CN" sz="2800" dirty="0"/>
              <a:t>:School fixed </a:t>
            </a:r>
            <a:r>
              <a:rPr lang="en-US" altLang="zh-CN" sz="2800" dirty="0" smtClean="0"/>
              <a:t>effects</a:t>
            </a:r>
            <a:endParaRPr lang="zh-CN" altLang="en-US" sz="2800" dirty="0"/>
          </a:p>
        </p:txBody>
      </p:sp>
    </p:spTree>
    <p:extLst>
      <p:ext uri="{BB962C8B-B14F-4D97-AF65-F5344CB8AC3E}">
        <p14:creationId xmlns:p14="http://schemas.microsoft.com/office/powerpoint/2010/main" val="803528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584775"/>
          </a:xfrm>
          <a:prstGeom prst="rect">
            <a:avLst/>
          </a:prstGeom>
          <a:noFill/>
        </p:spPr>
        <p:txBody>
          <a:bodyPr wrap="square" rtlCol="0">
            <a:spAutoFit/>
          </a:bodyPr>
          <a:lstStyle/>
          <a:p>
            <a:pPr lvl="0"/>
            <a:r>
              <a:rPr lang="en-US" altLang="zh-CN" sz="3200" b="1" dirty="0">
                <a:latin typeface="黑体" panose="02010609060101010101" pitchFamily="49" charset="-122"/>
                <a:ea typeface="黑体" panose="02010609060101010101" pitchFamily="49" charset="-122"/>
              </a:rPr>
              <a:t>Results</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478608" y="454982"/>
            <a:ext cx="12097871" cy="954107"/>
          </a:xfrm>
          <a:prstGeom prst="rect">
            <a:avLst/>
          </a:prstGeom>
          <a:noFill/>
        </p:spPr>
        <p:txBody>
          <a:bodyPr wrap="square" rtlCol="0">
            <a:spAutoFit/>
          </a:bodyPr>
          <a:lstStyle/>
          <a:p>
            <a:r>
              <a:rPr lang="en-US" altLang="zh-CN" sz="2800" dirty="0"/>
              <a:t>       Table 4 focuses on individual performance in the maze game.</a:t>
            </a:r>
            <a:endParaRPr lang="en-US" altLang="zh-CN" sz="2800" dirty="0" smtClean="0"/>
          </a:p>
          <a:p>
            <a:endParaRPr lang="zh-CN" altLang="en-US" sz="2800" dirty="0"/>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图片 7"/>
          <p:cNvPicPr/>
          <p:nvPr/>
        </p:nvPicPr>
        <p:blipFill>
          <a:blip r:embed="rId4"/>
          <a:stretch>
            <a:fillRect/>
          </a:stretch>
        </p:blipFill>
        <p:spPr>
          <a:xfrm>
            <a:off x="0" y="932035"/>
            <a:ext cx="12192000" cy="5909028"/>
          </a:xfrm>
          <a:prstGeom prst="rect">
            <a:avLst/>
          </a:prstGeom>
        </p:spPr>
      </p:pic>
    </p:spTree>
    <p:extLst>
      <p:ext uri="{BB962C8B-B14F-4D97-AF65-F5344CB8AC3E}">
        <p14:creationId xmlns:p14="http://schemas.microsoft.com/office/powerpoint/2010/main" val="2292430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584775"/>
          </a:xfrm>
          <a:prstGeom prst="rect">
            <a:avLst/>
          </a:prstGeom>
          <a:noFill/>
        </p:spPr>
        <p:txBody>
          <a:bodyPr wrap="square" rtlCol="0">
            <a:spAutoFit/>
          </a:bodyPr>
          <a:lstStyle/>
          <a:p>
            <a:pPr lvl="0"/>
            <a:r>
              <a:rPr lang="en-US" altLang="zh-CN" sz="3200" b="1" dirty="0">
                <a:latin typeface="黑体" panose="02010609060101010101" pitchFamily="49" charset="-122"/>
                <a:ea typeface="黑体" panose="02010609060101010101" pitchFamily="49" charset="-122"/>
              </a:rPr>
              <a:t>Results</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94129" y="1177584"/>
            <a:ext cx="12097871" cy="3108543"/>
          </a:xfrm>
          <a:prstGeom prst="rect">
            <a:avLst/>
          </a:prstGeom>
          <a:noFill/>
        </p:spPr>
        <p:txBody>
          <a:bodyPr wrap="square" rtlCol="0">
            <a:spAutoFit/>
          </a:bodyPr>
          <a:lstStyle/>
          <a:p>
            <a:r>
              <a:rPr lang="en-US" altLang="zh-CN" sz="2800" dirty="0"/>
              <a:t> Our </a:t>
            </a:r>
            <a:r>
              <a:rPr lang="en-US" altLang="zh-CN" sz="2800" dirty="0" smtClean="0"/>
              <a:t>results in table 4 </a:t>
            </a:r>
            <a:r>
              <a:rPr lang="en-US" altLang="zh-CN" sz="2800" dirty="0"/>
              <a:t>show that when </a:t>
            </a:r>
            <a:r>
              <a:rPr lang="en-US" altLang="zh-CN" sz="2800" dirty="0" err="1"/>
              <a:t>hukou</a:t>
            </a:r>
            <a:r>
              <a:rPr lang="en-US" altLang="zh-CN" sz="2800" dirty="0"/>
              <a:t> identity is made salient, the migrant students performed worse by 0.88 mazes relative to the local urban </a:t>
            </a:r>
            <a:r>
              <a:rPr lang="en-US" altLang="zh-CN" sz="2800" dirty="0" smtClean="0"/>
              <a:t>subjects in </a:t>
            </a:r>
            <a:r>
              <a:rPr lang="en-US" altLang="zh-CN" sz="2800" dirty="0"/>
              <a:t>the overall sample, and by </a:t>
            </a:r>
            <a:r>
              <a:rPr lang="en-US" altLang="zh-CN" sz="2800" dirty="0" smtClean="0"/>
              <a:t>1.241 </a:t>
            </a:r>
            <a:r>
              <a:rPr lang="en-US" altLang="zh-CN" sz="2800" dirty="0"/>
              <a:t>mazes under piece rate payments </a:t>
            </a:r>
            <a:r>
              <a:rPr lang="en-US" altLang="zh-CN" sz="2800" dirty="0" smtClean="0"/>
              <a:t>,while </a:t>
            </a:r>
            <a:r>
              <a:rPr lang="en-US" altLang="zh-CN" sz="2800" dirty="0"/>
              <a:t>this negative impact is absent in the tournament regime. This implies </a:t>
            </a:r>
            <a:r>
              <a:rPr lang="en-US" altLang="zh-CN" sz="2800" dirty="0" smtClean="0"/>
              <a:t>that making one's </a:t>
            </a:r>
            <a:r>
              <a:rPr lang="en-US" altLang="zh-CN" sz="2800" dirty="0" err="1"/>
              <a:t>hukou</a:t>
            </a:r>
            <a:r>
              <a:rPr lang="en-US" altLang="zh-CN" sz="2800" dirty="0"/>
              <a:t> </a:t>
            </a:r>
            <a:r>
              <a:rPr lang="en-US" altLang="zh-CN" sz="2800" dirty="0" smtClean="0"/>
              <a:t>identity  salient may </a:t>
            </a:r>
            <a:r>
              <a:rPr lang="en-US" altLang="zh-CN" sz="2800" dirty="0"/>
              <a:t>influence </a:t>
            </a:r>
            <a:r>
              <a:rPr lang="en-US" altLang="zh-CN" sz="2800" dirty="0" smtClean="0"/>
              <a:t>individual's performance </a:t>
            </a:r>
            <a:r>
              <a:rPr lang="en-US" altLang="zh-CN" sz="2800" dirty="0"/>
              <a:t>on incentivized tasks depending on the payment scheme.</a:t>
            </a:r>
            <a:endParaRPr lang="en-US" altLang="zh-CN" sz="2800" dirty="0" smtClean="0"/>
          </a:p>
          <a:p>
            <a:endParaRPr lang="zh-CN" altLang="en-US" sz="2800" dirty="0"/>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60106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584775"/>
          </a:xfrm>
          <a:prstGeom prst="rect">
            <a:avLst/>
          </a:prstGeom>
          <a:noFill/>
        </p:spPr>
        <p:txBody>
          <a:bodyPr wrap="square" rtlCol="0">
            <a:spAutoFit/>
          </a:bodyPr>
          <a:lstStyle/>
          <a:p>
            <a:pPr lvl="0"/>
            <a:r>
              <a:rPr lang="en-US" altLang="zh-CN" sz="3200" b="1" dirty="0">
                <a:latin typeface="黑体" panose="02010609060101010101" pitchFamily="49" charset="-122"/>
                <a:ea typeface="黑体" panose="02010609060101010101" pitchFamily="49" charset="-122"/>
              </a:rPr>
              <a:t>Results</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1" y="445686"/>
            <a:ext cx="12097871" cy="954107"/>
          </a:xfrm>
          <a:prstGeom prst="rect">
            <a:avLst/>
          </a:prstGeom>
          <a:noFill/>
        </p:spPr>
        <p:txBody>
          <a:bodyPr wrap="square" rtlCol="0">
            <a:spAutoFit/>
          </a:bodyPr>
          <a:lstStyle/>
          <a:p>
            <a:r>
              <a:rPr lang="en-US" altLang="zh-CN" sz="2800" dirty="0"/>
              <a:t>       What </a:t>
            </a:r>
            <a:r>
              <a:rPr lang="en-US" altLang="zh-CN" sz="2800" dirty="0" smtClean="0"/>
              <a:t>is  the </a:t>
            </a:r>
            <a:r>
              <a:rPr lang="en-US" altLang="zh-CN" sz="2800" dirty="0"/>
              <a:t>impact </a:t>
            </a:r>
            <a:r>
              <a:rPr lang="en-US" altLang="zh-CN" sz="2800" dirty="0" smtClean="0"/>
              <a:t>regarding the experiment </a:t>
            </a:r>
            <a:r>
              <a:rPr lang="en-US" altLang="zh-CN" sz="2800" dirty="0"/>
              <a:t>income distribution for</a:t>
            </a:r>
          </a:p>
          <a:p>
            <a:r>
              <a:rPr lang="en-US" altLang="zh-CN" sz="2800" dirty="0"/>
              <a:t>different </a:t>
            </a:r>
            <a:r>
              <a:rPr lang="en-US" altLang="zh-CN" sz="2800" dirty="0" err="1"/>
              <a:t>hukou</a:t>
            </a:r>
            <a:r>
              <a:rPr lang="en-US" altLang="zh-CN" sz="2800" dirty="0"/>
              <a:t> groups</a:t>
            </a:r>
            <a:r>
              <a:rPr lang="en-US" altLang="zh-CN" sz="2800" dirty="0" smtClean="0"/>
              <a:t>?(table 5)</a:t>
            </a:r>
            <a:endParaRPr lang="zh-CN" altLang="en-US" sz="2800" dirty="0"/>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图片 8"/>
          <p:cNvPicPr/>
          <p:nvPr/>
        </p:nvPicPr>
        <p:blipFill>
          <a:blip r:embed="rId4"/>
          <a:stretch>
            <a:fillRect/>
          </a:stretch>
        </p:blipFill>
        <p:spPr>
          <a:xfrm>
            <a:off x="-1" y="1305661"/>
            <a:ext cx="12192001" cy="5458207"/>
          </a:xfrm>
          <a:prstGeom prst="rect">
            <a:avLst/>
          </a:prstGeom>
        </p:spPr>
      </p:pic>
    </p:spTree>
    <p:extLst>
      <p:ext uri="{BB962C8B-B14F-4D97-AF65-F5344CB8AC3E}">
        <p14:creationId xmlns:p14="http://schemas.microsoft.com/office/powerpoint/2010/main" val="1451696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584775"/>
          </a:xfrm>
          <a:prstGeom prst="rect">
            <a:avLst/>
          </a:prstGeom>
          <a:noFill/>
        </p:spPr>
        <p:txBody>
          <a:bodyPr wrap="square" rtlCol="0">
            <a:spAutoFit/>
          </a:bodyPr>
          <a:lstStyle/>
          <a:p>
            <a:pPr lvl="0"/>
            <a:r>
              <a:rPr lang="en-US" altLang="zh-CN" sz="3200" b="1" dirty="0">
                <a:latin typeface="黑体" panose="02010609060101010101" pitchFamily="49" charset="-122"/>
                <a:ea typeface="黑体" panose="02010609060101010101" pitchFamily="49" charset="-122"/>
              </a:rPr>
              <a:t>Results</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94129" y="1177584"/>
            <a:ext cx="12097871" cy="2246769"/>
          </a:xfrm>
          <a:prstGeom prst="rect">
            <a:avLst/>
          </a:prstGeom>
          <a:noFill/>
        </p:spPr>
        <p:txBody>
          <a:bodyPr wrap="square" rtlCol="0">
            <a:spAutoFit/>
          </a:bodyPr>
          <a:lstStyle/>
          <a:p>
            <a:r>
              <a:rPr lang="en-US" altLang="zh-CN" sz="2800" dirty="0"/>
              <a:t>       Overall, the results in Table 5 indicate that making </a:t>
            </a:r>
            <a:r>
              <a:rPr lang="en-US" altLang="zh-CN" sz="2800" dirty="0" err="1"/>
              <a:t>hukou</a:t>
            </a:r>
            <a:r>
              <a:rPr lang="en-US" altLang="zh-CN" sz="2800" dirty="0"/>
              <a:t> identity </a:t>
            </a:r>
            <a:r>
              <a:rPr lang="en-US" altLang="zh-CN" sz="2800" dirty="0" smtClean="0"/>
              <a:t>salient </a:t>
            </a:r>
            <a:r>
              <a:rPr lang="en-US" altLang="zh-CN" sz="2800" dirty="0"/>
              <a:t>significantly decreases the L type's average </a:t>
            </a:r>
            <a:r>
              <a:rPr lang="en-US" altLang="zh-CN" sz="2800" dirty="0" smtClean="0"/>
              <a:t>ranking in the earnings distribution relative </a:t>
            </a:r>
            <a:r>
              <a:rPr lang="en-US" altLang="zh-CN" sz="2800" dirty="0"/>
              <a:t>to </a:t>
            </a:r>
            <a:r>
              <a:rPr lang="en-US" altLang="zh-CN" sz="2800" dirty="0" smtClean="0"/>
              <a:t>H's in </a:t>
            </a:r>
            <a:r>
              <a:rPr lang="en-US" altLang="zh-CN" sz="2800" dirty="0"/>
              <a:t>the piece rate regime, but the impact </a:t>
            </a:r>
            <a:r>
              <a:rPr lang="en-US" altLang="zh-CN" sz="2800" dirty="0" smtClean="0"/>
              <a:t>is again </a:t>
            </a:r>
            <a:r>
              <a:rPr lang="en-US" altLang="zh-CN" sz="2800" dirty="0"/>
              <a:t>absent in tournament. These findings further confirm the </a:t>
            </a:r>
            <a:r>
              <a:rPr lang="en-US" altLang="zh-CN" sz="2800" dirty="0" smtClean="0"/>
              <a:t>previous results </a:t>
            </a:r>
            <a:r>
              <a:rPr lang="en-US" altLang="zh-CN" sz="2800" dirty="0"/>
              <a:t>on individuals' </a:t>
            </a:r>
            <a:r>
              <a:rPr lang="en-US" altLang="zh-CN" sz="2800" dirty="0" smtClean="0"/>
              <a:t>performance.</a:t>
            </a:r>
            <a:endParaRPr lang="zh-CN" altLang="en-US" sz="2800" dirty="0"/>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7390112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smtClean="0">
                <a:solidFill>
                  <a:schemeClr val="tx1">
                    <a:alpha val="3000"/>
                  </a:schemeClr>
                </a:solidFill>
                <a:latin typeface="Arial Black" panose="020B0A04020102020204" pitchFamily="34" charset="0"/>
              </a:rPr>
              <a:t>06</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3068718" y="2971801"/>
            <a:ext cx="604653" cy="784830"/>
          </a:xfrm>
          <a:prstGeom prst="rect">
            <a:avLst/>
          </a:prstGeom>
          <a:noFill/>
        </p:spPr>
        <p:txBody>
          <a:bodyPr wrap="none" rtlCol="0">
            <a:spAutoFit/>
          </a:bodyPr>
          <a:lstStyle/>
          <a:p>
            <a:r>
              <a:rPr lang="en-US" altLang="zh-CN" sz="4500" dirty="0" smtClean="0">
                <a:solidFill>
                  <a:schemeClr val="tx1">
                    <a:lumMod val="65000"/>
                    <a:lumOff val="35000"/>
                  </a:schemeClr>
                </a:solidFill>
                <a:latin typeface="Yu Gothic UI Light" panose="020B0300000000000000" pitchFamily="34" charset="-128"/>
                <a:ea typeface="Yu Gothic UI Light" panose="020B0300000000000000" pitchFamily="34" charset="-128"/>
              </a:rPr>
              <a:t>06</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53195" y="2688452"/>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53195" y="2789341"/>
            <a:ext cx="6745472" cy="830997"/>
          </a:xfrm>
          <a:prstGeom prst="rect">
            <a:avLst/>
          </a:prstGeom>
        </p:spPr>
        <p:txBody>
          <a:bodyPr wrap="square">
            <a:spAutoFit/>
          </a:bodyPr>
          <a:lstStyle/>
          <a:p>
            <a:r>
              <a:rPr lang="en-US" altLang="zh-CN" sz="4800" b="1" dirty="0">
                <a:latin typeface="黑体" panose="02010609060101010101" pitchFamily="49" charset="-122"/>
                <a:ea typeface="黑体" panose="02010609060101010101" pitchFamily="49" charset="-122"/>
              </a:rPr>
              <a:t>Discussion</a:t>
            </a:r>
            <a:endParaRPr lang="zh-CN" altLang="en-US" sz="4800" b="1" dirty="0">
              <a:latin typeface="黑体" panose="02010609060101010101" pitchFamily="49" charset="-122"/>
              <a:ea typeface="黑体" panose="02010609060101010101" pitchFamily="49" charset="-122"/>
            </a:endParaRPr>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741113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1077218"/>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Discussion</a:t>
            </a:r>
            <a:endParaRPr lang="zh-CN" altLang="en-US" sz="3200" b="1" dirty="0">
              <a:latin typeface="黑体" panose="02010609060101010101" pitchFamily="49" charset="-122"/>
              <a:ea typeface="黑体" panose="02010609060101010101" pitchFamily="49" charset="-122"/>
            </a:endParaRPr>
          </a:p>
          <a:p>
            <a:pPr lvl="0"/>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94129" y="1177584"/>
            <a:ext cx="12097871" cy="3539430"/>
          </a:xfrm>
          <a:prstGeom prst="rect">
            <a:avLst/>
          </a:prstGeom>
          <a:noFill/>
        </p:spPr>
        <p:txBody>
          <a:bodyPr wrap="square" rtlCol="0">
            <a:spAutoFit/>
          </a:bodyPr>
          <a:lstStyle/>
          <a:p>
            <a:r>
              <a:rPr lang="en-US" altLang="zh-CN" sz="2800" dirty="0" smtClean="0"/>
              <a:t>Question </a:t>
            </a:r>
            <a:r>
              <a:rPr lang="en-US" altLang="zh-CN" sz="2800" dirty="0" smtClean="0">
                <a:solidFill>
                  <a:srgbClr val="FF0000"/>
                </a:solidFill>
              </a:rPr>
              <a:t>1</a:t>
            </a:r>
            <a:r>
              <a:rPr lang="en-US" altLang="zh-CN" sz="2800" dirty="0" smtClean="0"/>
              <a:t>:   </a:t>
            </a:r>
          </a:p>
          <a:p>
            <a:r>
              <a:rPr lang="en-US" altLang="zh-CN" sz="2800" dirty="0" smtClean="0"/>
              <a:t>       the </a:t>
            </a:r>
            <a:r>
              <a:rPr lang="en-US" altLang="zh-CN" sz="2800" dirty="0"/>
              <a:t>results in </a:t>
            </a:r>
            <a:r>
              <a:rPr lang="en-US" altLang="zh-CN" sz="2800" dirty="0" smtClean="0"/>
              <a:t>table 4 and </a:t>
            </a:r>
            <a:r>
              <a:rPr lang="en-US" altLang="zh-CN" sz="2800" dirty="0"/>
              <a:t>table </a:t>
            </a:r>
            <a:r>
              <a:rPr lang="en-US" altLang="zh-CN" sz="2800" dirty="0" smtClean="0"/>
              <a:t>5 indicate </a:t>
            </a:r>
            <a:r>
              <a:rPr lang="en-US" altLang="zh-CN" sz="2800" dirty="0"/>
              <a:t>that making </a:t>
            </a:r>
            <a:r>
              <a:rPr lang="en-US" altLang="zh-CN" sz="2800" dirty="0" err="1"/>
              <a:t>hukou</a:t>
            </a:r>
            <a:r>
              <a:rPr lang="en-US" altLang="zh-CN" sz="2800" dirty="0"/>
              <a:t> identity salient reduces L's </a:t>
            </a:r>
            <a:r>
              <a:rPr lang="en-US" altLang="zh-CN" sz="2800" dirty="0" smtClean="0"/>
              <a:t>performance as well as </a:t>
            </a:r>
            <a:r>
              <a:rPr lang="en-US" altLang="zh-CN" sz="2800" dirty="0"/>
              <a:t>average </a:t>
            </a:r>
            <a:r>
              <a:rPr lang="en-US" altLang="zh-CN" sz="2800" dirty="0" smtClean="0"/>
              <a:t>ranking in </a:t>
            </a:r>
            <a:r>
              <a:rPr lang="en-US" altLang="zh-CN" sz="2800" dirty="0"/>
              <a:t>the earnings </a:t>
            </a:r>
            <a:r>
              <a:rPr lang="en-US" altLang="zh-CN" sz="2800" dirty="0" smtClean="0"/>
              <a:t>distribution relative </a:t>
            </a:r>
            <a:r>
              <a:rPr lang="en-US" altLang="zh-CN" sz="2800" dirty="0"/>
              <a:t>to </a:t>
            </a:r>
            <a:r>
              <a:rPr lang="en-US" altLang="zh-CN" sz="2800" dirty="0" smtClean="0"/>
              <a:t>H's significantly </a:t>
            </a:r>
            <a:r>
              <a:rPr lang="en-US" altLang="zh-CN" sz="2800" dirty="0"/>
              <a:t>in the pooled sample and </a:t>
            </a:r>
            <a:r>
              <a:rPr lang="en-US" altLang="zh-CN" sz="2800" dirty="0" smtClean="0"/>
              <a:t>piece </a:t>
            </a:r>
            <a:r>
              <a:rPr lang="en-US" altLang="zh-CN" sz="2800" dirty="0"/>
              <a:t>rate </a:t>
            </a:r>
            <a:r>
              <a:rPr lang="en-US" altLang="zh-CN" sz="2800" dirty="0" smtClean="0"/>
              <a:t>regime. But why ?</a:t>
            </a:r>
          </a:p>
          <a:p>
            <a:endParaRPr lang="en-US" altLang="zh-CN" sz="2800" dirty="0" smtClean="0"/>
          </a:p>
          <a:p>
            <a:r>
              <a:rPr lang="en-US" altLang="zh-CN" sz="2800" dirty="0"/>
              <a:t> Potential ANS</a:t>
            </a:r>
            <a:r>
              <a:rPr lang="en-US" altLang="zh-CN" sz="2800" dirty="0" smtClean="0"/>
              <a:t>:</a:t>
            </a:r>
          </a:p>
          <a:p>
            <a:r>
              <a:rPr lang="en-US" altLang="zh-CN" sz="2800" dirty="0"/>
              <a:t> </a:t>
            </a:r>
            <a:r>
              <a:rPr lang="en-US" altLang="zh-CN" sz="2800" dirty="0" smtClean="0"/>
              <a:t>      </a:t>
            </a:r>
            <a:r>
              <a:rPr lang="en-US" altLang="zh-CN" sz="2800" dirty="0"/>
              <a:t>stereotype threat and the intimidation effect</a:t>
            </a:r>
            <a:endParaRPr lang="en-US" altLang="zh-CN" sz="2800" dirty="0" smtClean="0"/>
          </a:p>
          <a:p>
            <a:endParaRPr lang="zh-CN" altLang="en-US" sz="2800" dirty="0"/>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1453826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01774" y="122286"/>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49770"/>
            <a:ext cx="9885609" cy="1077218"/>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Discussion</a:t>
            </a:r>
            <a:endParaRPr lang="zh-CN" altLang="en-US" sz="3200" b="1" dirty="0">
              <a:latin typeface="黑体" panose="02010609060101010101" pitchFamily="49" charset="-122"/>
              <a:ea typeface="黑体" panose="02010609060101010101" pitchFamily="49" charset="-122"/>
            </a:endParaRPr>
          </a:p>
          <a:p>
            <a:pPr lvl="0"/>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47064" y="385311"/>
            <a:ext cx="12097871" cy="6555641"/>
          </a:xfrm>
          <a:prstGeom prst="rect">
            <a:avLst/>
          </a:prstGeom>
          <a:noFill/>
        </p:spPr>
        <p:txBody>
          <a:bodyPr wrap="square" rtlCol="0">
            <a:spAutoFit/>
          </a:bodyPr>
          <a:lstStyle/>
          <a:p>
            <a:r>
              <a:rPr lang="en-US" altLang="zh-CN" sz="2800" dirty="0" smtClean="0">
                <a:latin typeface="宋体"/>
                <a:ea typeface="宋体"/>
              </a:rPr>
              <a:t>●</a:t>
            </a:r>
            <a:r>
              <a:rPr lang="en-US" altLang="zh-CN" sz="2800" dirty="0" smtClean="0"/>
              <a:t>stereotype threat</a:t>
            </a:r>
          </a:p>
          <a:p>
            <a:r>
              <a:rPr lang="en-US" altLang="zh-CN" sz="2800" dirty="0" smtClean="0"/>
              <a:t>           </a:t>
            </a:r>
            <a:r>
              <a:rPr lang="en-US" altLang="zh-CN" sz="2800" dirty="0" smtClean="0">
                <a:latin typeface="宋体"/>
                <a:ea typeface="宋体"/>
              </a:rPr>
              <a:t>◎</a:t>
            </a:r>
            <a:r>
              <a:rPr lang="en-US" altLang="zh-CN" sz="2800" dirty="0" smtClean="0"/>
              <a:t>Stereotype threat is a </a:t>
            </a:r>
            <a:r>
              <a:rPr lang="en-US" altLang="zh-CN" sz="2800" dirty="0"/>
              <a:t>well-established finding in social psychology and recently </a:t>
            </a:r>
            <a:r>
              <a:rPr lang="en-US" altLang="zh-CN" sz="2800" dirty="0" smtClean="0"/>
              <a:t>formalized </a:t>
            </a:r>
            <a:r>
              <a:rPr lang="en-US" altLang="zh-CN" sz="2800" dirty="0"/>
              <a:t>in an economic model by Dee (2014). The stereotype threat literature in psychology shows that making social identity salient in the laboratory often makes the subjects behave consistently with the stereotypes associated with that social group, and hence may activate the negative stereotypes and hurt the subjects' performance in relevant tasks.</a:t>
            </a:r>
            <a:endParaRPr lang="en-US" altLang="zh-CN" sz="2800" dirty="0" smtClean="0"/>
          </a:p>
          <a:p>
            <a:r>
              <a:rPr lang="en-US" altLang="zh-CN" sz="2800" dirty="0" smtClean="0"/>
              <a:t>           </a:t>
            </a:r>
            <a:r>
              <a:rPr lang="en-US" altLang="zh-CN" sz="2800" dirty="0" smtClean="0">
                <a:latin typeface="宋体"/>
              </a:rPr>
              <a:t>◎</a:t>
            </a:r>
            <a:r>
              <a:rPr lang="en-US" altLang="zh-CN" sz="2800" dirty="0" smtClean="0"/>
              <a:t>In </a:t>
            </a:r>
            <a:r>
              <a:rPr lang="en-US" altLang="zh-CN" sz="2800" dirty="0" smtClean="0"/>
              <a:t>China</a:t>
            </a:r>
            <a:r>
              <a:rPr lang="zh-CN" altLang="en-US" sz="2800" dirty="0" smtClean="0"/>
              <a:t>，</a:t>
            </a:r>
            <a:r>
              <a:rPr lang="en-US" altLang="zh-CN" sz="2800" dirty="0" smtClean="0"/>
              <a:t> </a:t>
            </a:r>
            <a:r>
              <a:rPr lang="en-US" altLang="zh-CN" sz="2800" dirty="0"/>
              <a:t>rural migrants are generally stereotyped to be “</a:t>
            </a:r>
            <a:r>
              <a:rPr lang="en-US" altLang="zh-CN" sz="2800" dirty="0" smtClean="0"/>
              <a:t>uneducated</a:t>
            </a:r>
            <a:r>
              <a:rPr lang="en-US" altLang="zh-CN" sz="2800" dirty="0"/>
              <a:t>, </a:t>
            </a:r>
            <a:r>
              <a:rPr lang="en-US" altLang="zh-CN" sz="2800" dirty="0" smtClean="0"/>
              <a:t>dirty </a:t>
            </a:r>
            <a:r>
              <a:rPr lang="en-US" altLang="zh-CN" sz="2800" dirty="0"/>
              <a:t>and having higher propensities to be criminals” (</a:t>
            </a:r>
            <a:r>
              <a:rPr lang="en-US" altLang="zh-CN" sz="2800" dirty="0" smtClean="0"/>
              <a:t>Wang and </a:t>
            </a:r>
            <a:r>
              <a:rPr lang="en-US" altLang="zh-CN" sz="2800" dirty="0" err="1"/>
              <a:t>Zuo</a:t>
            </a:r>
            <a:r>
              <a:rPr lang="en-US" altLang="zh-CN" sz="2800" dirty="0"/>
              <a:t>, 1999). Migrant children are stereotyped to be less intelligent </a:t>
            </a:r>
            <a:r>
              <a:rPr lang="en-US" altLang="zh-CN" sz="2800" dirty="0" smtClean="0"/>
              <a:t>and have </a:t>
            </a:r>
            <a:r>
              <a:rPr lang="en-US" altLang="zh-CN" sz="2800" dirty="0"/>
              <a:t>low academic achievement. </a:t>
            </a:r>
            <a:r>
              <a:rPr lang="en-US" altLang="zh-CN" sz="2800" dirty="0" smtClean="0"/>
              <a:t>This </a:t>
            </a:r>
            <a:r>
              <a:rPr lang="en-US" altLang="zh-CN" sz="2800" dirty="0"/>
              <a:t>self-image may be </a:t>
            </a:r>
            <a:r>
              <a:rPr lang="en-US" altLang="zh-CN" sz="2800" dirty="0" smtClean="0"/>
              <a:t>activated </a:t>
            </a:r>
            <a:r>
              <a:rPr lang="en-US" altLang="zh-CN" sz="2800" dirty="0"/>
              <a:t>for migrant students following the priming of their inferior </a:t>
            </a:r>
            <a:r>
              <a:rPr lang="en-US" altLang="zh-CN" sz="2800" dirty="0" err="1" smtClean="0"/>
              <a:t>hukou</a:t>
            </a:r>
            <a:r>
              <a:rPr lang="en-US" altLang="zh-CN" sz="2800" dirty="0" smtClean="0"/>
              <a:t> background </a:t>
            </a:r>
            <a:r>
              <a:rPr lang="en-US" altLang="zh-CN" sz="2800" dirty="0"/>
              <a:t>in this study, and may prevent them from performing </a:t>
            </a:r>
            <a:r>
              <a:rPr lang="en-US" altLang="zh-CN" sz="2800" dirty="0" smtClean="0"/>
              <a:t>to their </a:t>
            </a:r>
            <a:r>
              <a:rPr lang="en-US" altLang="zh-CN" sz="2800" dirty="0"/>
              <a:t>full potential in the assigned tasks even in the presence of </a:t>
            </a:r>
            <a:r>
              <a:rPr lang="en-US" altLang="zh-CN" sz="2800" dirty="0" smtClean="0"/>
              <a:t>economic incentives</a:t>
            </a:r>
            <a:r>
              <a:rPr lang="en-US" altLang="zh-CN" sz="2800" dirty="0"/>
              <a:t>.</a:t>
            </a:r>
            <a:endParaRPr lang="en-US" altLang="zh-CN" sz="2800" dirty="0" smtClean="0"/>
          </a:p>
          <a:p>
            <a:endParaRPr lang="zh-CN" altLang="en-US" sz="2800" dirty="0"/>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9628676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01774" y="122286"/>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49770"/>
            <a:ext cx="9885609" cy="1077218"/>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Discussion</a:t>
            </a:r>
            <a:endParaRPr lang="zh-CN" altLang="en-US" sz="3200" b="1" dirty="0">
              <a:latin typeface="黑体" panose="02010609060101010101" pitchFamily="49" charset="-122"/>
              <a:ea typeface="黑体" panose="02010609060101010101" pitchFamily="49" charset="-122"/>
            </a:endParaRPr>
          </a:p>
          <a:p>
            <a:pPr lvl="0"/>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47064" y="781110"/>
            <a:ext cx="12097871" cy="2677656"/>
          </a:xfrm>
          <a:prstGeom prst="rect">
            <a:avLst/>
          </a:prstGeom>
          <a:noFill/>
        </p:spPr>
        <p:txBody>
          <a:bodyPr wrap="square" rtlCol="0">
            <a:spAutoFit/>
          </a:bodyPr>
          <a:lstStyle/>
          <a:p>
            <a:r>
              <a:rPr lang="en-US" altLang="zh-CN" sz="2800" dirty="0" smtClean="0">
                <a:latin typeface="宋体"/>
                <a:ea typeface="宋体"/>
              </a:rPr>
              <a:t>●</a:t>
            </a:r>
            <a:r>
              <a:rPr lang="en-US" altLang="zh-CN" sz="2800" dirty="0"/>
              <a:t> the intimidation </a:t>
            </a:r>
            <a:r>
              <a:rPr lang="en-US" altLang="zh-CN" sz="2800" dirty="0" smtClean="0"/>
              <a:t>effect</a:t>
            </a:r>
          </a:p>
          <a:p>
            <a:r>
              <a:rPr lang="en-US" altLang="zh-CN" sz="2800" dirty="0" smtClean="0"/>
              <a:t>      There </a:t>
            </a:r>
            <a:r>
              <a:rPr lang="en-US" altLang="zh-CN" sz="2800" dirty="0"/>
              <a:t>is another possible explanation for the identity impact </a:t>
            </a:r>
            <a:r>
              <a:rPr lang="en-US" altLang="zh-CN" sz="2800" dirty="0" smtClean="0"/>
              <a:t>we observe</a:t>
            </a:r>
            <a:r>
              <a:rPr lang="en-US" altLang="zh-CN" sz="2800" dirty="0"/>
              <a:t>: the intimidation effect (Hoff and Pandey, 2006, 2014</a:t>
            </a:r>
            <a:r>
              <a:rPr lang="en-US" altLang="zh-CN" sz="2800" dirty="0" smtClean="0"/>
              <a:t>), i.e</a:t>
            </a:r>
            <a:r>
              <a:rPr lang="en-US" altLang="zh-CN" sz="2800" dirty="0"/>
              <a:t>., knowing that they are evaluated along with </a:t>
            </a:r>
            <a:r>
              <a:rPr lang="en-US" altLang="zh-CN" sz="2800" dirty="0" smtClean="0"/>
              <a:t>H type counterparts </a:t>
            </a:r>
            <a:r>
              <a:rPr lang="en-US" altLang="zh-CN" sz="2800" dirty="0"/>
              <a:t>may hurt </a:t>
            </a:r>
            <a:r>
              <a:rPr lang="en-US" altLang="zh-CN" sz="2800" dirty="0" smtClean="0"/>
              <a:t>L type </a:t>
            </a:r>
            <a:r>
              <a:rPr lang="en-US" altLang="zh-CN" sz="2800" dirty="0"/>
              <a:t>students' </a:t>
            </a:r>
            <a:r>
              <a:rPr lang="en-US" altLang="zh-CN" sz="2800" dirty="0" smtClean="0"/>
              <a:t>self confidence </a:t>
            </a:r>
            <a:r>
              <a:rPr lang="en-US" altLang="zh-CN" sz="2800" dirty="0"/>
              <a:t>in the identity </a:t>
            </a:r>
            <a:r>
              <a:rPr lang="en-US" altLang="zh-CN" sz="2800" dirty="0" smtClean="0"/>
              <a:t>salience </a:t>
            </a:r>
            <a:r>
              <a:rPr lang="en-US" altLang="zh-CN" sz="2800" dirty="0"/>
              <a:t>treatment. </a:t>
            </a:r>
            <a:endParaRPr lang="en-US" altLang="zh-CN" sz="2800" dirty="0" smtClean="0"/>
          </a:p>
          <a:p>
            <a:r>
              <a:rPr lang="en-US" altLang="zh-CN" sz="2800" dirty="0" smtClean="0"/>
              <a:t>       </a:t>
            </a:r>
            <a:endParaRPr lang="zh-CN" altLang="en-US" sz="2800" dirty="0"/>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354895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65623" y="116961"/>
            <a:ext cx="7099042" cy="584775"/>
          </a:xfrm>
          <a:prstGeom prst="rect">
            <a:avLst/>
          </a:prstGeom>
          <a:noFill/>
        </p:spPr>
        <p:txBody>
          <a:bodyPr wrap="square" rtlCol="0">
            <a:spAutoFit/>
          </a:bodyPr>
          <a:lstStyle/>
          <a:p>
            <a:pPr lvl="0"/>
            <a:r>
              <a:rPr lang="en-US" altLang="zh-CN" sz="3200" b="1" dirty="0">
                <a:latin typeface="黑体" panose="02010609060101010101" pitchFamily="49" charset="-122"/>
                <a:ea typeface="黑体" panose="02010609060101010101" pitchFamily="49" charset="-122"/>
              </a:rPr>
              <a:t>Introduction</a:t>
            </a:r>
            <a:endParaRPr lang="zh-CN" altLang="en-US" sz="3200" b="1" dirty="0">
              <a:latin typeface="黑体" panose="02010609060101010101" pitchFamily="49" charset="-122"/>
              <a:ea typeface="黑体" panose="02010609060101010101" pitchFamily="49" charset="-122"/>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486459" y="701736"/>
            <a:ext cx="11030684" cy="4832092"/>
          </a:xfrm>
          <a:prstGeom prst="rect">
            <a:avLst/>
          </a:prstGeom>
          <a:noFill/>
        </p:spPr>
        <p:txBody>
          <a:bodyPr wrap="square" rtlCol="0">
            <a:spAutoFit/>
          </a:bodyPr>
          <a:lstStyle/>
          <a:p>
            <a:r>
              <a:rPr lang="en-US" altLang="zh-CN" sz="2800" dirty="0"/>
              <a:t> </a:t>
            </a:r>
            <a:r>
              <a:rPr lang="en-US" altLang="zh-CN" sz="2800" dirty="0" smtClean="0"/>
              <a:t>       A </a:t>
            </a:r>
            <a:r>
              <a:rPr lang="en-US" altLang="zh-CN" sz="2800" dirty="0"/>
              <a:t>large body of literature documents significant and increasing economic inequality in the emerging economies of the world. </a:t>
            </a:r>
            <a:r>
              <a:rPr lang="en-US" altLang="zh-CN" sz="2800" dirty="0" err="1" smtClean="0"/>
              <a:t>Akerlof</a:t>
            </a:r>
            <a:r>
              <a:rPr lang="en-US" altLang="zh-CN" sz="2800" dirty="0" smtClean="0"/>
              <a:t> and </a:t>
            </a:r>
            <a:r>
              <a:rPr lang="en-US" altLang="zh-CN" sz="2800" dirty="0" err="1" smtClean="0"/>
              <a:t>Kranton</a:t>
            </a:r>
            <a:r>
              <a:rPr lang="en-US" altLang="zh-CN" sz="2800" dirty="0" smtClean="0"/>
              <a:t> (2000) incorporate individuals' social identity into a theoretical model of poverty and show that social exclusion can lead to equilibria in which the ‘excluded’ individuals avoid economic activities that are remunerative.</a:t>
            </a:r>
            <a:endParaRPr lang="en-US" altLang="zh-CN" sz="2800" dirty="0"/>
          </a:p>
          <a:p>
            <a:r>
              <a:rPr lang="en-US" altLang="zh-CN" sz="2800" dirty="0">
                <a:latin typeface="Calibri Light" panose="020F0302020204030204" pitchFamily="34" charset="0"/>
              </a:rPr>
              <a:t>        </a:t>
            </a:r>
            <a:r>
              <a:rPr lang="en-US" altLang="zh-CN" sz="2800" dirty="0"/>
              <a:t>This paper extends the literature on social </a:t>
            </a:r>
            <a:r>
              <a:rPr lang="en-US" altLang="zh-CN" sz="2800" dirty="0" smtClean="0"/>
              <a:t>identity. </a:t>
            </a:r>
            <a:r>
              <a:rPr lang="en-US" altLang="zh-CN" sz="2800" dirty="0"/>
              <a:t>We design a framed field experiment (Harrison and List, 2004) to study whether individuals' identities created by </a:t>
            </a:r>
            <a:r>
              <a:rPr lang="en-US" altLang="zh-CN" sz="2800" dirty="0" err="1" smtClean="0"/>
              <a:t>hukou</a:t>
            </a:r>
            <a:r>
              <a:rPr lang="en-US" altLang="zh-CN" sz="2800" dirty="0" smtClean="0"/>
              <a:t> system affect </a:t>
            </a:r>
            <a:r>
              <a:rPr lang="en-US" altLang="zh-CN" sz="2800" dirty="0"/>
              <a:t>their </a:t>
            </a:r>
            <a:r>
              <a:rPr lang="en-US" altLang="zh-CN" sz="2800" dirty="0" smtClean="0"/>
              <a:t>performance </a:t>
            </a:r>
            <a:r>
              <a:rPr lang="en-US" altLang="zh-CN" sz="2800" dirty="0"/>
              <a:t>and </a:t>
            </a:r>
            <a:r>
              <a:rPr lang="en-US" altLang="zh-CN" sz="2800" dirty="0" smtClean="0"/>
              <a:t>distribution </a:t>
            </a:r>
            <a:r>
              <a:rPr lang="en-US" altLang="zh-CN" sz="2800" dirty="0"/>
              <a:t>of earnings among these different socio-economic groups under incentives.</a:t>
            </a:r>
            <a:endParaRPr lang="zh-CN" altLang="en-US" sz="2800" dirty="0"/>
          </a:p>
        </p:txBody>
      </p:sp>
    </p:spTree>
    <p:extLst>
      <p:ext uri="{BB962C8B-B14F-4D97-AF65-F5344CB8AC3E}">
        <p14:creationId xmlns:p14="http://schemas.microsoft.com/office/powerpoint/2010/main" val="12539175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01774" y="122286"/>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49770"/>
            <a:ext cx="9885609" cy="1077218"/>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Discussion</a:t>
            </a:r>
            <a:endParaRPr lang="zh-CN" altLang="en-US" sz="3200" b="1" dirty="0">
              <a:latin typeface="黑体" panose="02010609060101010101" pitchFamily="49" charset="-122"/>
              <a:ea typeface="黑体" panose="02010609060101010101" pitchFamily="49" charset="-122"/>
            </a:endParaRPr>
          </a:p>
          <a:p>
            <a:pPr lvl="0"/>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26894" y="592852"/>
            <a:ext cx="12097871" cy="4832092"/>
          </a:xfrm>
          <a:prstGeom prst="rect">
            <a:avLst/>
          </a:prstGeom>
          <a:noFill/>
        </p:spPr>
        <p:txBody>
          <a:bodyPr wrap="square" rtlCol="0">
            <a:spAutoFit/>
          </a:bodyPr>
          <a:lstStyle/>
          <a:p>
            <a:r>
              <a:rPr lang="en-US" altLang="zh-CN" sz="2800" dirty="0" smtClean="0">
                <a:latin typeface="宋体"/>
                <a:ea typeface="宋体"/>
              </a:rPr>
              <a:t>●</a:t>
            </a:r>
            <a:r>
              <a:rPr lang="en-US" altLang="zh-CN" sz="2800" dirty="0"/>
              <a:t> the intimidation </a:t>
            </a:r>
            <a:r>
              <a:rPr lang="en-US" altLang="zh-CN" sz="2800" dirty="0" smtClean="0"/>
              <a:t>effect</a:t>
            </a:r>
          </a:p>
          <a:p>
            <a:r>
              <a:rPr lang="en-US" altLang="zh-CN" sz="2800" dirty="0"/>
              <a:t> </a:t>
            </a:r>
            <a:r>
              <a:rPr lang="en-US" altLang="zh-CN" sz="2800" dirty="0" smtClean="0"/>
              <a:t>       To see whether there exists </a:t>
            </a:r>
            <a:r>
              <a:rPr lang="en-US" altLang="zh-CN" sz="2800" dirty="0"/>
              <a:t>intimidation </a:t>
            </a:r>
            <a:r>
              <a:rPr lang="en-US" altLang="zh-CN" sz="2800" dirty="0" smtClean="0"/>
              <a:t>effect,  </a:t>
            </a:r>
            <a:r>
              <a:rPr lang="en-US" altLang="zh-CN" sz="2800" dirty="0"/>
              <a:t>w</a:t>
            </a:r>
            <a:r>
              <a:rPr lang="en-US" altLang="zh-CN" sz="2800" dirty="0" smtClean="0"/>
              <a:t>e compare L‘s </a:t>
            </a:r>
            <a:r>
              <a:rPr lang="en-US" altLang="zh-CN" sz="2800" dirty="0"/>
              <a:t>performance in </a:t>
            </a:r>
            <a:r>
              <a:rPr lang="en-US" altLang="zh-CN" sz="2800" dirty="0" smtClean="0"/>
              <a:t>the presence </a:t>
            </a:r>
            <a:r>
              <a:rPr lang="en-US" altLang="zh-CN" sz="2800" dirty="0"/>
              <a:t>of H </a:t>
            </a:r>
            <a:r>
              <a:rPr lang="en-US" altLang="zh-CN" sz="2800" dirty="0" smtClean="0"/>
              <a:t>with </a:t>
            </a:r>
            <a:r>
              <a:rPr lang="en-US" altLang="zh-CN" sz="2800" dirty="0"/>
              <a:t>that in the </a:t>
            </a:r>
            <a:r>
              <a:rPr lang="en-US" altLang="zh-CN" sz="2800" dirty="0" smtClean="0"/>
              <a:t>absence </a:t>
            </a:r>
            <a:r>
              <a:rPr lang="en-US" altLang="zh-CN" sz="2800" dirty="0"/>
              <a:t>of H </a:t>
            </a:r>
            <a:r>
              <a:rPr lang="en-US" altLang="zh-CN" sz="2800" dirty="0" smtClean="0"/>
              <a:t>. We </a:t>
            </a:r>
            <a:r>
              <a:rPr lang="en-US" altLang="zh-CN" sz="2800" dirty="0"/>
              <a:t>conducted </a:t>
            </a:r>
            <a:r>
              <a:rPr lang="en-US" altLang="zh-CN" sz="2800" dirty="0" smtClean="0"/>
              <a:t>four pure </a:t>
            </a:r>
            <a:r>
              <a:rPr lang="en-US" altLang="zh-CN" sz="2800" dirty="0"/>
              <a:t>L </a:t>
            </a:r>
            <a:r>
              <a:rPr lang="en-US" altLang="zh-CN" sz="2800" dirty="0" err="1"/>
              <a:t>hukou</a:t>
            </a:r>
            <a:r>
              <a:rPr lang="en-US" altLang="zh-CN" sz="2800" dirty="0"/>
              <a:t> sessions with the PT identity salience </a:t>
            </a:r>
            <a:r>
              <a:rPr lang="en-US" altLang="zh-CN" sz="2800" dirty="0" smtClean="0"/>
              <a:t>treatment. If </a:t>
            </a:r>
            <a:r>
              <a:rPr lang="en-US" altLang="zh-CN" sz="2800" dirty="0"/>
              <a:t>a public announcement of </a:t>
            </a:r>
            <a:r>
              <a:rPr lang="en-US" altLang="zh-CN" sz="2800" dirty="0" err="1"/>
              <a:t>hukou</a:t>
            </a:r>
            <a:r>
              <a:rPr lang="en-US" altLang="zh-CN" sz="2800" dirty="0"/>
              <a:t> </a:t>
            </a:r>
            <a:r>
              <a:rPr lang="en-US" altLang="zh-CN" sz="2800" dirty="0" smtClean="0"/>
              <a:t>type in </a:t>
            </a:r>
            <a:r>
              <a:rPr lang="en-US" altLang="zh-CN" sz="2800" dirty="0"/>
              <a:t>the presence of H type truly intimidated the L type, then the </a:t>
            </a:r>
            <a:r>
              <a:rPr lang="en-US" altLang="zh-CN" sz="2800" dirty="0" smtClean="0"/>
              <a:t>performance </a:t>
            </a:r>
            <a:r>
              <a:rPr lang="en-US" altLang="zh-CN" sz="2800" dirty="0"/>
              <a:t>of the L subjects in the mixed-</a:t>
            </a:r>
            <a:r>
              <a:rPr lang="en-US" altLang="zh-CN" sz="2800" dirty="0" err="1"/>
              <a:t>hukou</a:t>
            </a:r>
            <a:r>
              <a:rPr lang="en-US" altLang="zh-CN" sz="2800" dirty="0"/>
              <a:t> sessions would have </a:t>
            </a:r>
            <a:r>
              <a:rPr lang="en-US" altLang="zh-CN" sz="2800" dirty="0" smtClean="0"/>
              <a:t>been worse </a:t>
            </a:r>
            <a:r>
              <a:rPr lang="en-US" altLang="zh-CN" sz="2800" dirty="0"/>
              <a:t>relative to their performance in the pure-</a:t>
            </a:r>
            <a:r>
              <a:rPr lang="en-US" altLang="zh-CN" sz="2800" dirty="0" err="1"/>
              <a:t>hukou</a:t>
            </a:r>
            <a:r>
              <a:rPr lang="en-US" altLang="zh-CN" sz="2800" dirty="0"/>
              <a:t> sessions. </a:t>
            </a:r>
            <a:r>
              <a:rPr lang="en-US" altLang="zh-CN" sz="2800" dirty="0" smtClean="0"/>
              <a:t>However</a:t>
            </a:r>
            <a:r>
              <a:rPr lang="en-US" altLang="zh-CN" sz="2800" dirty="0"/>
              <a:t>, as shown in Table A8 of Appendix G, in both rounds of the PT </a:t>
            </a:r>
            <a:r>
              <a:rPr lang="en-US" altLang="zh-CN" sz="2800" dirty="0" smtClean="0"/>
              <a:t>salience treatment </a:t>
            </a:r>
            <a:r>
              <a:rPr lang="en-US" altLang="zh-CN" sz="2800" dirty="0"/>
              <a:t>we find no significant differences in the performance of the </a:t>
            </a:r>
            <a:r>
              <a:rPr lang="en-US" altLang="zh-CN" sz="2800" dirty="0" smtClean="0"/>
              <a:t>L subjects </a:t>
            </a:r>
            <a:r>
              <a:rPr lang="en-US" altLang="zh-CN" sz="2800" dirty="0"/>
              <a:t>(girls, boys or pooled) between the mixed and </a:t>
            </a:r>
            <a:r>
              <a:rPr lang="en-US" altLang="zh-CN" sz="2800" dirty="0" smtClean="0"/>
              <a:t>pure-</a:t>
            </a:r>
            <a:r>
              <a:rPr lang="en-US" altLang="zh-CN" sz="2800" dirty="0" err="1" smtClean="0"/>
              <a:t>hukou</a:t>
            </a:r>
            <a:r>
              <a:rPr lang="en-US" altLang="zh-CN" sz="2800" dirty="0" smtClean="0"/>
              <a:t> sessions. We</a:t>
            </a:r>
            <a:r>
              <a:rPr lang="en-US" altLang="zh-CN" sz="2800" dirty="0"/>
              <a:t>, therefore, conclude that our results are unlikely to be </a:t>
            </a:r>
            <a:r>
              <a:rPr lang="en-US" altLang="zh-CN" sz="2800" dirty="0" smtClean="0"/>
              <a:t>explained </a:t>
            </a:r>
            <a:r>
              <a:rPr lang="en-US" altLang="zh-CN" sz="2800" dirty="0"/>
              <a:t>by an intimidation </a:t>
            </a:r>
            <a:r>
              <a:rPr lang="en-US" altLang="zh-CN" sz="2800" dirty="0" smtClean="0"/>
              <a:t>effect.</a:t>
            </a:r>
            <a:endParaRPr lang="zh-CN" altLang="en-US" sz="2800" dirty="0"/>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40422289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1077218"/>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Discussion</a:t>
            </a:r>
            <a:endParaRPr lang="zh-CN" altLang="en-US" sz="3200" b="1" dirty="0">
              <a:latin typeface="黑体" panose="02010609060101010101" pitchFamily="49" charset="-122"/>
              <a:ea typeface="黑体" panose="02010609060101010101" pitchFamily="49" charset="-122"/>
            </a:endParaRPr>
          </a:p>
          <a:p>
            <a:pPr lvl="0"/>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94129" y="1177584"/>
            <a:ext cx="12097871" cy="4832092"/>
          </a:xfrm>
          <a:prstGeom prst="rect">
            <a:avLst/>
          </a:prstGeom>
          <a:noFill/>
        </p:spPr>
        <p:txBody>
          <a:bodyPr wrap="square" rtlCol="0">
            <a:spAutoFit/>
          </a:bodyPr>
          <a:lstStyle/>
          <a:p>
            <a:r>
              <a:rPr lang="en-US" altLang="zh-CN" sz="2800" dirty="0" smtClean="0"/>
              <a:t>Question </a:t>
            </a:r>
            <a:r>
              <a:rPr lang="en-US" altLang="zh-CN" sz="2800" dirty="0">
                <a:solidFill>
                  <a:srgbClr val="FF0000"/>
                </a:solidFill>
              </a:rPr>
              <a:t>2</a:t>
            </a:r>
            <a:r>
              <a:rPr lang="en-US" altLang="zh-CN" sz="2800" dirty="0" smtClean="0"/>
              <a:t>:</a:t>
            </a:r>
          </a:p>
          <a:p>
            <a:r>
              <a:rPr lang="en-US" altLang="zh-CN" sz="2800" dirty="0"/>
              <a:t> </a:t>
            </a:r>
            <a:r>
              <a:rPr lang="en-US" altLang="zh-CN" sz="2800" dirty="0" smtClean="0"/>
              <a:t>        </a:t>
            </a:r>
            <a:r>
              <a:rPr lang="en-US" altLang="zh-CN" sz="2800" dirty="0"/>
              <a:t>Recall the difference-in-difference estimates β3 </a:t>
            </a:r>
            <a:r>
              <a:rPr lang="en-US" altLang="zh-CN" sz="2800" dirty="0" smtClean="0"/>
              <a:t>in  Tables </a:t>
            </a:r>
            <a:r>
              <a:rPr lang="en-US" altLang="zh-CN" sz="2800" dirty="0"/>
              <a:t>4 and 5 which show that making </a:t>
            </a:r>
            <a:r>
              <a:rPr lang="en-US" altLang="zh-CN" sz="2800" dirty="0" err="1"/>
              <a:t>hukou</a:t>
            </a:r>
            <a:r>
              <a:rPr lang="en-US" altLang="zh-CN" sz="2800" dirty="0"/>
              <a:t> identities salient </a:t>
            </a:r>
            <a:r>
              <a:rPr lang="en-US" altLang="zh-CN" sz="2800" dirty="0" smtClean="0"/>
              <a:t>results in </a:t>
            </a:r>
            <a:r>
              <a:rPr lang="en-US" altLang="zh-CN" sz="2800" dirty="0"/>
              <a:t>a significant decrease in the L type's relative performance and </a:t>
            </a:r>
            <a:r>
              <a:rPr lang="en-US" altLang="zh-CN" sz="2800" dirty="0" smtClean="0"/>
              <a:t>their relative </a:t>
            </a:r>
            <a:r>
              <a:rPr lang="en-US" altLang="zh-CN" sz="2800" dirty="0"/>
              <a:t>ranking in the earnings distribution in the piece rate </a:t>
            </a:r>
            <a:r>
              <a:rPr lang="en-US" altLang="zh-CN" sz="2800" dirty="0" smtClean="0"/>
              <a:t>regime, but </a:t>
            </a:r>
            <a:r>
              <a:rPr lang="en-US" altLang="zh-CN" sz="2800" dirty="0"/>
              <a:t>this impact becomes positive and insignificant in tournament </a:t>
            </a:r>
            <a:r>
              <a:rPr lang="en-US" altLang="zh-CN" sz="2800" dirty="0" smtClean="0"/>
              <a:t>. why ?</a:t>
            </a:r>
          </a:p>
          <a:p>
            <a:endParaRPr lang="en-US" altLang="zh-CN" sz="2800" dirty="0" smtClean="0"/>
          </a:p>
          <a:p>
            <a:r>
              <a:rPr lang="en-US" altLang="zh-CN" sz="2800" dirty="0"/>
              <a:t> Our conjecture : </a:t>
            </a:r>
            <a:endParaRPr lang="zh-CN" altLang="zh-CN" sz="2800" dirty="0"/>
          </a:p>
          <a:p>
            <a:r>
              <a:rPr lang="en-US" altLang="zh-CN" sz="2800" dirty="0" smtClean="0"/>
              <a:t>        the </a:t>
            </a:r>
            <a:r>
              <a:rPr lang="en-US" altLang="zh-CN" sz="2800" dirty="0"/>
              <a:t>offer of a strong incentive in tournament may have triggered substantially higher effort from the L type, compensating for the negative shock on their performance due to the stereotype threat.</a:t>
            </a:r>
            <a:endParaRPr lang="zh-CN" altLang="zh-CN" sz="2800" dirty="0"/>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8792269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smtClean="0">
                <a:solidFill>
                  <a:schemeClr val="tx1">
                    <a:alpha val="3000"/>
                  </a:schemeClr>
                </a:solidFill>
                <a:latin typeface="Arial Black" panose="020B0A04020102020204" pitchFamily="34" charset="0"/>
              </a:rPr>
              <a:t>07</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3066789" y="2880601"/>
            <a:ext cx="604653" cy="784830"/>
          </a:xfrm>
          <a:prstGeom prst="rect">
            <a:avLst/>
          </a:prstGeom>
          <a:noFill/>
        </p:spPr>
        <p:txBody>
          <a:bodyPr wrap="none" rtlCol="0">
            <a:spAutoFit/>
          </a:bodyPr>
          <a:lstStyle/>
          <a:p>
            <a:r>
              <a:rPr lang="en-US" altLang="zh-CN" sz="4500" dirty="0" smtClean="0">
                <a:solidFill>
                  <a:schemeClr val="tx1">
                    <a:lumMod val="65000"/>
                    <a:lumOff val="35000"/>
                  </a:schemeClr>
                </a:solidFill>
                <a:latin typeface="Yu Gothic UI Light" panose="020B0300000000000000" pitchFamily="34" charset="-128"/>
                <a:ea typeface="Yu Gothic UI Light" panose="020B0300000000000000" pitchFamily="34" charset="-128"/>
              </a:rPr>
              <a:t>07</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53195" y="2813074"/>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53195" y="2789341"/>
            <a:ext cx="6745472" cy="1569660"/>
          </a:xfrm>
          <a:prstGeom prst="rect">
            <a:avLst/>
          </a:prstGeom>
        </p:spPr>
        <p:txBody>
          <a:bodyPr wrap="square">
            <a:spAutoFit/>
          </a:bodyPr>
          <a:lstStyle/>
          <a:p>
            <a:pPr lvl="0"/>
            <a:r>
              <a:rPr lang="en-US" altLang="zh-CN" sz="4800" b="1" dirty="0" smtClean="0">
                <a:latin typeface="Calibri Light" panose="020F0302020204030204" pitchFamily="34" charset="0"/>
              </a:rPr>
              <a:t>Conclusion and My Thinking </a:t>
            </a:r>
            <a:endParaRPr lang="zh-CN" altLang="en-US" sz="4800" b="1" dirty="0">
              <a:latin typeface="Calibri Light" panose="020F0302020204030204" pitchFamily="34" charset="0"/>
            </a:endParaRPr>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24571389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25756"/>
            <a:ext cx="9885609" cy="1077218"/>
          </a:xfrm>
          <a:prstGeom prst="rect">
            <a:avLst/>
          </a:prstGeom>
          <a:noFill/>
        </p:spPr>
        <p:txBody>
          <a:bodyPr wrap="square" rtlCol="0">
            <a:spAutoFit/>
          </a:bodyPr>
          <a:lstStyle/>
          <a:p>
            <a:r>
              <a:rPr lang="en-US" altLang="zh-CN" sz="3200" b="1" dirty="0" smtClean="0">
                <a:latin typeface="黑体" panose="02010609060101010101" pitchFamily="49" charset="-122"/>
                <a:ea typeface="黑体" panose="02010609060101010101" pitchFamily="49" charset="-122"/>
              </a:rPr>
              <a:t>Conclusion:</a:t>
            </a:r>
            <a:endParaRPr lang="zh-CN" altLang="en-US" sz="3200" b="1" dirty="0">
              <a:latin typeface="黑体" panose="02010609060101010101" pitchFamily="49" charset="-122"/>
              <a:ea typeface="黑体" panose="02010609060101010101" pitchFamily="49" charset="-122"/>
            </a:endParaRPr>
          </a:p>
          <a:p>
            <a:pPr lvl="0"/>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94129" y="1177584"/>
            <a:ext cx="12097871" cy="3970318"/>
          </a:xfrm>
          <a:prstGeom prst="rect">
            <a:avLst/>
          </a:prstGeom>
          <a:noFill/>
        </p:spPr>
        <p:txBody>
          <a:bodyPr wrap="square" rtlCol="0">
            <a:spAutoFit/>
          </a:bodyPr>
          <a:lstStyle/>
          <a:p>
            <a:r>
              <a:rPr lang="en-US" altLang="zh-CN" sz="2800" dirty="0" smtClean="0"/>
              <a:t>         We </a:t>
            </a:r>
            <a:r>
              <a:rPr lang="en-US" altLang="zh-CN" sz="2800" dirty="0"/>
              <a:t>conduct an experimental study to investigate the causal </a:t>
            </a:r>
            <a:r>
              <a:rPr lang="en-US" altLang="zh-CN" sz="2800" dirty="0" smtClean="0"/>
              <a:t>impact</a:t>
            </a:r>
            <a:r>
              <a:rPr lang="en-US" altLang="zh-CN" sz="2800" dirty="0"/>
              <a:t> </a:t>
            </a:r>
            <a:r>
              <a:rPr lang="en-US" altLang="zh-CN" sz="2800" dirty="0" smtClean="0"/>
              <a:t>of </a:t>
            </a:r>
            <a:r>
              <a:rPr lang="en-US" altLang="zh-CN" sz="2800" dirty="0"/>
              <a:t>social identity on individuals' performance on economically incentivized tasks. </a:t>
            </a:r>
            <a:r>
              <a:rPr lang="en-US" altLang="zh-CN" sz="2800" dirty="0" smtClean="0"/>
              <a:t>We </a:t>
            </a:r>
            <a:r>
              <a:rPr lang="en-US" altLang="zh-CN" sz="2800" dirty="0"/>
              <a:t>find that making individuals' </a:t>
            </a:r>
            <a:r>
              <a:rPr lang="en-US" altLang="zh-CN" sz="2800" dirty="0" err="1"/>
              <a:t>hukou</a:t>
            </a:r>
            <a:r>
              <a:rPr lang="en-US" altLang="zh-CN" sz="2800" dirty="0"/>
              <a:t> identity salient significantly reduces the relative performance of rural migrant students, compared to their local </a:t>
            </a:r>
            <a:r>
              <a:rPr lang="en-US" altLang="zh-CN" sz="2800" dirty="0" smtClean="0"/>
              <a:t>urban counterparts</a:t>
            </a:r>
            <a:r>
              <a:rPr lang="en-US" altLang="zh-CN" sz="2800" dirty="0"/>
              <a:t>, in the piece rate regime. In addition, migrant students' average ranking of experimental earnings significantly declines relative to local urban students under piece rate. This impact of </a:t>
            </a:r>
            <a:r>
              <a:rPr lang="en-US" altLang="zh-CN" sz="2800" dirty="0" err="1"/>
              <a:t>hukou</a:t>
            </a:r>
            <a:r>
              <a:rPr lang="en-US" altLang="zh-CN" sz="2800" dirty="0"/>
              <a:t> salience, however, is insignificant in the tournament regime</a:t>
            </a:r>
            <a:r>
              <a:rPr lang="en-US" altLang="zh-CN" sz="2800" dirty="0" smtClean="0"/>
              <a:t>.</a:t>
            </a:r>
          </a:p>
          <a:p>
            <a:r>
              <a:rPr lang="en-US" altLang="zh-CN" sz="2800" dirty="0" smtClean="0"/>
              <a:t>        </a:t>
            </a:r>
            <a:endParaRPr lang="zh-CN" altLang="zh-CN" sz="2800" dirty="0"/>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8492609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0"/>
            <a:ext cx="9885609" cy="1077218"/>
          </a:xfrm>
          <a:prstGeom prst="rect">
            <a:avLst/>
          </a:prstGeom>
          <a:noFill/>
        </p:spPr>
        <p:txBody>
          <a:bodyPr wrap="square" rtlCol="0">
            <a:spAutoFit/>
          </a:bodyPr>
          <a:lstStyle/>
          <a:p>
            <a:r>
              <a:rPr lang="en-US" altLang="zh-CN" sz="3200" b="1" dirty="0" smtClean="0">
                <a:latin typeface="黑体" panose="02010609060101010101" pitchFamily="49" charset="-122"/>
                <a:ea typeface="黑体" panose="02010609060101010101" pitchFamily="49" charset="-122"/>
              </a:rPr>
              <a:t>My Thinking </a:t>
            </a:r>
            <a:endParaRPr lang="zh-CN" altLang="en-US" sz="3200" b="1" dirty="0">
              <a:latin typeface="黑体" panose="02010609060101010101" pitchFamily="49" charset="-122"/>
              <a:ea typeface="黑体" panose="02010609060101010101" pitchFamily="49" charset="-122"/>
            </a:endParaRPr>
          </a:p>
          <a:p>
            <a:pPr lvl="0"/>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94129" y="1177584"/>
            <a:ext cx="12097871" cy="5693866"/>
          </a:xfrm>
          <a:prstGeom prst="rect">
            <a:avLst/>
          </a:prstGeom>
          <a:noFill/>
        </p:spPr>
        <p:txBody>
          <a:bodyPr wrap="square" rtlCol="0">
            <a:spAutoFit/>
          </a:bodyPr>
          <a:lstStyle/>
          <a:p>
            <a:r>
              <a:rPr lang="zh-CN" altLang="zh-CN" sz="2800" dirty="0" smtClean="0"/>
              <a:t>●</a:t>
            </a:r>
            <a:r>
              <a:rPr lang="en-US" altLang="zh-CN" sz="2800" dirty="0"/>
              <a:t> </a:t>
            </a:r>
            <a:r>
              <a:rPr lang="en-US" altLang="zh-CN" sz="2800" dirty="0" smtClean="0"/>
              <a:t>Firstly,</a:t>
            </a:r>
            <a:endParaRPr lang="zh-CN" altLang="zh-CN" sz="2800" dirty="0"/>
          </a:p>
          <a:p>
            <a:pPr lvl="0"/>
            <a:r>
              <a:rPr lang="en-US" altLang="zh-CN" sz="2800" dirty="0"/>
              <a:t>As the authors mentioned in this paper, the population in large cities such as Beijing and Shanghai usually consists of four different </a:t>
            </a:r>
            <a:r>
              <a:rPr lang="en-US" altLang="zh-CN" sz="2800" dirty="0" err="1"/>
              <a:t>hukou</a:t>
            </a:r>
            <a:r>
              <a:rPr lang="en-US" altLang="zh-CN" sz="2800" dirty="0"/>
              <a:t> type: local urban, non-local urban , local rural ,and non-local rural </a:t>
            </a:r>
            <a:r>
              <a:rPr lang="en-US" altLang="zh-CN" sz="2800" dirty="0" err="1"/>
              <a:t>hukou</a:t>
            </a:r>
            <a:r>
              <a:rPr lang="en-US" altLang="zh-CN" sz="2800" dirty="0"/>
              <a:t> holders. The number of students in non-local urban and local rural in their schools samples is limited. That means the proportion of this two type in their school is small and students may know </a:t>
            </a:r>
            <a:r>
              <a:rPr lang="en-US" altLang="zh-CN" sz="2800" dirty="0" smtClean="0"/>
              <a:t>this. So </a:t>
            </a:r>
            <a:r>
              <a:rPr lang="en-US" altLang="zh-CN" sz="2800" dirty="0"/>
              <a:t>in the procedure of public verification about </a:t>
            </a:r>
            <a:r>
              <a:rPr lang="en-US" altLang="zh-CN" sz="2800" dirty="0" err="1"/>
              <a:t>hukou</a:t>
            </a:r>
            <a:r>
              <a:rPr lang="en-US" altLang="zh-CN" sz="2800" dirty="0"/>
              <a:t> status, when non-local rural </a:t>
            </a:r>
            <a:r>
              <a:rPr lang="en-US" altLang="zh-CN" sz="2800" dirty="0" err="1"/>
              <a:t>hukou</a:t>
            </a:r>
            <a:r>
              <a:rPr lang="en-US" altLang="zh-CN" sz="2800" dirty="0"/>
              <a:t> students heard that there exist urban </a:t>
            </a:r>
            <a:r>
              <a:rPr lang="en-US" altLang="zh-CN" sz="2800" dirty="0" err="1"/>
              <a:t>hukou</a:t>
            </a:r>
            <a:r>
              <a:rPr lang="en-US" altLang="zh-CN" sz="2800" dirty="0"/>
              <a:t> type students with the same session with them ,they may wonder if they </a:t>
            </a:r>
            <a:r>
              <a:rPr lang="en-US" altLang="zh-CN" sz="2800" dirty="0" smtClean="0"/>
              <a:t>are </a:t>
            </a:r>
            <a:r>
              <a:rPr lang="en-US" altLang="zh-CN" sz="2800" dirty="0" err="1" smtClean="0"/>
              <a:t>Bejing</a:t>
            </a:r>
            <a:r>
              <a:rPr lang="en-US" altLang="zh-CN" sz="2800" dirty="0" smtClean="0"/>
              <a:t> local. </a:t>
            </a:r>
            <a:r>
              <a:rPr lang="en-US" altLang="zh-CN" sz="2800" dirty="0"/>
              <a:t>So I think there may exist some confounding impact of city not only </a:t>
            </a:r>
            <a:r>
              <a:rPr lang="en-US" altLang="zh-CN" sz="2800" dirty="0" err="1"/>
              <a:t>hukou</a:t>
            </a:r>
            <a:r>
              <a:rPr lang="en-US" altLang="zh-CN" sz="2800" dirty="0"/>
              <a:t> type. And to make the result more precise in the further study, we can expand our sample to other cities and include these two </a:t>
            </a:r>
            <a:r>
              <a:rPr lang="en-US" altLang="zh-CN" sz="2800" dirty="0" err="1"/>
              <a:t>hukou</a:t>
            </a:r>
            <a:r>
              <a:rPr lang="en-US" altLang="zh-CN" sz="2800" dirty="0"/>
              <a:t> type.</a:t>
            </a:r>
            <a:endParaRPr lang="zh-CN" altLang="zh-CN" sz="2800" dirty="0"/>
          </a:p>
          <a:p>
            <a:endParaRPr lang="zh-CN" altLang="zh-CN" sz="2800" dirty="0"/>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7217663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233506" y="142695"/>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5" y="142695"/>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0"/>
            <a:ext cx="9885609" cy="1077218"/>
          </a:xfrm>
          <a:prstGeom prst="rect">
            <a:avLst/>
          </a:prstGeom>
          <a:noFill/>
        </p:spPr>
        <p:txBody>
          <a:bodyPr wrap="square" rtlCol="0">
            <a:spAutoFit/>
          </a:bodyPr>
          <a:lstStyle/>
          <a:p>
            <a:r>
              <a:rPr lang="en-US" altLang="zh-CN" sz="3200" b="1" dirty="0" smtClean="0">
                <a:latin typeface="黑体" panose="02010609060101010101" pitchFamily="49" charset="-122"/>
                <a:ea typeface="黑体" panose="02010609060101010101" pitchFamily="49" charset="-122"/>
              </a:rPr>
              <a:t>My Thinking </a:t>
            </a:r>
            <a:endParaRPr lang="zh-CN" altLang="en-US" sz="3200" b="1" dirty="0">
              <a:latin typeface="黑体" panose="02010609060101010101" pitchFamily="49" charset="-122"/>
              <a:ea typeface="黑体" panose="02010609060101010101" pitchFamily="49" charset="-122"/>
            </a:endParaRPr>
          </a:p>
          <a:p>
            <a:pPr lvl="0"/>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94129" y="1177584"/>
            <a:ext cx="12097871" cy="5262979"/>
          </a:xfrm>
          <a:prstGeom prst="rect">
            <a:avLst/>
          </a:prstGeom>
          <a:noFill/>
        </p:spPr>
        <p:txBody>
          <a:bodyPr wrap="square" rtlCol="0">
            <a:spAutoFit/>
          </a:bodyPr>
          <a:lstStyle/>
          <a:p>
            <a:r>
              <a:rPr lang="zh-CN" altLang="zh-CN" sz="2800" dirty="0" smtClean="0"/>
              <a:t>●</a:t>
            </a:r>
            <a:r>
              <a:rPr lang="en-US" altLang="zh-CN" sz="2800" dirty="0"/>
              <a:t> </a:t>
            </a:r>
            <a:r>
              <a:rPr lang="en-US" altLang="zh-CN" sz="2800" dirty="0" smtClean="0"/>
              <a:t>secondly,</a:t>
            </a:r>
            <a:endParaRPr lang="zh-CN" altLang="zh-CN" sz="2800" dirty="0"/>
          </a:p>
          <a:p>
            <a:pPr lvl="0"/>
            <a:r>
              <a:rPr lang="en-US" altLang="zh-CN" sz="2800" dirty="0"/>
              <a:t>The experiment is conducted in 2007 and 2008. At that time the regulation of conversion into urban </a:t>
            </a:r>
            <a:r>
              <a:rPr lang="en-US" altLang="zh-CN" sz="2800" dirty="0" err="1"/>
              <a:t>hukou</a:t>
            </a:r>
            <a:r>
              <a:rPr lang="en-US" altLang="zh-CN" sz="2800" dirty="0"/>
              <a:t> type was larger than today . Since 2014, the reform of the </a:t>
            </a:r>
            <a:r>
              <a:rPr lang="en-US" altLang="zh-CN" sz="2800" dirty="0" err="1"/>
              <a:t>hukou</a:t>
            </a:r>
            <a:r>
              <a:rPr lang="en-US" altLang="zh-CN" sz="2800" dirty="0"/>
              <a:t> system has achieved positive results. First, it has lowered the threshold for entering the city and promoted the </a:t>
            </a:r>
            <a:r>
              <a:rPr lang="en-US" altLang="zh-CN" sz="2800" dirty="0" err="1"/>
              <a:t>citizenization</a:t>
            </a:r>
            <a:r>
              <a:rPr lang="en-US" altLang="zh-CN" sz="2800" dirty="0"/>
              <a:t> of the migrant population. Second, it solved some historical problems and guaranteed the legitimate rights and interests of the migrant people. However, The willingness to  transfer from rural </a:t>
            </a:r>
            <a:r>
              <a:rPr lang="en-US" altLang="zh-CN" sz="2800" dirty="0" err="1"/>
              <a:t>hukou</a:t>
            </a:r>
            <a:r>
              <a:rPr lang="en-US" altLang="zh-CN" sz="2800" dirty="0"/>
              <a:t> type to urban </a:t>
            </a:r>
            <a:r>
              <a:rPr lang="en-US" altLang="zh-CN" sz="2800" dirty="0" err="1"/>
              <a:t>hukou</a:t>
            </a:r>
            <a:r>
              <a:rPr lang="en-US" altLang="zh-CN" sz="2800" dirty="0"/>
              <a:t> type is  </a:t>
            </a:r>
            <a:r>
              <a:rPr lang="en-US" altLang="zh-CN" sz="2800" dirty="0" err="1"/>
              <a:t>is</a:t>
            </a:r>
            <a:r>
              <a:rPr lang="en-US" altLang="zh-CN" sz="2800" dirty="0"/>
              <a:t> generally not so strong. So now if we do this study again , the negative </a:t>
            </a:r>
            <a:r>
              <a:rPr lang="en-US" altLang="zh-CN" sz="2800" dirty="0" smtClean="0"/>
              <a:t>impact </a:t>
            </a:r>
            <a:r>
              <a:rPr lang="en-US" altLang="zh-CN" sz="2800" dirty="0"/>
              <a:t>of making </a:t>
            </a:r>
            <a:r>
              <a:rPr lang="en-US" altLang="zh-CN" sz="2800" dirty="0" err="1"/>
              <a:t>hukou</a:t>
            </a:r>
            <a:r>
              <a:rPr lang="en-US" altLang="zh-CN" sz="2800" dirty="0"/>
              <a:t> identity salient for rural students relative to </a:t>
            </a:r>
            <a:r>
              <a:rPr lang="en-US" altLang="zh-CN" sz="2800" dirty="0" smtClean="0"/>
              <a:t>urban </a:t>
            </a:r>
            <a:r>
              <a:rPr lang="en-US" altLang="zh-CN" sz="2800" dirty="0" err="1"/>
              <a:t>hukou</a:t>
            </a:r>
            <a:r>
              <a:rPr lang="en-US" altLang="zh-CN" sz="2800" dirty="0"/>
              <a:t> type may not be significant or smaller.</a:t>
            </a:r>
            <a:endParaRPr lang="zh-CN" altLang="zh-CN" sz="2800" dirty="0"/>
          </a:p>
          <a:p>
            <a:endParaRPr lang="zh-CN" altLang="zh-CN" sz="2800" dirty="0"/>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370188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srcRect l="16784" r="16856"/>
          <a:stretch/>
        </p:blipFill>
        <p:spPr>
          <a:xfrm>
            <a:off x="0" y="0"/>
            <a:ext cx="12191999" cy="6862762"/>
          </a:xfrm>
          <a:prstGeom prst="rect">
            <a:avLst/>
          </a:prstGeom>
        </p:spPr>
      </p:pic>
      <p:sp>
        <p:nvSpPr>
          <p:cNvPr id="8" name="文本框 7"/>
          <p:cNvSpPr txBox="1"/>
          <p:nvPr/>
        </p:nvSpPr>
        <p:spPr>
          <a:xfrm>
            <a:off x="5336204" y="4391338"/>
            <a:ext cx="1748194" cy="369332"/>
          </a:xfrm>
          <a:prstGeom prst="rect">
            <a:avLst/>
          </a:prstGeom>
          <a:solidFill>
            <a:srgbClr val="C00000"/>
          </a:solidFill>
        </p:spPr>
        <p:txBody>
          <a:bodyPr wrap="square" rtlCol="0">
            <a:spAutoFit/>
          </a:bodyPr>
          <a:lstStyle/>
          <a:p>
            <a:pPr algn="ctr"/>
            <a:r>
              <a:rPr lang="en-US" altLang="zh-CN" b="1" dirty="0" smtClean="0">
                <a:solidFill>
                  <a:srgbClr val="FFC001"/>
                </a:solidFill>
                <a:latin typeface="Calibri Light" panose="020F0302020204030204" pitchFamily="34" charset="0"/>
              </a:rPr>
              <a:t>2018.10.26</a:t>
            </a:r>
            <a:endParaRPr lang="zh-CN" altLang="en-US" b="1" dirty="0">
              <a:solidFill>
                <a:srgbClr val="FFC001"/>
              </a:solidFill>
              <a:latin typeface="Calibri Light" panose="020F0302020204030204" pitchFamily="34" charset="0"/>
            </a:endParaRPr>
          </a:p>
        </p:txBody>
      </p:sp>
      <p:sp>
        <p:nvSpPr>
          <p:cNvPr id="5" name="文本框 4"/>
          <p:cNvSpPr txBox="1"/>
          <p:nvPr/>
        </p:nvSpPr>
        <p:spPr>
          <a:xfrm>
            <a:off x="4566881" y="3674963"/>
            <a:ext cx="3286840" cy="769441"/>
          </a:xfrm>
          <a:prstGeom prst="rect">
            <a:avLst/>
          </a:prstGeom>
          <a:solidFill>
            <a:srgbClr val="FFC000"/>
          </a:solidFill>
        </p:spPr>
        <p:txBody>
          <a:bodyPr wrap="square" rtlCol="0">
            <a:spAutoFit/>
          </a:bodyPr>
          <a:lstStyle/>
          <a:p>
            <a:pPr algn="ctr"/>
            <a:r>
              <a:rPr lang="en-US" altLang="zh-CN" sz="4400" b="1" dirty="0">
                <a:solidFill>
                  <a:srgbClr val="00397C"/>
                </a:solidFill>
                <a:latin typeface="Calibri Light" panose="020F0302020204030204" pitchFamily="34" charset="0"/>
              </a:rPr>
              <a:t>THANK YOU !</a:t>
            </a:r>
            <a:endParaRPr lang="zh-CN" altLang="en-US" sz="4400" b="1" dirty="0">
              <a:solidFill>
                <a:srgbClr val="00397C"/>
              </a:solidFill>
              <a:latin typeface="Calibri Light" panose="020F0302020204030204" pitchFamily="34" charset="0"/>
            </a:endParaRPr>
          </a:p>
        </p:txBody>
      </p:sp>
      <p:sp>
        <p:nvSpPr>
          <p:cNvPr id="19" name="任意多边形 18"/>
          <p:cNvSpPr/>
          <p:nvPr/>
        </p:nvSpPr>
        <p:spPr>
          <a:xfrm>
            <a:off x="0" y="4911021"/>
            <a:ext cx="12191999" cy="1851507"/>
          </a:xfrm>
          <a:custGeom>
            <a:avLst/>
            <a:gdLst>
              <a:gd name="connsiteX0" fmla="*/ 0 w 9173496"/>
              <a:gd name="connsiteY0" fmla="*/ 0 h 1997096"/>
              <a:gd name="connsiteX1" fmla="*/ 377920 w 9173496"/>
              <a:gd name="connsiteY1" fmla="*/ 164484 h 1997096"/>
              <a:gd name="connsiteX2" fmla="*/ 1434481 w 9173496"/>
              <a:gd name="connsiteY2" fmla="*/ 516986 h 1997096"/>
              <a:gd name="connsiteX3" fmla="*/ 2539564 w 9173496"/>
              <a:gd name="connsiteY3" fmla="*/ 432581 h 1997096"/>
              <a:gd name="connsiteX4" fmla="*/ 3400253 w 9173496"/>
              <a:gd name="connsiteY4" fmla="*/ 337624 h 1997096"/>
              <a:gd name="connsiteX5" fmla="*/ 4600968 w 9173496"/>
              <a:gd name="connsiteY5" fmla="*/ 390377 h 1997096"/>
              <a:gd name="connsiteX6" fmla="*/ 5929193 w 9173496"/>
              <a:gd name="connsiteY6" fmla="*/ 590842 h 1997096"/>
              <a:gd name="connsiteX7" fmla="*/ 7108656 w 9173496"/>
              <a:gd name="connsiteY7" fmla="*/ 601393 h 1997096"/>
              <a:gd name="connsiteX8" fmla="*/ 8266867 w 9173496"/>
              <a:gd name="connsiteY8" fmla="*/ 556845 h 1997096"/>
              <a:gd name="connsiteX9" fmla="*/ 9145488 w 9173496"/>
              <a:gd name="connsiteY9" fmla="*/ 268346 h 1997096"/>
              <a:gd name="connsiteX10" fmla="*/ 9173496 w 9173496"/>
              <a:gd name="connsiteY10" fmla="*/ 256180 h 1997096"/>
              <a:gd name="connsiteX11" fmla="*/ 9173496 w 9173496"/>
              <a:gd name="connsiteY11" fmla="*/ 1997096 h 1997096"/>
              <a:gd name="connsiteX12" fmla="*/ 0 w 9173496"/>
              <a:gd name="connsiteY12" fmla="*/ 1997096 h 1997096"/>
              <a:gd name="connsiteX13" fmla="*/ 0 w 9173496"/>
              <a:gd name="connsiteY13" fmla="*/ 0 h 199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73496" h="1997096">
                <a:moveTo>
                  <a:pt x="0" y="0"/>
                </a:moveTo>
                <a:lnTo>
                  <a:pt x="377920" y="164484"/>
                </a:lnTo>
                <a:cubicBezTo>
                  <a:pt x="753268" y="324270"/>
                  <a:pt x="1117036" y="462914"/>
                  <a:pt x="1434481" y="516986"/>
                </a:cubicBezTo>
                <a:cubicBezTo>
                  <a:pt x="1857742" y="589083"/>
                  <a:pt x="2211935" y="462474"/>
                  <a:pt x="2539564" y="432581"/>
                </a:cubicBezTo>
                <a:cubicBezTo>
                  <a:pt x="2867193" y="402687"/>
                  <a:pt x="3056686" y="344658"/>
                  <a:pt x="3400253" y="337624"/>
                </a:cubicBezTo>
                <a:cubicBezTo>
                  <a:pt x="3743820" y="330590"/>
                  <a:pt x="4179478" y="348174"/>
                  <a:pt x="4600968" y="390377"/>
                </a:cubicBezTo>
                <a:cubicBezTo>
                  <a:pt x="5022458" y="432581"/>
                  <a:pt x="5511245" y="555673"/>
                  <a:pt x="5929193" y="590842"/>
                </a:cubicBezTo>
                <a:cubicBezTo>
                  <a:pt x="6347140" y="626011"/>
                  <a:pt x="6719044" y="607059"/>
                  <a:pt x="7108656" y="601393"/>
                </a:cubicBezTo>
                <a:cubicBezTo>
                  <a:pt x="7498268" y="595727"/>
                  <a:pt x="7917297" y="616776"/>
                  <a:pt x="8266867" y="556845"/>
                </a:cubicBezTo>
                <a:cubicBezTo>
                  <a:pt x="8572742" y="504406"/>
                  <a:pt x="8970230" y="343765"/>
                  <a:pt x="9145488" y="268346"/>
                </a:cubicBezTo>
                <a:lnTo>
                  <a:pt x="9173496" y="256180"/>
                </a:lnTo>
                <a:lnTo>
                  <a:pt x="9173496" y="1997096"/>
                </a:lnTo>
                <a:lnTo>
                  <a:pt x="0" y="1997096"/>
                </a:lnTo>
                <a:lnTo>
                  <a:pt x="0" y="0"/>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任意多边形 9"/>
          <p:cNvSpPr/>
          <p:nvPr/>
        </p:nvSpPr>
        <p:spPr>
          <a:xfrm>
            <a:off x="-22144" y="5011255"/>
            <a:ext cx="12217246" cy="1851507"/>
          </a:xfrm>
          <a:custGeom>
            <a:avLst/>
            <a:gdLst>
              <a:gd name="connsiteX0" fmla="*/ 0 w 12192000"/>
              <a:gd name="connsiteY0" fmla="*/ 0 h 2662795"/>
              <a:gd name="connsiteX1" fmla="*/ 500336 w 12192000"/>
              <a:gd name="connsiteY1" fmla="*/ 219312 h 2662795"/>
              <a:gd name="connsiteX2" fmla="*/ 1899137 w 12192000"/>
              <a:gd name="connsiteY2" fmla="*/ 689315 h 2662795"/>
              <a:gd name="connsiteX3" fmla="*/ 3362177 w 12192000"/>
              <a:gd name="connsiteY3" fmla="*/ 576774 h 2662795"/>
              <a:gd name="connsiteX4" fmla="*/ 4501660 w 12192000"/>
              <a:gd name="connsiteY4" fmla="*/ 450165 h 2662795"/>
              <a:gd name="connsiteX5" fmla="*/ 6091309 w 12192000"/>
              <a:gd name="connsiteY5" fmla="*/ 520503 h 2662795"/>
              <a:gd name="connsiteX6" fmla="*/ 7849771 w 12192000"/>
              <a:gd name="connsiteY6" fmla="*/ 787789 h 2662795"/>
              <a:gd name="connsiteX7" fmla="*/ 9411285 w 12192000"/>
              <a:gd name="connsiteY7" fmla="*/ 801857 h 2662795"/>
              <a:gd name="connsiteX8" fmla="*/ 10944663 w 12192000"/>
              <a:gd name="connsiteY8" fmla="*/ 844060 h 2662795"/>
              <a:gd name="connsiteX9" fmla="*/ 12175491 w 12192000"/>
              <a:gd name="connsiteY9" fmla="*/ 424008 h 2662795"/>
              <a:gd name="connsiteX10" fmla="*/ 12183035 w 12192000"/>
              <a:gd name="connsiteY10" fmla="*/ 420587 h 2662795"/>
              <a:gd name="connsiteX11" fmla="*/ 12192000 w 12192000"/>
              <a:gd name="connsiteY11" fmla="*/ 420896 h 2662795"/>
              <a:gd name="connsiteX12" fmla="*/ 12192000 w 12192000"/>
              <a:gd name="connsiteY12" fmla="*/ 2662795 h 2662795"/>
              <a:gd name="connsiteX13" fmla="*/ 0 w 12192000"/>
              <a:gd name="connsiteY13" fmla="*/ 2662795 h 2662795"/>
              <a:gd name="connsiteX14" fmla="*/ 0 w 12192000"/>
              <a:gd name="connsiteY14" fmla="*/ 0 h 2662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662795">
                <a:moveTo>
                  <a:pt x="0" y="0"/>
                </a:moveTo>
                <a:lnTo>
                  <a:pt x="500336" y="219312"/>
                </a:lnTo>
                <a:cubicBezTo>
                  <a:pt x="997266" y="432360"/>
                  <a:pt x="1478865" y="617218"/>
                  <a:pt x="1899137" y="689315"/>
                </a:cubicBezTo>
                <a:cubicBezTo>
                  <a:pt x="2459500" y="785444"/>
                  <a:pt x="2928423" y="616632"/>
                  <a:pt x="3362177" y="576774"/>
                </a:cubicBezTo>
                <a:cubicBezTo>
                  <a:pt x="3795931" y="536916"/>
                  <a:pt x="4046805" y="459544"/>
                  <a:pt x="4501660" y="450165"/>
                </a:cubicBezTo>
                <a:cubicBezTo>
                  <a:pt x="4956515" y="440787"/>
                  <a:pt x="5533291" y="464232"/>
                  <a:pt x="6091309" y="520503"/>
                </a:cubicBezTo>
                <a:cubicBezTo>
                  <a:pt x="6649327" y="576774"/>
                  <a:pt x="7296442" y="740897"/>
                  <a:pt x="7849771" y="787789"/>
                </a:cubicBezTo>
                <a:cubicBezTo>
                  <a:pt x="8403100" y="834681"/>
                  <a:pt x="9411285" y="801857"/>
                  <a:pt x="9411285" y="801857"/>
                </a:cubicBezTo>
                <a:cubicBezTo>
                  <a:pt x="9927100" y="811235"/>
                  <a:pt x="10478085" y="909709"/>
                  <a:pt x="10944663" y="844060"/>
                </a:cubicBezTo>
                <a:cubicBezTo>
                  <a:pt x="11352919" y="786617"/>
                  <a:pt x="12016079" y="495812"/>
                  <a:pt x="12175491" y="424008"/>
                </a:cubicBezTo>
                <a:lnTo>
                  <a:pt x="12183035" y="420587"/>
                </a:lnTo>
                <a:lnTo>
                  <a:pt x="12192000" y="420896"/>
                </a:lnTo>
                <a:lnTo>
                  <a:pt x="12192000" y="2662795"/>
                </a:lnTo>
                <a:lnTo>
                  <a:pt x="0" y="266279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a:off x="12218005" y="5268670"/>
            <a:ext cx="3492" cy="30506"/>
          </a:xfrm>
          <a:custGeom>
            <a:avLst/>
            <a:gdLst>
              <a:gd name="connsiteX0" fmla="*/ 0 w 3492"/>
              <a:gd name="connsiteY0" fmla="*/ 0 h 30506"/>
              <a:gd name="connsiteX1" fmla="*/ 3492 w 3492"/>
              <a:gd name="connsiteY1" fmla="*/ 0 h 30506"/>
              <a:gd name="connsiteX2" fmla="*/ 3492 w 3492"/>
              <a:gd name="connsiteY2" fmla="*/ 30506 h 30506"/>
              <a:gd name="connsiteX3" fmla="*/ 0 w 3492"/>
              <a:gd name="connsiteY3" fmla="*/ 0 h 30506"/>
            </a:gdLst>
            <a:ahLst/>
            <a:cxnLst>
              <a:cxn ang="0">
                <a:pos x="connsiteX0" y="connsiteY0"/>
              </a:cxn>
              <a:cxn ang="0">
                <a:pos x="connsiteX1" y="connsiteY1"/>
              </a:cxn>
              <a:cxn ang="0">
                <a:pos x="connsiteX2" y="connsiteY2"/>
              </a:cxn>
              <a:cxn ang="0">
                <a:pos x="connsiteX3" y="connsiteY3"/>
              </a:cxn>
            </a:cxnLst>
            <a:rect l="l" t="t" r="r" b="b"/>
            <a:pathLst>
              <a:path w="3492" h="30506">
                <a:moveTo>
                  <a:pt x="0" y="0"/>
                </a:moveTo>
                <a:lnTo>
                  <a:pt x="3492" y="0"/>
                </a:lnTo>
                <a:lnTo>
                  <a:pt x="3492" y="30506"/>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64399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65623" y="116961"/>
            <a:ext cx="7099042" cy="584775"/>
          </a:xfrm>
          <a:prstGeom prst="rect">
            <a:avLst/>
          </a:prstGeom>
          <a:noFill/>
        </p:spPr>
        <p:txBody>
          <a:bodyPr wrap="square" rtlCol="0">
            <a:spAutoFit/>
          </a:bodyPr>
          <a:lstStyle/>
          <a:p>
            <a:pPr lvl="0"/>
            <a:r>
              <a:rPr lang="en-US" altLang="zh-CN" sz="3200" b="1" dirty="0">
                <a:latin typeface="黑体" panose="02010609060101010101" pitchFamily="49" charset="-122"/>
                <a:ea typeface="黑体" panose="02010609060101010101" pitchFamily="49" charset="-122"/>
              </a:rPr>
              <a:t>Introduction</a:t>
            </a:r>
            <a:endParaRPr lang="zh-CN" altLang="en-US" sz="3200" b="1" dirty="0">
              <a:latin typeface="黑体" panose="02010609060101010101" pitchFamily="49" charset="-122"/>
              <a:ea typeface="黑体" panose="02010609060101010101" pitchFamily="49" charset="-122"/>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0" y="1129936"/>
            <a:ext cx="12192000" cy="4832092"/>
          </a:xfrm>
          <a:prstGeom prst="rect">
            <a:avLst/>
          </a:prstGeom>
          <a:noFill/>
        </p:spPr>
        <p:txBody>
          <a:bodyPr wrap="square" rtlCol="0">
            <a:spAutoFit/>
          </a:bodyPr>
          <a:lstStyle/>
          <a:p>
            <a:r>
              <a:rPr lang="en-US" altLang="zh-CN" sz="2800" dirty="0"/>
              <a:t>       </a:t>
            </a:r>
            <a:r>
              <a:rPr lang="en-US" altLang="zh-CN" sz="2800" dirty="0" smtClean="0"/>
              <a:t>To </a:t>
            </a:r>
            <a:r>
              <a:rPr lang="en-US" altLang="zh-CN" sz="2800" dirty="0"/>
              <a:t>introduce an exogenous variation in identity salience </a:t>
            </a:r>
            <a:r>
              <a:rPr lang="en-US" altLang="zh-CN" sz="2800" dirty="0" smtClean="0"/>
              <a:t>, we </a:t>
            </a:r>
            <a:r>
              <a:rPr lang="en-US" altLang="zh-CN" sz="2800" dirty="0"/>
              <a:t>adopt </a:t>
            </a:r>
            <a:r>
              <a:rPr lang="en-US" altLang="zh-CN" sz="2800" dirty="0" smtClean="0"/>
              <a:t>a methodology </a:t>
            </a:r>
            <a:r>
              <a:rPr lang="en-US" altLang="zh-CN" sz="2800" dirty="0"/>
              <a:t>from psychology called priming (</a:t>
            </a:r>
            <a:r>
              <a:rPr lang="en-US" altLang="zh-CN" sz="2800" dirty="0" err="1"/>
              <a:t>Bargh</a:t>
            </a:r>
            <a:r>
              <a:rPr lang="en-US" altLang="zh-CN" sz="2800" dirty="0"/>
              <a:t>, 2006). </a:t>
            </a:r>
            <a:endParaRPr lang="en-US" altLang="zh-CN" sz="2800" dirty="0" smtClean="0"/>
          </a:p>
          <a:p>
            <a:r>
              <a:rPr lang="en-US" altLang="zh-CN" sz="2800" dirty="0"/>
              <a:t> </a:t>
            </a:r>
            <a:r>
              <a:rPr lang="en-US" altLang="zh-CN" sz="2800" dirty="0" smtClean="0"/>
              <a:t>      we </a:t>
            </a:r>
            <a:r>
              <a:rPr lang="en-US" altLang="zh-CN" sz="2800" dirty="0"/>
              <a:t>randomly assign primary school students in </a:t>
            </a:r>
            <a:r>
              <a:rPr lang="en-US" altLang="zh-CN" sz="2800" dirty="0" smtClean="0"/>
              <a:t>Beijing with different </a:t>
            </a:r>
            <a:r>
              <a:rPr lang="en-US" altLang="zh-CN" sz="2800" dirty="0" err="1" smtClean="0"/>
              <a:t>hukou</a:t>
            </a:r>
            <a:r>
              <a:rPr lang="en-US" altLang="zh-CN" sz="2800" dirty="0" smtClean="0"/>
              <a:t> backgrounds to </a:t>
            </a:r>
            <a:r>
              <a:rPr lang="en-US" altLang="zh-CN" sz="2800" dirty="0"/>
              <a:t>two treatments. In the identity </a:t>
            </a:r>
            <a:r>
              <a:rPr lang="en-US" altLang="zh-CN" sz="2800" dirty="0" smtClean="0"/>
              <a:t>salience treatment(treatment group) </a:t>
            </a:r>
            <a:r>
              <a:rPr lang="en-US" altLang="zh-CN" sz="2800" dirty="0"/>
              <a:t>we prime </a:t>
            </a:r>
            <a:r>
              <a:rPr lang="en-US" altLang="zh-CN" sz="2800" dirty="0" smtClean="0"/>
              <a:t>  students</a:t>
            </a:r>
            <a:r>
              <a:rPr lang="en-US" altLang="zh-CN" sz="2800" dirty="0"/>
              <a:t>' </a:t>
            </a:r>
            <a:r>
              <a:rPr lang="en-US" altLang="zh-CN" sz="2800" dirty="0" err="1"/>
              <a:t>hukou</a:t>
            </a:r>
            <a:r>
              <a:rPr lang="en-US" altLang="zh-CN" sz="2800" dirty="0"/>
              <a:t> identity and make it </a:t>
            </a:r>
            <a:r>
              <a:rPr lang="en-US" altLang="zh-CN" sz="2800" dirty="0" smtClean="0"/>
              <a:t>salient through </a:t>
            </a:r>
            <a:r>
              <a:rPr lang="en-US" altLang="zh-CN" sz="2800" dirty="0"/>
              <a:t>a pre-experiment questionnaire followed by a public </a:t>
            </a:r>
            <a:r>
              <a:rPr lang="en-US" altLang="zh-CN" sz="2800" dirty="0" smtClean="0"/>
              <a:t>verification </a:t>
            </a:r>
            <a:r>
              <a:rPr lang="en-US" altLang="zh-CN" sz="2800" dirty="0"/>
              <a:t>of their </a:t>
            </a:r>
            <a:r>
              <a:rPr lang="en-US" altLang="zh-CN" sz="2800" dirty="0" err="1"/>
              <a:t>hukou</a:t>
            </a:r>
            <a:r>
              <a:rPr lang="en-US" altLang="zh-CN" sz="2800" dirty="0"/>
              <a:t> status (Shih et al., 1999; Hoff and Pandey, </a:t>
            </a:r>
            <a:r>
              <a:rPr lang="en-US" altLang="zh-CN" sz="2800" dirty="0" smtClean="0"/>
              <a:t>2006, 2014</a:t>
            </a:r>
            <a:r>
              <a:rPr lang="en-US" altLang="zh-CN" sz="2800" dirty="0"/>
              <a:t>). In the control </a:t>
            </a:r>
            <a:r>
              <a:rPr lang="en-US" altLang="zh-CN" sz="2800" dirty="0" smtClean="0"/>
              <a:t>group, </a:t>
            </a:r>
            <a:r>
              <a:rPr lang="en-US" altLang="zh-CN" sz="2800" dirty="0"/>
              <a:t>students' </a:t>
            </a:r>
            <a:r>
              <a:rPr lang="en-US" altLang="zh-CN" sz="2800" dirty="0" err="1"/>
              <a:t>hukou</a:t>
            </a:r>
            <a:r>
              <a:rPr lang="en-US" altLang="zh-CN" sz="2800" dirty="0"/>
              <a:t> identity is kept </a:t>
            </a:r>
            <a:r>
              <a:rPr lang="en-US" altLang="zh-CN" sz="2800" dirty="0" smtClean="0"/>
              <a:t>private. We then study </a:t>
            </a:r>
            <a:r>
              <a:rPr lang="en-US" altLang="zh-CN" sz="2800" dirty="0"/>
              <a:t>the causal impact of </a:t>
            </a:r>
            <a:r>
              <a:rPr lang="en-US" altLang="zh-CN" sz="2800" dirty="0" err="1" smtClean="0"/>
              <a:t>hukou</a:t>
            </a:r>
            <a:r>
              <a:rPr lang="en-US" altLang="zh-CN" sz="2800" dirty="0"/>
              <a:t> </a:t>
            </a:r>
            <a:r>
              <a:rPr lang="en-US" altLang="zh-CN" sz="2800" dirty="0" smtClean="0"/>
              <a:t>identity </a:t>
            </a:r>
            <a:r>
              <a:rPr lang="en-US" altLang="zh-CN" sz="2800" dirty="0"/>
              <a:t>salience </a:t>
            </a:r>
            <a:r>
              <a:rPr lang="en-US" altLang="zh-CN" sz="2800" dirty="0" smtClean="0"/>
              <a:t>by </a:t>
            </a:r>
            <a:r>
              <a:rPr lang="en-US" altLang="zh-CN" sz="2800" dirty="0"/>
              <a:t>using a difference-in-difference </a:t>
            </a:r>
            <a:r>
              <a:rPr lang="en-US" altLang="zh-CN" sz="2800" dirty="0" smtClean="0"/>
              <a:t>approach. That means</a:t>
            </a:r>
            <a:r>
              <a:rPr lang="en-US" altLang="zh-CN" sz="2800" dirty="0"/>
              <a:t> </a:t>
            </a:r>
            <a:r>
              <a:rPr lang="en-US" altLang="zh-CN" sz="2800" dirty="0" smtClean="0"/>
              <a:t>comparing </a:t>
            </a:r>
            <a:r>
              <a:rPr lang="en-US" altLang="zh-CN" sz="2800" dirty="0"/>
              <a:t>the difference in the performance of local </a:t>
            </a:r>
            <a:r>
              <a:rPr lang="en-US" altLang="zh-CN" sz="2800" dirty="0" smtClean="0"/>
              <a:t>urban students and </a:t>
            </a:r>
            <a:r>
              <a:rPr lang="en-US" altLang="zh-CN" sz="2800" dirty="0"/>
              <a:t>students from rural migrant families </a:t>
            </a:r>
            <a:r>
              <a:rPr lang="en-US" altLang="zh-CN" sz="2800" dirty="0" smtClean="0"/>
              <a:t>between </a:t>
            </a:r>
            <a:r>
              <a:rPr lang="en-US" altLang="zh-CN" sz="2800" dirty="0"/>
              <a:t>the two </a:t>
            </a:r>
            <a:r>
              <a:rPr lang="en-US" altLang="zh-CN" sz="2800" dirty="0" smtClean="0"/>
              <a:t>group.</a:t>
            </a:r>
            <a:endParaRPr lang="zh-CN" altLang="en-US" sz="2800" dirty="0"/>
          </a:p>
        </p:txBody>
      </p:sp>
    </p:spTree>
    <p:extLst>
      <p:ext uri="{BB962C8B-B14F-4D97-AF65-F5344CB8AC3E}">
        <p14:creationId xmlns:p14="http://schemas.microsoft.com/office/powerpoint/2010/main" val="914803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16961"/>
            <a:ext cx="7099042" cy="584775"/>
          </a:xfrm>
          <a:prstGeom prst="rect">
            <a:avLst/>
          </a:prstGeom>
          <a:noFill/>
        </p:spPr>
        <p:txBody>
          <a:bodyPr wrap="square" rtlCol="0">
            <a:spAutoFit/>
          </a:bodyPr>
          <a:lstStyle/>
          <a:p>
            <a:pPr lvl="0"/>
            <a:r>
              <a:rPr lang="en-US" altLang="zh-CN" sz="3200" b="1" dirty="0">
                <a:latin typeface="黑体" panose="02010609060101010101" pitchFamily="49" charset="-122"/>
                <a:ea typeface="黑体" panose="02010609060101010101" pitchFamily="49" charset="-122"/>
              </a:rPr>
              <a:t>Introduction</a:t>
            </a:r>
            <a:endParaRPr lang="zh-CN" altLang="en-US" sz="3200" b="1" dirty="0">
              <a:latin typeface="黑体" panose="02010609060101010101" pitchFamily="49" charset="-122"/>
              <a:ea typeface="黑体" panose="02010609060101010101" pitchFamily="49" charset="-122"/>
            </a:endParaRPr>
          </a:p>
        </p:txBody>
      </p:sp>
      <p:grpSp>
        <p:nvGrpSpPr>
          <p:cNvPr id="9" name="组合 8"/>
          <p:cNvGrpSpPr/>
          <p:nvPr/>
        </p:nvGrpSpPr>
        <p:grpSpPr>
          <a:xfrm>
            <a:off x="0" y="5962028"/>
            <a:ext cx="972918" cy="895975"/>
            <a:chOff x="0" y="5962027"/>
            <a:chExt cx="972918" cy="895975"/>
          </a:xfrm>
        </p:grpSpPr>
        <p:sp>
          <p:nvSpPr>
            <p:cNvPr id="10" name="任意多边形 9"/>
            <p:cNvSpPr/>
            <p:nvPr/>
          </p:nvSpPr>
          <p:spPr>
            <a:xfrm>
              <a:off x="0" y="5962027"/>
              <a:ext cx="972918" cy="895975"/>
            </a:xfrm>
            <a:custGeom>
              <a:avLst/>
              <a:gdLst>
                <a:gd name="connsiteX0" fmla="*/ 22992 w 972918"/>
                <a:gd name="connsiteY0" fmla="*/ 0 h 857875"/>
                <a:gd name="connsiteX1" fmla="*/ 972918 w 972918"/>
                <a:gd name="connsiteY1" fmla="*/ 857875 h 857875"/>
                <a:gd name="connsiteX2" fmla="*/ 313664 w 972918"/>
                <a:gd name="connsiteY2" fmla="*/ 857875 h 857875"/>
                <a:gd name="connsiteX3" fmla="*/ 0 w 972918"/>
                <a:gd name="connsiteY3" fmla="*/ 566663 h 857875"/>
                <a:gd name="connsiteX4" fmla="*/ 22992 w 972918"/>
                <a:gd name="connsiteY4" fmla="*/ 566663 h 857875"/>
                <a:gd name="connsiteX5" fmla="*/ 22992 w 972918"/>
                <a:gd name="connsiteY5" fmla="*/ 0 h 8578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22992 w 972918"/>
                <a:gd name="connsiteY4" fmla="*/ 60476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5372 w 972918"/>
                <a:gd name="connsiteY4" fmla="*/ 589523 h 895975"/>
                <a:gd name="connsiteX5" fmla="*/ 132 w 972918"/>
                <a:gd name="connsiteY5" fmla="*/ 0 h 895975"/>
                <a:gd name="connsiteX0" fmla="*/ 132 w 972918"/>
                <a:gd name="connsiteY0" fmla="*/ 0 h 895975"/>
                <a:gd name="connsiteX1" fmla="*/ 972918 w 972918"/>
                <a:gd name="connsiteY1" fmla="*/ 895975 h 895975"/>
                <a:gd name="connsiteX2" fmla="*/ 313664 w 972918"/>
                <a:gd name="connsiteY2" fmla="*/ 895975 h 895975"/>
                <a:gd name="connsiteX3" fmla="*/ 0 w 972918"/>
                <a:gd name="connsiteY3" fmla="*/ 604763 h 895975"/>
                <a:gd name="connsiteX4" fmla="*/ 132 w 972918"/>
                <a:gd name="connsiteY4" fmla="*/ 589523 h 895975"/>
                <a:gd name="connsiteX5" fmla="*/ 132 w 972918"/>
                <a:gd name="connsiteY5" fmla="*/ 0 h 89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2918" h="895975">
                  <a:moveTo>
                    <a:pt x="132" y="0"/>
                  </a:moveTo>
                  <a:lnTo>
                    <a:pt x="972918" y="895975"/>
                  </a:lnTo>
                  <a:lnTo>
                    <a:pt x="313664" y="895975"/>
                  </a:lnTo>
                  <a:lnTo>
                    <a:pt x="0" y="604763"/>
                  </a:lnTo>
                  <a:lnTo>
                    <a:pt x="132" y="589523"/>
                  </a:lnTo>
                  <a:lnTo>
                    <a:pt x="13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0" y="6275577"/>
              <a:ext cx="649447" cy="582425"/>
            </a:xfrm>
            <a:custGeom>
              <a:avLst/>
              <a:gdLst>
                <a:gd name="connsiteX0" fmla="*/ 0 w 649447"/>
                <a:gd name="connsiteY0" fmla="*/ 0 h 582425"/>
                <a:gd name="connsiteX1" fmla="*/ 649447 w 649447"/>
                <a:gd name="connsiteY1" fmla="*/ 582425 h 582425"/>
                <a:gd name="connsiteX2" fmla="*/ 0 w 649447"/>
                <a:gd name="connsiteY2" fmla="*/ 582425 h 582425"/>
                <a:gd name="connsiteX3" fmla="*/ 0 w 649447"/>
                <a:gd name="connsiteY3" fmla="*/ 0 h 582425"/>
              </a:gdLst>
              <a:ahLst/>
              <a:cxnLst>
                <a:cxn ang="0">
                  <a:pos x="connsiteX0" y="connsiteY0"/>
                </a:cxn>
                <a:cxn ang="0">
                  <a:pos x="connsiteX1" y="connsiteY1"/>
                </a:cxn>
                <a:cxn ang="0">
                  <a:pos x="connsiteX2" y="connsiteY2"/>
                </a:cxn>
                <a:cxn ang="0">
                  <a:pos x="connsiteX3" y="connsiteY3"/>
                </a:cxn>
              </a:cxnLst>
              <a:rect l="l" t="t" r="r" b="b"/>
              <a:pathLst>
                <a:path w="649447" h="582425">
                  <a:moveTo>
                    <a:pt x="0" y="0"/>
                  </a:moveTo>
                  <a:lnTo>
                    <a:pt x="649447" y="582425"/>
                  </a:lnTo>
                  <a:lnTo>
                    <a:pt x="0" y="582425"/>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0" y="1750607"/>
            <a:ext cx="12192000" cy="3539430"/>
          </a:xfrm>
          <a:prstGeom prst="rect">
            <a:avLst/>
          </a:prstGeom>
          <a:noFill/>
        </p:spPr>
        <p:txBody>
          <a:bodyPr wrap="square" rtlCol="0">
            <a:spAutoFit/>
          </a:bodyPr>
          <a:lstStyle/>
          <a:p>
            <a:r>
              <a:rPr lang="en-US" altLang="zh-CN" sz="2800" dirty="0"/>
              <a:t>       Our results </a:t>
            </a:r>
            <a:r>
              <a:rPr lang="en-US" altLang="zh-CN" sz="2800" dirty="0" smtClean="0"/>
              <a:t>show that </a:t>
            </a:r>
            <a:r>
              <a:rPr lang="en-US" altLang="zh-CN" sz="2800" dirty="0"/>
              <a:t>when </a:t>
            </a:r>
            <a:r>
              <a:rPr lang="en-US" altLang="zh-CN" sz="2800" dirty="0" err="1"/>
              <a:t>hukou</a:t>
            </a:r>
            <a:r>
              <a:rPr lang="en-US" altLang="zh-CN" sz="2800" dirty="0"/>
              <a:t> identity is made salient, </a:t>
            </a:r>
            <a:r>
              <a:rPr lang="en-US" altLang="zh-CN" sz="2800" dirty="0" smtClean="0"/>
              <a:t>the migrant students performed </a:t>
            </a:r>
            <a:r>
              <a:rPr lang="en-US" altLang="zh-CN" sz="2800" dirty="0"/>
              <a:t>worse by </a:t>
            </a:r>
            <a:r>
              <a:rPr lang="en-US" altLang="zh-CN" sz="2800" dirty="0" smtClean="0"/>
              <a:t>0.88 mazes relative </a:t>
            </a:r>
            <a:r>
              <a:rPr lang="en-US" altLang="zh-CN" sz="2800" dirty="0"/>
              <a:t>to </a:t>
            </a:r>
            <a:r>
              <a:rPr lang="en-US" altLang="zh-CN" sz="2800" dirty="0" smtClean="0"/>
              <a:t>the local urban subjects</a:t>
            </a:r>
          </a:p>
          <a:p>
            <a:r>
              <a:rPr lang="en-US" altLang="zh-CN" sz="2800" dirty="0" smtClean="0"/>
              <a:t> in </a:t>
            </a:r>
            <a:r>
              <a:rPr lang="en-US" altLang="zh-CN" sz="2800" dirty="0"/>
              <a:t>the overall sample, and by </a:t>
            </a:r>
            <a:r>
              <a:rPr lang="en-US" altLang="zh-CN" sz="2800" dirty="0" smtClean="0"/>
              <a:t>1.241 </a:t>
            </a:r>
            <a:r>
              <a:rPr lang="en-US" altLang="zh-CN" sz="2800" dirty="0"/>
              <a:t>mazes under piece rate </a:t>
            </a:r>
            <a:r>
              <a:rPr lang="en-US" altLang="zh-CN" sz="2800" dirty="0" smtClean="0"/>
              <a:t>payments. In addition</a:t>
            </a:r>
            <a:r>
              <a:rPr lang="en-US" altLang="zh-CN" sz="2800" dirty="0"/>
              <a:t>, migrant students' </a:t>
            </a:r>
            <a:r>
              <a:rPr lang="en-US" altLang="zh-CN" sz="2800" dirty="0" smtClean="0"/>
              <a:t>average </a:t>
            </a:r>
            <a:r>
              <a:rPr lang="en-US" altLang="zh-CN" sz="2800" dirty="0"/>
              <a:t>ranking of experimental earnings declines by 13.5 percentiles </a:t>
            </a:r>
            <a:r>
              <a:rPr lang="en-US" altLang="zh-CN" sz="2800" dirty="0" smtClean="0"/>
              <a:t>relative </a:t>
            </a:r>
            <a:r>
              <a:rPr lang="en-US" altLang="zh-CN" sz="2800" dirty="0"/>
              <a:t>to local urban students under piece rate payments. however, </a:t>
            </a:r>
            <a:r>
              <a:rPr lang="en-US" altLang="zh-CN" sz="2800" dirty="0" smtClean="0"/>
              <a:t>these effects are insignificant </a:t>
            </a:r>
            <a:r>
              <a:rPr lang="en-US" altLang="zh-CN" sz="2800" dirty="0"/>
              <a:t>under the tournament regime, </a:t>
            </a:r>
            <a:r>
              <a:rPr lang="en-US" altLang="zh-CN" sz="2800" dirty="0" smtClean="0"/>
              <a:t>suggesting that </a:t>
            </a:r>
            <a:r>
              <a:rPr lang="en-US" altLang="zh-CN" sz="2800" dirty="0"/>
              <a:t>competition may </a:t>
            </a:r>
            <a:r>
              <a:rPr lang="en-US" altLang="zh-CN" sz="2800" dirty="0" smtClean="0"/>
              <a:t>reduce </a:t>
            </a:r>
            <a:r>
              <a:rPr lang="en-US" altLang="zh-CN" sz="2800" dirty="0"/>
              <a:t>the </a:t>
            </a:r>
            <a:r>
              <a:rPr lang="en-US" altLang="zh-CN" sz="2800" dirty="0" smtClean="0"/>
              <a:t>negative </a:t>
            </a:r>
            <a:r>
              <a:rPr lang="en-US" altLang="zh-CN" sz="2800" dirty="0"/>
              <a:t>effect of the salience </a:t>
            </a:r>
            <a:r>
              <a:rPr lang="en-US" altLang="zh-CN" sz="2800" dirty="0" smtClean="0"/>
              <a:t>of migrants</a:t>
            </a:r>
            <a:r>
              <a:rPr lang="en-US" altLang="zh-CN" sz="2800" dirty="0"/>
              <a:t>' inferior </a:t>
            </a:r>
            <a:r>
              <a:rPr lang="en-US" altLang="zh-CN" sz="2800" dirty="0" smtClean="0"/>
              <a:t>identity.</a:t>
            </a:r>
            <a:endParaRPr lang="zh-CN" altLang="en-US" sz="2800" dirty="0"/>
          </a:p>
        </p:txBody>
      </p:sp>
    </p:spTree>
    <p:extLst>
      <p:ext uri="{BB962C8B-B14F-4D97-AF65-F5344CB8AC3E}">
        <p14:creationId xmlns:p14="http://schemas.microsoft.com/office/powerpoint/2010/main" val="228183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4641674" y="2050559"/>
            <a:ext cx="3495368" cy="2850780"/>
          </a:xfrm>
          <a:prstGeom prst="rect">
            <a:avLst/>
          </a:prstGeom>
          <a:noFill/>
        </p:spPr>
        <p:txBody>
          <a:bodyPr wrap="square" rtlCol="0">
            <a:spAutoFit/>
          </a:bodyPr>
          <a:lstStyle/>
          <a:p>
            <a:r>
              <a:rPr lang="en-US" altLang="zh-CN" sz="17925" dirty="0">
                <a:solidFill>
                  <a:schemeClr val="tx1">
                    <a:alpha val="3000"/>
                  </a:schemeClr>
                </a:solidFill>
                <a:latin typeface="Arial Black" panose="020B0A04020102020204" pitchFamily="34" charset="0"/>
              </a:rPr>
              <a:t>02</a:t>
            </a:r>
            <a:endParaRPr lang="zh-CN" altLang="en-US" sz="17925" dirty="0">
              <a:solidFill>
                <a:schemeClr val="tx1">
                  <a:alpha val="3000"/>
                </a:schemeClr>
              </a:solidFill>
              <a:latin typeface="Arial Black" panose="020B0A04020102020204" pitchFamily="34" charset="0"/>
            </a:endParaRPr>
          </a:p>
        </p:txBody>
      </p:sp>
      <p:sp>
        <p:nvSpPr>
          <p:cNvPr id="11" name="文本框 10"/>
          <p:cNvSpPr txBox="1"/>
          <p:nvPr/>
        </p:nvSpPr>
        <p:spPr>
          <a:xfrm>
            <a:off x="3066788" y="2835508"/>
            <a:ext cx="777777" cy="784830"/>
          </a:xfrm>
          <a:prstGeom prst="rect">
            <a:avLst/>
          </a:prstGeom>
          <a:noFill/>
        </p:spPr>
        <p:txBody>
          <a:bodyPr wrap="none" rtlCol="0">
            <a:spAutoFit/>
          </a:bodyPr>
          <a:lstStyle/>
          <a:p>
            <a:r>
              <a:rPr lang="en-US" altLang="zh-CN" sz="4500" dirty="0">
                <a:solidFill>
                  <a:schemeClr val="tx1">
                    <a:lumMod val="65000"/>
                    <a:lumOff val="35000"/>
                  </a:schemeClr>
                </a:solidFill>
                <a:latin typeface="Yu Gothic UI Light" panose="020B0300000000000000" pitchFamily="34" charset="-128"/>
                <a:ea typeface="Yu Gothic UI Light" panose="020B0300000000000000" pitchFamily="34" charset="-128"/>
              </a:rPr>
              <a:t>02</a:t>
            </a:r>
            <a:endParaRPr lang="zh-CN" altLang="en-US" sz="4500" dirty="0">
              <a:solidFill>
                <a:schemeClr val="tx1">
                  <a:lumMod val="65000"/>
                  <a:lumOff val="35000"/>
                </a:schemeClr>
              </a:solidFill>
              <a:latin typeface="Yu Gothic UI Light" panose="020B0300000000000000" pitchFamily="34" charset="-128"/>
              <a:ea typeface="Yu Gothic UI Light" panose="020B0300000000000000" pitchFamily="34" charset="-128"/>
            </a:endParaRPr>
          </a:p>
        </p:txBody>
      </p:sp>
      <p:cxnSp>
        <p:nvCxnSpPr>
          <p:cNvPr id="16" name="直接连接符 15"/>
          <p:cNvCxnSpPr/>
          <p:nvPr/>
        </p:nvCxnSpPr>
        <p:spPr>
          <a:xfrm>
            <a:off x="3753195" y="2789341"/>
            <a:ext cx="0" cy="1069331"/>
          </a:xfrm>
          <a:prstGeom prst="line">
            <a:avLst/>
          </a:prstGeom>
          <a:ln>
            <a:solidFill>
              <a:srgbClr val="3A3A3A"/>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753195" y="2789341"/>
            <a:ext cx="6745472" cy="830997"/>
          </a:xfrm>
          <a:prstGeom prst="rect">
            <a:avLst/>
          </a:prstGeom>
        </p:spPr>
        <p:txBody>
          <a:bodyPr wrap="square">
            <a:spAutoFit/>
          </a:bodyPr>
          <a:lstStyle/>
          <a:p>
            <a:r>
              <a:rPr lang="en-US" altLang="zh-CN" sz="4800" b="1" dirty="0">
                <a:latin typeface="黑体" panose="02010609060101010101" pitchFamily="49" charset="-122"/>
                <a:ea typeface="黑体" panose="02010609060101010101" pitchFamily="49" charset="-122"/>
              </a:rPr>
              <a:t>Literature</a:t>
            </a:r>
            <a:endParaRPr lang="zh-CN" altLang="en-US" sz="4800" b="1" dirty="0">
              <a:latin typeface="黑体" panose="02010609060101010101" pitchFamily="49" charset="-122"/>
              <a:ea typeface="黑体" panose="02010609060101010101" pitchFamily="49" charset="-122"/>
            </a:endParaRPr>
          </a:p>
        </p:txBody>
      </p:sp>
      <p:sp>
        <p:nvSpPr>
          <p:cNvPr id="13" name="任意多边形 12"/>
          <p:cNvSpPr/>
          <p:nvPr/>
        </p:nvSpPr>
        <p:spPr>
          <a:xfrm rot="16200000" flipV="1">
            <a:off x="-1806448" y="2681977"/>
            <a:ext cx="4695179" cy="1082282"/>
          </a:xfrm>
          <a:custGeom>
            <a:avLst/>
            <a:gdLst>
              <a:gd name="connsiteX0" fmla="*/ 6260239 w 6260239"/>
              <a:gd name="connsiteY0" fmla="*/ 1443042 h 1443042"/>
              <a:gd name="connsiteX1" fmla="*/ 6260239 w 6260239"/>
              <a:gd name="connsiteY1" fmla="*/ 1370077 h 1443042"/>
              <a:gd name="connsiteX2" fmla="*/ 3239468 w 6260239"/>
              <a:gd name="connsiteY2" fmla="*/ 0 h 1443042"/>
              <a:gd name="connsiteX3" fmla="*/ 0 w 6260239"/>
              <a:gd name="connsiteY3" fmla="*/ 1443042 h 1443042"/>
              <a:gd name="connsiteX0" fmla="*/ 6260239 w 6260239"/>
              <a:gd name="connsiteY0" fmla="*/ 1443042 h 1443042"/>
              <a:gd name="connsiteX1" fmla="*/ 3239468 w 6260239"/>
              <a:gd name="connsiteY1" fmla="*/ 0 h 1443042"/>
              <a:gd name="connsiteX2" fmla="*/ 0 w 6260239"/>
              <a:gd name="connsiteY2" fmla="*/ 1443042 h 1443042"/>
              <a:gd name="connsiteX3" fmla="*/ 6260239 w 6260239"/>
              <a:gd name="connsiteY3" fmla="*/ 1443042 h 1443042"/>
            </a:gdLst>
            <a:ahLst/>
            <a:cxnLst>
              <a:cxn ang="0">
                <a:pos x="connsiteX0" y="connsiteY0"/>
              </a:cxn>
              <a:cxn ang="0">
                <a:pos x="connsiteX1" y="connsiteY1"/>
              </a:cxn>
              <a:cxn ang="0">
                <a:pos x="connsiteX2" y="connsiteY2"/>
              </a:cxn>
              <a:cxn ang="0">
                <a:pos x="connsiteX3" y="connsiteY3"/>
              </a:cxn>
            </a:cxnLst>
            <a:rect l="l" t="t" r="r" b="b"/>
            <a:pathLst>
              <a:path w="6260239" h="1443042">
                <a:moveTo>
                  <a:pt x="6260239" y="1443042"/>
                </a:moveTo>
                <a:lnTo>
                  <a:pt x="3239468" y="0"/>
                </a:lnTo>
                <a:lnTo>
                  <a:pt x="0" y="1443042"/>
                </a:lnTo>
                <a:lnTo>
                  <a:pt x="6260239" y="1443042"/>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任意多边形 13"/>
          <p:cNvSpPr/>
          <p:nvPr/>
        </p:nvSpPr>
        <p:spPr>
          <a:xfrm rot="16200000" flipV="1">
            <a:off x="-1857553" y="3079196"/>
            <a:ext cx="4797389" cy="1082281"/>
          </a:xfrm>
          <a:custGeom>
            <a:avLst/>
            <a:gdLst>
              <a:gd name="connsiteX0" fmla="*/ 6396518 w 6396518"/>
              <a:gd name="connsiteY0" fmla="*/ 1443041 h 1443041"/>
              <a:gd name="connsiteX1" fmla="*/ 3214875 w 6396518"/>
              <a:gd name="connsiteY1" fmla="*/ 0 h 1443041"/>
              <a:gd name="connsiteX2" fmla="*/ 0 w 6396518"/>
              <a:gd name="connsiteY2" fmla="*/ 1432086 h 1443041"/>
              <a:gd name="connsiteX3" fmla="*/ 0 w 6396518"/>
              <a:gd name="connsiteY3" fmla="*/ 1443041 h 1443041"/>
            </a:gdLst>
            <a:ahLst/>
            <a:cxnLst>
              <a:cxn ang="0">
                <a:pos x="connsiteX0" y="connsiteY0"/>
              </a:cxn>
              <a:cxn ang="0">
                <a:pos x="connsiteX1" y="connsiteY1"/>
              </a:cxn>
              <a:cxn ang="0">
                <a:pos x="connsiteX2" y="connsiteY2"/>
              </a:cxn>
              <a:cxn ang="0">
                <a:pos x="connsiteX3" y="connsiteY3"/>
              </a:cxn>
            </a:cxnLst>
            <a:rect l="l" t="t" r="r" b="b"/>
            <a:pathLst>
              <a:path w="6396518" h="1443041">
                <a:moveTo>
                  <a:pt x="6396518" y="1443041"/>
                </a:moveTo>
                <a:lnTo>
                  <a:pt x="3214875" y="0"/>
                </a:lnTo>
                <a:lnTo>
                  <a:pt x="0" y="1432086"/>
                </a:lnTo>
                <a:lnTo>
                  <a:pt x="0" y="1443041"/>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任意多边形 16"/>
          <p:cNvSpPr/>
          <p:nvPr/>
        </p:nvSpPr>
        <p:spPr>
          <a:xfrm rot="2700000">
            <a:off x="11844094" y="3119463"/>
            <a:ext cx="712975" cy="712975"/>
          </a:xfrm>
          <a:custGeom>
            <a:avLst/>
            <a:gdLst>
              <a:gd name="connsiteX0" fmla="*/ 0 w 950633"/>
              <a:gd name="connsiteY0" fmla="*/ 0 h 950633"/>
              <a:gd name="connsiteX1" fmla="*/ 950633 w 950633"/>
              <a:gd name="connsiteY1" fmla="*/ 950633 h 950633"/>
              <a:gd name="connsiteX2" fmla="*/ 0 w 950633"/>
              <a:gd name="connsiteY2" fmla="*/ 950633 h 950633"/>
            </a:gdLst>
            <a:ahLst/>
            <a:cxnLst>
              <a:cxn ang="0">
                <a:pos x="connsiteX0" y="connsiteY0"/>
              </a:cxn>
              <a:cxn ang="0">
                <a:pos x="connsiteX1" y="connsiteY1"/>
              </a:cxn>
              <a:cxn ang="0">
                <a:pos x="connsiteX2" y="connsiteY2"/>
              </a:cxn>
            </a:cxnLst>
            <a:rect l="l" t="t" r="r" b="b"/>
            <a:pathLst>
              <a:path w="950633" h="950633">
                <a:moveTo>
                  <a:pt x="0" y="0"/>
                </a:moveTo>
                <a:lnTo>
                  <a:pt x="950633" y="950633"/>
                </a:lnTo>
                <a:lnTo>
                  <a:pt x="0" y="950633"/>
                </a:lnTo>
                <a:close/>
              </a:path>
            </a:pathLst>
          </a:cu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8" name="图片 17"/>
          <p:cNvPicPr>
            <a:picLocks noChangeAspect="1"/>
          </p:cNvPicPr>
          <p:nvPr/>
        </p:nvPicPr>
        <p:blipFill>
          <a:blip r:embed="rId3"/>
          <a:stretch>
            <a:fillRect/>
          </a:stretch>
        </p:blipFill>
        <p:spPr>
          <a:xfrm>
            <a:off x="10513133" y="177771"/>
            <a:ext cx="1432137" cy="415081"/>
          </a:xfrm>
          <a:prstGeom prst="rect">
            <a:avLst/>
          </a:prstGeom>
        </p:spPr>
      </p:pic>
    </p:spTree>
    <p:extLst>
      <p:ext uri="{BB962C8B-B14F-4D97-AF65-F5344CB8AC3E}">
        <p14:creationId xmlns:p14="http://schemas.microsoft.com/office/powerpoint/2010/main" val="159275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16961"/>
            <a:ext cx="7099042" cy="584775"/>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Literature</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0" y="733246"/>
            <a:ext cx="12192000" cy="4401205"/>
          </a:xfrm>
          <a:prstGeom prst="rect">
            <a:avLst/>
          </a:prstGeom>
          <a:noFill/>
        </p:spPr>
        <p:txBody>
          <a:bodyPr wrap="square" rtlCol="0">
            <a:spAutoFit/>
          </a:bodyPr>
          <a:lstStyle/>
          <a:p>
            <a:r>
              <a:rPr lang="en-US" altLang="zh-CN" sz="2800" dirty="0"/>
              <a:t>       The importance of incorporating social identity into economic </a:t>
            </a:r>
            <a:r>
              <a:rPr lang="en-US" altLang="zh-CN" sz="2800" dirty="0" smtClean="0"/>
              <a:t>analyses </a:t>
            </a:r>
            <a:r>
              <a:rPr lang="en-US" altLang="zh-CN" sz="2800" dirty="0"/>
              <a:t>is stressed by </a:t>
            </a:r>
            <a:r>
              <a:rPr lang="en-US" altLang="zh-CN" sz="2800" dirty="0" err="1"/>
              <a:t>Akerlof</a:t>
            </a:r>
            <a:r>
              <a:rPr lang="en-US" altLang="zh-CN" sz="2800" dirty="0"/>
              <a:t> and </a:t>
            </a:r>
            <a:r>
              <a:rPr lang="en-US" altLang="zh-CN" sz="2800" dirty="0" err="1"/>
              <a:t>Kranton</a:t>
            </a:r>
            <a:r>
              <a:rPr lang="en-US" altLang="zh-CN" sz="2800" dirty="0"/>
              <a:t> (2000). </a:t>
            </a:r>
            <a:endParaRPr lang="en-US" altLang="zh-CN" sz="2800" dirty="0" smtClean="0"/>
          </a:p>
          <a:p>
            <a:r>
              <a:rPr lang="en-US" altLang="zh-CN" sz="2800" dirty="0" smtClean="0"/>
              <a:t>      only </a:t>
            </a:r>
            <a:r>
              <a:rPr lang="en-US" altLang="zh-CN" sz="2800" dirty="0"/>
              <a:t>two </a:t>
            </a:r>
            <a:r>
              <a:rPr lang="en-US" altLang="zh-CN" sz="2800" dirty="0" smtClean="0"/>
              <a:t>studies investigate </a:t>
            </a:r>
            <a:r>
              <a:rPr lang="en-US" altLang="zh-CN" sz="2800" dirty="0"/>
              <a:t>the impact of social identity on </a:t>
            </a:r>
            <a:r>
              <a:rPr lang="en-US" altLang="zh-CN" sz="2800" dirty="0" smtClean="0"/>
              <a:t>economic outcomes </a:t>
            </a:r>
            <a:r>
              <a:rPr lang="en-US" altLang="zh-CN" sz="2800" dirty="0"/>
              <a:t>in </a:t>
            </a:r>
            <a:r>
              <a:rPr lang="en-US" altLang="zh-CN" sz="2800" dirty="0" smtClean="0"/>
              <a:t>developing </a:t>
            </a:r>
            <a:r>
              <a:rPr lang="en-US" altLang="zh-CN" sz="2800" dirty="0"/>
              <a:t>countries experimentally. Hoff and Pandey (2006, 2014) find </a:t>
            </a:r>
            <a:r>
              <a:rPr lang="en-US" altLang="zh-CN" sz="2800" dirty="0" smtClean="0"/>
              <a:t>that social </a:t>
            </a:r>
            <a:r>
              <a:rPr lang="en-US" altLang="zh-CN" sz="2800" dirty="0"/>
              <a:t>identity — a product of history and culture — shapes one's </a:t>
            </a:r>
            <a:r>
              <a:rPr lang="en-US" altLang="zh-CN" sz="2800" dirty="0" smtClean="0"/>
              <a:t>belief system </a:t>
            </a:r>
            <a:r>
              <a:rPr lang="en-US" altLang="zh-CN" sz="2800" dirty="0"/>
              <a:t>and has a pronounced impact on an individual's </a:t>
            </a:r>
            <a:r>
              <a:rPr lang="en-US" altLang="zh-CN" sz="2800" dirty="0" smtClean="0"/>
              <a:t>performance under </a:t>
            </a:r>
            <a:r>
              <a:rPr lang="en-US" altLang="zh-CN" sz="2800" dirty="0"/>
              <a:t>incentives. They show that making caste salient to middle </a:t>
            </a:r>
            <a:r>
              <a:rPr lang="en-US" altLang="zh-CN" sz="2800" dirty="0" smtClean="0"/>
              <a:t>school male </a:t>
            </a:r>
            <a:r>
              <a:rPr lang="en-US" altLang="zh-CN" sz="2800" dirty="0"/>
              <a:t>students in rural </a:t>
            </a:r>
            <a:r>
              <a:rPr lang="en-US" altLang="zh-CN" sz="2800" dirty="0" smtClean="0"/>
              <a:t>India </a:t>
            </a:r>
            <a:r>
              <a:rPr lang="en-US" altLang="zh-CN" sz="2800" dirty="0"/>
              <a:t>l</a:t>
            </a:r>
            <a:r>
              <a:rPr lang="en-US" altLang="zh-CN" sz="2800" dirty="0" smtClean="0"/>
              <a:t>owers </a:t>
            </a:r>
            <a:r>
              <a:rPr lang="en-US" altLang="zh-CN" sz="2800" dirty="0"/>
              <a:t>the performance of low-castes </a:t>
            </a:r>
            <a:r>
              <a:rPr lang="en-US" altLang="zh-CN" sz="2800" dirty="0" smtClean="0"/>
              <a:t>relative </a:t>
            </a:r>
            <a:r>
              <a:rPr lang="en-US" altLang="zh-CN" sz="2800" dirty="0"/>
              <a:t>to high-castes even when rewards </a:t>
            </a:r>
            <a:r>
              <a:rPr lang="en-US" altLang="zh-CN" sz="2800" dirty="0" smtClean="0"/>
              <a:t>for performance </a:t>
            </a:r>
            <a:r>
              <a:rPr lang="en-US" altLang="zh-CN" sz="2800" dirty="0"/>
              <a:t>depend </a:t>
            </a:r>
            <a:r>
              <a:rPr lang="en-US" altLang="zh-CN" sz="2800" dirty="0" smtClean="0"/>
              <a:t>solely on </a:t>
            </a:r>
            <a:r>
              <a:rPr lang="en-US" altLang="zh-CN" sz="2800" dirty="0"/>
              <a:t>individual effort. Hoff and Stiglitz (2010) discuss why ideologies </a:t>
            </a:r>
            <a:r>
              <a:rPr lang="en-US" altLang="zh-CN" sz="2800" dirty="0" smtClean="0"/>
              <a:t>of social unworthiness  can </a:t>
            </a:r>
            <a:r>
              <a:rPr lang="en-US" altLang="zh-CN" sz="2800" dirty="0"/>
              <a:t>be so </a:t>
            </a:r>
            <a:r>
              <a:rPr lang="en-US" altLang="zh-CN" sz="2800" dirty="0" smtClean="0"/>
              <a:t>powerful.</a:t>
            </a:r>
            <a:endParaRPr lang="zh-CN" altLang="en-US" sz="2800" dirty="0"/>
          </a:p>
        </p:txBody>
      </p:sp>
    </p:spTree>
    <p:extLst>
      <p:ext uri="{BB962C8B-B14F-4D97-AF65-F5344CB8AC3E}">
        <p14:creationId xmlns:p14="http://schemas.microsoft.com/office/powerpoint/2010/main" val="2764552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KSO_Shape"/>
          <p:cNvSpPr/>
          <p:nvPr/>
        </p:nvSpPr>
        <p:spPr>
          <a:xfrm>
            <a:off x="305579" y="266632"/>
            <a:ext cx="321945" cy="346144"/>
          </a:xfrm>
          <a:prstGeom prst="homePlate">
            <a:avLst>
              <a:gd name="adj" fmla="val 322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9" name="KSO_Shape"/>
          <p:cNvSpPr/>
          <p:nvPr/>
        </p:nvSpPr>
        <p:spPr>
          <a:xfrm>
            <a:off x="224156" y="266632"/>
            <a:ext cx="321945" cy="346144"/>
          </a:xfrm>
          <a:prstGeom prst="homePlate">
            <a:avLst>
              <a:gd name="adj" fmla="val 3224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0" name="文本框 139"/>
          <p:cNvSpPr txBox="1"/>
          <p:nvPr/>
        </p:nvSpPr>
        <p:spPr>
          <a:xfrm>
            <a:off x="627524" y="116961"/>
            <a:ext cx="7099042" cy="584775"/>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Literature</a:t>
            </a:r>
            <a:endParaRPr lang="zh-CN" altLang="en-US" sz="3200" b="1" dirty="0">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stretch>
            <a:fillRect/>
          </a:stretch>
        </p:blipFill>
        <p:spPr>
          <a:xfrm>
            <a:off x="10513133" y="177771"/>
            <a:ext cx="1432137" cy="415081"/>
          </a:xfrm>
          <a:prstGeom prst="rect">
            <a:avLst/>
          </a:prstGeom>
        </p:spPr>
      </p:pic>
      <p:sp>
        <p:nvSpPr>
          <p:cNvPr id="2" name="TextBox 1"/>
          <p:cNvSpPr txBox="1"/>
          <p:nvPr/>
        </p:nvSpPr>
        <p:spPr>
          <a:xfrm>
            <a:off x="0" y="1741776"/>
            <a:ext cx="12192000" cy="4401205"/>
          </a:xfrm>
          <a:prstGeom prst="rect">
            <a:avLst/>
          </a:prstGeom>
          <a:noFill/>
        </p:spPr>
        <p:txBody>
          <a:bodyPr wrap="square" rtlCol="0">
            <a:spAutoFit/>
          </a:bodyPr>
          <a:lstStyle/>
          <a:p>
            <a:r>
              <a:rPr lang="en-US" altLang="zh-CN" sz="2800" dirty="0"/>
              <a:t>       Concerns about rising inequality accompanying rapid </a:t>
            </a:r>
            <a:r>
              <a:rPr lang="en-US" altLang="zh-CN" sz="2800" dirty="0" smtClean="0"/>
              <a:t>economic growth </a:t>
            </a:r>
            <a:r>
              <a:rPr lang="en-US" altLang="zh-CN" sz="2800" dirty="0"/>
              <a:t>have been growing in recent years. Research suggests that on average those with a rural </a:t>
            </a:r>
            <a:r>
              <a:rPr lang="en-US" altLang="zh-CN" sz="2800" dirty="0" err="1"/>
              <a:t>hukou</a:t>
            </a:r>
            <a:r>
              <a:rPr lang="en-US" altLang="zh-CN" sz="2800" dirty="0"/>
              <a:t> are socio-economically worse-off than those with an urban </a:t>
            </a:r>
            <a:r>
              <a:rPr lang="en-US" altLang="zh-CN" sz="2800" dirty="0" err="1"/>
              <a:t>hukou</a:t>
            </a:r>
            <a:r>
              <a:rPr lang="en-US" altLang="zh-CN" sz="2800" dirty="0"/>
              <a:t> in China. However, </a:t>
            </a:r>
            <a:r>
              <a:rPr lang="en-US" altLang="zh-CN" sz="2800" dirty="0" smtClean="0"/>
              <a:t>due </a:t>
            </a:r>
            <a:r>
              <a:rPr lang="en-US" altLang="zh-CN" sz="2800" dirty="0"/>
              <a:t>to confounding unobservable individual characteristics, causality between </a:t>
            </a:r>
            <a:r>
              <a:rPr lang="en-US" altLang="zh-CN" sz="2800" dirty="0" smtClean="0"/>
              <a:t>self-perceptions </a:t>
            </a:r>
            <a:r>
              <a:rPr lang="en-US" altLang="zh-CN" sz="2800" dirty="0"/>
              <a:t>of </a:t>
            </a:r>
            <a:r>
              <a:rPr lang="en-US" altLang="zh-CN" sz="2800" dirty="0" err="1"/>
              <a:t>hukou</a:t>
            </a:r>
            <a:r>
              <a:rPr lang="en-US" altLang="zh-CN" sz="2800" dirty="0"/>
              <a:t> status and economic behavior is hard to establish </a:t>
            </a:r>
            <a:r>
              <a:rPr lang="en-US" altLang="zh-CN" sz="2800" dirty="0" smtClean="0"/>
              <a:t>using </a:t>
            </a:r>
            <a:r>
              <a:rPr lang="en-US" altLang="zh-CN" sz="2800" dirty="0"/>
              <a:t>survey data or direct field observations. Hence, the current literature </a:t>
            </a:r>
            <a:r>
              <a:rPr lang="en-US" altLang="zh-CN" sz="2800" dirty="0" smtClean="0"/>
              <a:t>almost </a:t>
            </a:r>
            <a:r>
              <a:rPr lang="en-US" altLang="zh-CN" sz="2800" dirty="0"/>
              <a:t>entirely focuses on restricted labor mobility and discrimination in resource allocation in the </a:t>
            </a:r>
            <a:r>
              <a:rPr lang="en-US" altLang="zh-CN" sz="2800" dirty="0" err="1"/>
              <a:t>hukou</a:t>
            </a:r>
            <a:r>
              <a:rPr lang="en-US" altLang="zh-CN" sz="2800" dirty="0"/>
              <a:t> system to explain rural–urban </a:t>
            </a:r>
            <a:r>
              <a:rPr lang="en-US" altLang="zh-CN" sz="2800" dirty="0" smtClean="0"/>
              <a:t>inequality </a:t>
            </a:r>
            <a:r>
              <a:rPr lang="en-US" altLang="zh-CN" sz="2800" dirty="0"/>
              <a:t>(Liu, 2005; Lu and Song, 2006; </a:t>
            </a:r>
            <a:r>
              <a:rPr lang="en-US" altLang="zh-CN" sz="2800" dirty="0" err="1"/>
              <a:t>Whalley</a:t>
            </a:r>
            <a:r>
              <a:rPr lang="en-US" altLang="zh-CN" sz="2800" dirty="0"/>
              <a:t> and Zhang, 2007).</a:t>
            </a:r>
            <a:endParaRPr lang="zh-CN" altLang="en-US" sz="2800" dirty="0"/>
          </a:p>
          <a:p>
            <a:endParaRPr lang="zh-CN" altLang="en-US" sz="2800" dirty="0"/>
          </a:p>
        </p:txBody>
      </p:sp>
    </p:spTree>
    <p:extLst>
      <p:ext uri="{BB962C8B-B14F-4D97-AF65-F5344CB8AC3E}">
        <p14:creationId xmlns:p14="http://schemas.microsoft.com/office/powerpoint/2010/main" val="39753003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3090</TotalTime>
  <Words>3657</Words>
  <Application>Microsoft Office PowerPoint</Application>
  <PresentationFormat>自定义</PresentationFormat>
  <Paragraphs>231</Paragraphs>
  <Slides>46</Slides>
  <Notes>46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46</vt:i4>
      </vt:variant>
    </vt:vector>
  </HeadingPairs>
  <TitlesOfParts>
    <vt:vector size="48" baseType="lpstr">
      <vt:lpstr>Office 主题​​</vt:lpstr>
      <vt:lpstr>Unknown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keywords>ppt</cp:keywords>
  <cp:lastModifiedBy>ANGEL FAN</cp:lastModifiedBy>
  <cp:revision>398</cp:revision>
  <dcterms:created xsi:type="dcterms:W3CDTF">2016-06-07T15:36:47Z</dcterms:created>
  <dcterms:modified xsi:type="dcterms:W3CDTF">2018-11-08T05:22:40Z</dcterms:modified>
</cp:coreProperties>
</file>