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90" r:id="rId2"/>
    <p:sldId id="281" r:id="rId3"/>
    <p:sldId id="291" r:id="rId4"/>
    <p:sldId id="261" r:id="rId5"/>
    <p:sldId id="332" r:id="rId6"/>
    <p:sldId id="333" r:id="rId7"/>
    <p:sldId id="372" r:id="rId8"/>
    <p:sldId id="334" r:id="rId9"/>
    <p:sldId id="335" r:id="rId10"/>
    <p:sldId id="336" r:id="rId11"/>
    <p:sldId id="337" r:id="rId12"/>
    <p:sldId id="338" r:id="rId13"/>
    <p:sldId id="339" r:id="rId14"/>
    <p:sldId id="298" r:id="rId15"/>
    <p:sldId id="341" r:id="rId16"/>
    <p:sldId id="343" r:id="rId17"/>
    <p:sldId id="344" r:id="rId18"/>
    <p:sldId id="345" r:id="rId19"/>
    <p:sldId id="299" r:id="rId20"/>
    <p:sldId id="346" r:id="rId21"/>
    <p:sldId id="349" r:id="rId22"/>
    <p:sldId id="350" r:id="rId23"/>
    <p:sldId id="352" r:id="rId24"/>
    <p:sldId id="353" r:id="rId25"/>
    <p:sldId id="302" r:id="rId26"/>
    <p:sldId id="355" r:id="rId27"/>
    <p:sldId id="356" r:id="rId28"/>
    <p:sldId id="359" r:id="rId29"/>
    <p:sldId id="357" r:id="rId30"/>
    <p:sldId id="358" r:id="rId31"/>
    <p:sldId id="311" r:id="rId32"/>
    <p:sldId id="360" r:id="rId33"/>
    <p:sldId id="361" r:id="rId34"/>
    <p:sldId id="363" r:id="rId35"/>
    <p:sldId id="362" r:id="rId36"/>
    <p:sldId id="312" r:id="rId37"/>
    <p:sldId id="364" r:id="rId38"/>
    <p:sldId id="365" r:id="rId39"/>
    <p:sldId id="366" r:id="rId40"/>
    <p:sldId id="367" r:id="rId41"/>
    <p:sldId id="368" r:id="rId42"/>
    <p:sldId id="369" r:id="rId43"/>
    <p:sldId id="370" r:id="rId44"/>
    <p:sldId id="313" r:id="rId45"/>
    <p:sldId id="371" r:id="rId46"/>
    <p:sldId id="274"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999" userDrawn="1">
          <p15:clr>
            <a:srgbClr val="A4A3A4"/>
          </p15:clr>
        </p15:guide>
        <p15:guide id="2" pos="3840" userDrawn="1">
          <p15:clr>
            <a:srgbClr val="A4A3A4"/>
          </p15:clr>
        </p15:guide>
        <p15:guide id="3" pos="1141" userDrawn="1">
          <p15:clr>
            <a:srgbClr val="A4A3A4"/>
          </p15:clr>
        </p15:guide>
        <p15:guide id="4" pos="5632" userDrawn="1">
          <p15:clr>
            <a:srgbClr val="A4A3A4"/>
          </p15:clr>
        </p15:guide>
        <p15:guide id="5" pos="7039" userDrawn="1">
          <p15:clr>
            <a:srgbClr val="A4A3A4"/>
          </p15:clr>
        </p15:guide>
        <p15:guide id="7" orient="horz" pos="1366" userDrawn="1">
          <p15:clr>
            <a:srgbClr val="A4A3A4"/>
          </p15:clr>
        </p15:guide>
        <p15:guide id="8" orient="horz" pos="2682" userDrawn="1">
          <p15:clr>
            <a:srgbClr val="A4A3A4"/>
          </p15:clr>
        </p15:guide>
        <p15:guide id="10"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C00000"/>
    <a:srgbClr val="00397C"/>
    <a:srgbClr val="3A3A3A"/>
    <a:srgbClr val="FAFAFA"/>
    <a:srgbClr val="F0B700"/>
    <a:srgbClr val="E2AC00"/>
    <a:srgbClr val="B08600"/>
    <a:srgbClr val="F6BB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autoAdjust="0"/>
  </p:normalViewPr>
  <p:slideViewPr>
    <p:cSldViewPr snapToGrid="0" showGuides="1">
      <p:cViewPr>
        <p:scale>
          <a:sx n="70" d="100"/>
          <a:sy n="70" d="100"/>
        </p:scale>
        <p:origin x="-510" y="-120"/>
      </p:cViewPr>
      <p:guideLst>
        <p:guide orient="horz" pos="2999"/>
        <p:guide orient="horz" pos="1366"/>
        <p:guide orient="horz" pos="2682"/>
        <p:guide pos="3840"/>
        <p:guide pos="1141"/>
        <p:guide pos="5632"/>
        <p:guide pos="7039"/>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2018/11/22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390820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303943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31</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36</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44</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46</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
        <p:nvSpPr>
          <p:cNvPr id="7" name="文本框 6"/>
          <p:cNvSpPr txBox="1"/>
          <p:nvPr userDrawn="1"/>
        </p:nvSpPr>
        <p:spPr>
          <a:xfrm>
            <a:off x="11453769" y="6459523"/>
            <a:ext cx="637563" cy="369332"/>
          </a:xfrm>
          <a:prstGeom prst="rect">
            <a:avLst/>
          </a:prstGeom>
          <a:noFill/>
        </p:spPr>
        <p:txBody>
          <a:bodyPr wrap="square" rtlCol="0">
            <a:spAutoFit/>
          </a:bodyPr>
          <a:lstStyle/>
          <a:p>
            <a:fld id="{7ACA2778-5B13-44DF-A715-FCABA52AFB55}" type="slidenum">
              <a:rPr lang="zh-CN" altLang="en-US" sz="1800" smtClean="0">
                <a:solidFill>
                  <a:schemeClr val="bg1">
                    <a:lumMod val="50000"/>
                  </a:schemeClr>
                </a:solidFill>
              </a:rPr>
              <a:t>‹#›</a:t>
            </a:fld>
            <a:endParaRPr lang="zh-CN" altLang="en-US" sz="1800" dirty="0">
              <a:solidFill>
                <a:schemeClr val="bg1">
                  <a:lumMod val="50000"/>
                </a:schemeClr>
              </a:solidFill>
            </a:endParaRPr>
          </a:p>
        </p:txBody>
      </p:sp>
      <p:grpSp>
        <p:nvGrpSpPr>
          <p:cNvPr id="14" name="组合 13"/>
          <p:cNvGrpSpPr/>
          <p:nvPr userDrawn="1"/>
        </p:nvGrpSpPr>
        <p:grpSpPr>
          <a:xfrm>
            <a:off x="7073052" y="-1180391"/>
            <a:ext cx="5471310" cy="6652640"/>
            <a:chOff x="4012218" y="-1180391"/>
            <a:chExt cx="5471310" cy="6652640"/>
          </a:xfrm>
        </p:grpSpPr>
        <p:sp>
          <p:nvSpPr>
            <p:cNvPr id="8" name="任意多边形 7"/>
            <p:cNvSpPr/>
            <p:nvPr userDrawn="1"/>
          </p:nvSpPr>
          <p:spPr>
            <a:xfrm rot="2700000">
              <a:off x="4012218" y="-1180391"/>
              <a:ext cx="2382953" cy="2382953"/>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任意多边形 8"/>
            <p:cNvSpPr/>
            <p:nvPr userDrawn="1"/>
          </p:nvSpPr>
          <p:spPr>
            <a:xfrm rot="2700000">
              <a:off x="8839640" y="1396901"/>
              <a:ext cx="643888" cy="64388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0" name="任意多边形 9"/>
            <p:cNvSpPr/>
            <p:nvPr userDrawn="1"/>
          </p:nvSpPr>
          <p:spPr>
            <a:xfrm rot="2700000">
              <a:off x="8858141" y="4861063"/>
              <a:ext cx="613124" cy="609248"/>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 name="connsiteX0" fmla="*/ 23304 w 330831"/>
                <a:gd name="connsiteY0" fmla="*/ 0 h 606761"/>
                <a:gd name="connsiteX1" fmla="*/ 330831 w 330831"/>
                <a:gd name="connsiteY1" fmla="*/ 307527 h 606761"/>
                <a:gd name="connsiteX2" fmla="*/ 105381 w 330831"/>
                <a:gd name="connsiteY2" fmla="*/ 532977 h 606761"/>
                <a:gd name="connsiteX3" fmla="*/ 0 w 330831"/>
                <a:gd name="connsiteY3" fmla="*/ 606761 h 606761"/>
                <a:gd name="connsiteX4" fmla="*/ 23304 w 330831"/>
                <a:gd name="connsiteY4" fmla="*/ 0 h 606761"/>
                <a:gd name="connsiteX0" fmla="*/ 23304 w 330831"/>
                <a:gd name="connsiteY0" fmla="*/ 0 h 606761"/>
                <a:gd name="connsiteX1" fmla="*/ 330831 w 330831"/>
                <a:gd name="connsiteY1" fmla="*/ 307527 h 606761"/>
                <a:gd name="connsiteX2" fmla="*/ 108295 w 330831"/>
                <a:gd name="connsiteY2" fmla="*/ 600055 h 606761"/>
                <a:gd name="connsiteX3" fmla="*/ 0 w 330831"/>
                <a:gd name="connsiteY3" fmla="*/ 606761 h 606761"/>
                <a:gd name="connsiteX4" fmla="*/ 23304 w 330831"/>
                <a:gd name="connsiteY4" fmla="*/ 0 h 606761"/>
                <a:gd name="connsiteX0" fmla="*/ 23304 w 314808"/>
                <a:gd name="connsiteY0" fmla="*/ 0 h 606761"/>
                <a:gd name="connsiteX1" fmla="*/ 314808 w 314808"/>
                <a:gd name="connsiteY1" fmla="*/ 332682 h 606761"/>
                <a:gd name="connsiteX2" fmla="*/ 108295 w 314808"/>
                <a:gd name="connsiteY2" fmla="*/ 600055 h 606761"/>
                <a:gd name="connsiteX3" fmla="*/ 0 w 314808"/>
                <a:gd name="connsiteY3" fmla="*/ 606761 h 606761"/>
                <a:gd name="connsiteX4" fmla="*/ 23304 w 314808"/>
                <a:gd name="connsiteY4" fmla="*/ 0 h 606761"/>
                <a:gd name="connsiteX0" fmla="*/ 23304 w 565338"/>
                <a:gd name="connsiteY0" fmla="*/ 0 h 621113"/>
                <a:gd name="connsiteX1" fmla="*/ 565338 w 565338"/>
                <a:gd name="connsiteY1" fmla="*/ 621113 h 621113"/>
                <a:gd name="connsiteX2" fmla="*/ 108295 w 565338"/>
                <a:gd name="connsiteY2" fmla="*/ 600055 h 621113"/>
                <a:gd name="connsiteX3" fmla="*/ 0 w 565338"/>
                <a:gd name="connsiteY3" fmla="*/ 606761 h 621113"/>
                <a:gd name="connsiteX4" fmla="*/ 23304 w 565338"/>
                <a:gd name="connsiteY4" fmla="*/ 0 h 621113"/>
                <a:gd name="connsiteX0" fmla="*/ 23304 w 530381"/>
                <a:gd name="connsiteY0" fmla="*/ 0 h 606761"/>
                <a:gd name="connsiteX1" fmla="*/ 530381 w 530381"/>
                <a:gd name="connsiteY1" fmla="*/ 594282 h 606761"/>
                <a:gd name="connsiteX2" fmla="*/ 108295 w 530381"/>
                <a:gd name="connsiteY2" fmla="*/ 600055 h 606761"/>
                <a:gd name="connsiteX3" fmla="*/ 0 w 530381"/>
                <a:gd name="connsiteY3" fmla="*/ 606761 h 606761"/>
                <a:gd name="connsiteX4" fmla="*/ 23304 w 530381"/>
                <a:gd name="connsiteY4" fmla="*/ 0 h 60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1" h="606761">
                  <a:moveTo>
                    <a:pt x="23304" y="0"/>
                  </a:moveTo>
                  <a:lnTo>
                    <a:pt x="530381" y="594282"/>
                  </a:lnTo>
                  <a:lnTo>
                    <a:pt x="108295" y="600055"/>
                  </a:lnTo>
                  <a:lnTo>
                    <a:pt x="0" y="606761"/>
                  </a:lnTo>
                  <a:cubicBezTo>
                    <a:pt x="0" y="429102"/>
                    <a:pt x="23304" y="177659"/>
                    <a:pt x="233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图片 10"/>
            <p:cNvPicPr>
              <a:picLocks noChangeAspect="1"/>
            </p:cNvPicPr>
            <p:nvPr userDrawn="1"/>
          </p:nvPicPr>
          <p:blipFill rotWithShape="1">
            <a:blip r:embed="rId2"/>
            <a:srcRect l="15598" t="11334" r="44229" b="-766"/>
            <a:stretch/>
          </p:blipFill>
          <p:spPr>
            <a:xfrm>
              <a:off x="6980261" y="1795048"/>
              <a:ext cx="2187514" cy="3341694"/>
            </a:xfrm>
            <a:custGeom>
              <a:avLst/>
              <a:gdLst>
                <a:gd name="connsiteX0" fmla="*/ 1651000 w 2139361"/>
                <a:gd name="connsiteY0" fmla="*/ 0 h 3268134"/>
                <a:gd name="connsiteX1" fmla="*/ 2139361 w 2139361"/>
                <a:gd name="connsiteY1" fmla="*/ 483352 h 3268134"/>
                <a:gd name="connsiteX2" fmla="*/ 2139361 w 2139361"/>
                <a:gd name="connsiteY2" fmla="*/ 2784782 h 3268134"/>
                <a:gd name="connsiteX3" fmla="*/ 1651000 w 2139361"/>
                <a:gd name="connsiteY3" fmla="*/ 3268134 h 3268134"/>
                <a:gd name="connsiteX4" fmla="*/ 0 w 2139361"/>
                <a:gd name="connsiteY4" fmla="*/ 1634067 h 3268134"/>
                <a:gd name="connsiteX5" fmla="*/ 1651000 w 2139361"/>
                <a:gd name="connsiteY5" fmla="*/ 0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361" h="3268134">
                  <a:moveTo>
                    <a:pt x="1651000" y="0"/>
                  </a:moveTo>
                  <a:lnTo>
                    <a:pt x="2139361" y="483352"/>
                  </a:lnTo>
                  <a:lnTo>
                    <a:pt x="2139361" y="2784782"/>
                  </a:lnTo>
                  <a:lnTo>
                    <a:pt x="1651000" y="3268134"/>
                  </a:lnTo>
                  <a:lnTo>
                    <a:pt x="0" y="1634067"/>
                  </a:lnTo>
                  <a:lnTo>
                    <a:pt x="1651000" y="0"/>
                  </a:lnTo>
                  <a:close/>
                </a:path>
              </a:pathLst>
            </a:custGeom>
          </p:spPr>
        </p:pic>
        <p:pic>
          <p:nvPicPr>
            <p:cNvPr id="12" name="图片 11"/>
            <p:cNvPicPr>
              <a:picLocks noChangeAspect="1"/>
            </p:cNvPicPr>
            <p:nvPr userDrawn="1"/>
          </p:nvPicPr>
          <p:blipFill>
            <a:blip r:embed="rId3"/>
            <a:srcRect l="9237" t="2626" r="29608" b="2626"/>
            <a:stretch>
              <a:fillRect/>
            </a:stretch>
          </p:blipFill>
          <p:spPr>
            <a:xfrm>
              <a:off x="6965229" y="-29471"/>
              <a:ext cx="2184962" cy="1699183"/>
            </a:xfrm>
            <a:custGeom>
              <a:avLst/>
              <a:gdLst>
                <a:gd name="connsiteX0" fmla="*/ 28576 w 2203471"/>
                <a:gd name="connsiteY0" fmla="*/ 0 h 1713577"/>
                <a:gd name="connsiteX1" fmla="*/ 2203471 w 2203471"/>
                <a:gd name="connsiteY1" fmla="*/ 0 h 1713577"/>
                <a:gd name="connsiteX2" fmla="*/ 2203471 w 2203471"/>
                <a:gd name="connsiteY2" fmla="*/ 1195108 h 1713577"/>
                <a:gd name="connsiteX3" fmla="*/ 1685002 w 2203471"/>
                <a:gd name="connsiteY3" fmla="*/ 1713577 h 1713577"/>
                <a:gd name="connsiteX4" fmla="*/ 0 w 2203471"/>
                <a:gd name="connsiteY4" fmla="*/ 28575 h 1713577"/>
                <a:gd name="connsiteX5" fmla="*/ 28576 w 2203471"/>
                <a:gd name="connsiteY5" fmla="*/ 0 h 171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471" h="1713577">
                  <a:moveTo>
                    <a:pt x="28576" y="0"/>
                  </a:moveTo>
                  <a:lnTo>
                    <a:pt x="2203471" y="0"/>
                  </a:lnTo>
                  <a:lnTo>
                    <a:pt x="2203471" y="1195108"/>
                  </a:lnTo>
                  <a:lnTo>
                    <a:pt x="1685002" y="1713577"/>
                  </a:lnTo>
                  <a:lnTo>
                    <a:pt x="0" y="28575"/>
                  </a:lnTo>
                  <a:lnTo>
                    <a:pt x="28576" y="0"/>
                  </a:lnTo>
                  <a:close/>
                </a:path>
              </a:pathLst>
            </a:custGeom>
          </p:spPr>
        </p:pic>
        <p:pic>
          <p:nvPicPr>
            <p:cNvPr id="13" name="图片 12"/>
            <p:cNvPicPr>
              <a:picLocks noChangeAspect="1"/>
            </p:cNvPicPr>
            <p:nvPr userDrawn="1"/>
          </p:nvPicPr>
          <p:blipFill>
            <a:blip r:embed="rId4"/>
            <a:stretch>
              <a:fillRect/>
            </a:stretch>
          </p:blipFill>
          <p:spPr>
            <a:xfrm>
              <a:off x="5275200" y="81422"/>
              <a:ext cx="3307993" cy="3312405"/>
            </a:xfrm>
            <a:custGeom>
              <a:avLst/>
              <a:gdLst>
                <a:gd name="connsiteX0" fmla="*/ 1685003 w 3370005"/>
                <a:gd name="connsiteY0" fmla="*/ 0 h 3370004"/>
                <a:gd name="connsiteX1" fmla="*/ 3370005 w 3370005"/>
                <a:gd name="connsiteY1" fmla="*/ 1685002 h 3370004"/>
                <a:gd name="connsiteX2" fmla="*/ 1685003 w 3370005"/>
                <a:gd name="connsiteY2" fmla="*/ 3370004 h 3370004"/>
                <a:gd name="connsiteX3" fmla="*/ 0 w 3370005"/>
                <a:gd name="connsiteY3" fmla="*/ 1685002 h 3370004"/>
              </a:gdLst>
              <a:ahLst/>
              <a:cxnLst>
                <a:cxn ang="0">
                  <a:pos x="connsiteX0" y="connsiteY0"/>
                </a:cxn>
                <a:cxn ang="0">
                  <a:pos x="connsiteX1" y="connsiteY1"/>
                </a:cxn>
                <a:cxn ang="0">
                  <a:pos x="connsiteX2" y="connsiteY2"/>
                </a:cxn>
                <a:cxn ang="0">
                  <a:pos x="connsiteX3" y="connsiteY3"/>
                </a:cxn>
              </a:cxnLst>
              <a:rect l="l" t="t" r="r" b="b"/>
              <a:pathLst>
                <a:path w="3370005" h="3370004">
                  <a:moveTo>
                    <a:pt x="1685003" y="0"/>
                  </a:moveTo>
                  <a:lnTo>
                    <a:pt x="3370005" y="1685002"/>
                  </a:lnTo>
                  <a:lnTo>
                    <a:pt x="1685003" y="3370004"/>
                  </a:lnTo>
                  <a:lnTo>
                    <a:pt x="0" y="1685002"/>
                  </a:lnTo>
                  <a:close/>
                </a:path>
              </a:pathLst>
            </a:custGeom>
          </p:spPr>
        </p:pic>
      </p:grpSp>
      <p:grpSp>
        <p:nvGrpSpPr>
          <p:cNvPr id="15" name="组合 14"/>
          <p:cNvGrpSpPr/>
          <p:nvPr userDrawn="1"/>
        </p:nvGrpSpPr>
        <p:grpSpPr>
          <a:xfrm>
            <a:off x="0" y="5962025"/>
            <a:ext cx="972918" cy="895975"/>
            <a:chOff x="0" y="5962025"/>
            <a:chExt cx="972918" cy="895975"/>
          </a:xfrm>
        </p:grpSpPr>
        <p:sp>
          <p:nvSpPr>
            <p:cNvPr id="16" name="任意多边形 15"/>
            <p:cNvSpPr/>
            <p:nvPr/>
          </p:nvSpPr>
          <p:spPr>
            <a:xfrm>
              <a:off x="0" y="5962025"/>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0" y="6275575"/>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4038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2522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5886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640913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4885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5793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9525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23234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4008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4191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8188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2018/11/22</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935200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bin"/><Relationship Id="rId3" Type="http://schemas.openxmlformats.org/officeDocument/2006/relationships/notesSlide" Target="../notesSlides/notesSlide27.xml"/><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5.emf"/><Relationship Id="rId9" Type="http://schemas.openxmlformats.org/officeDocument/2006/relationships/oleObject" Target="../embeddings/oleObject3.bin"/><Relationship Id="rId14" Type="http://schemas.openxmlformats.org/officeDocument/2006/relationships/image" Target="../media/image12.wmf"/></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0.bin"/><Relationship Id="rId3" Type="http://schemas.openxmlformats.org/officeDocument/2006/relationships/notesSlide" Target="../notesSlides/notesSlide32.xml"/><Relationship Id="rId7" Type="http://schemas.openxmlformats.org/officeDocument/2006/relationships/oleObject" Target="../embeddings/oleObject7.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7.wmf"/><Relationship Id="rId4" Type="http://schemas.openxmlformats.org/officeDocument/2006/relationships/image" Target="../media/image5.emf"/><Relationship Id="rId9" Type="http://schemas.openxmlformats.org/officeDocument/2006/relationships/oleObject" Target="../embeddings/oleObject8.bin"/><Relationship Id="rId1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lum/>
          </a:blip>
          <a:stretch>
            <a:fillRect/>
          </a:stretch>
        </p:blipFill>
        <p:spPr>
          <a:xfrm>
            <a:off x="295090" y="97956"/>
            <a:ext cx="1397000" cy="1397000"/>
          </a:xfrm>
          <a:prstGeom prst="rect">
            <a:avLst/>
          </a:prstGeom>
          <a:noFill/>
          <a:ln>
            <a:noFill/>
          </a:ln>
        </p:spPr>
      </p:pic>
      <p:sp>
        <p:nvSpPr>
          <p:cNvPr id="21" name="文本框 20"/>
          <p:cNvSpPr txBox="1"/>
          <p:nvPr/>
        </p:nvSpPr>
        <p:spPr>
          <a:xfrm>
            <a:off x="295090" y="1536883"/>
            <a:ext cx="8861612" cy="5139869"/>
          </a:xfrm>
          <a:prstGeom prst="rect">
            <a:avLst/>
          </a:prstGeom>
          <a:noFill/>
        </p:spPr>
        <p:txBody>
          <a:bodyPr wrap="square" rtlCol="0">
            <a:spAutoFit/>
          </a:bodyPr>
          <a:lstStyle/>
          <a:p>
            <a:r>
              <a:rPr lang="en-US" altLang="zh-CN" sz="5000" b="1" dirty="0" smtClean="0">
                <a:solidFill>
                  <a:srgbClr val="00397C"/>
                </a:solidFill>
                <a:latin typeface="Calibri Light" panose="020F0302020204030204" pitchFamily="34" charset="0"/>
                <a:ea typeface="宋体" panose="02010600030101010101" pitchFamily="2" charset="-122"/>
              </a:rPr>
              <a:t>Busting The </a:t>
            </a:r>
            <a:r>
              <a:rPr lang="en-US" altLang="zh-CN" sz="5000" b="1" dirty="0">
                <a:solidFill>
                  <a:srgbClr val="00397C"/>
                </a:solidFill>
                <a:latin typeface="Calibri Light" panose="020F0302020204030204" pitchFamily="34" charset="0"/>
                <a:ea typeface="宋体" panose="02010600030101010101" pitchFamily="2" charset="-122"/>
              </a:rPr>
              <a:t>‘</a:t>
            </a:r>
            <a:r>
              <a:rPr lang="en-US" altLang="zh-CN" sz="5000" b="1" dirty="0" smtClean="0">
                <a:solidFill>
                  <a:srgbClr val="00397C"/>
                </a:solidFill>
                <a:latin typeface="Calibri Light" panose="020F0302020204030204" pitchFamily="34" charset="0"/>
                <a:ea typeface="宋体" panose="02010600030101010101" pitchFamily="2" charset="-122"/>
              </a:rPr>
              <a:t>Princelings’:</a:t>
            </a:r>
            <a:endParaRPr lang="en-US" altLang="zh-CN" sz="5000" b="1" dirty="0">
              <a:solidFill>
                <a:srgbClr val="00397C"/>
              </a:solidFill>
              <a:latin typeface="Calibri Light" panose="020F0302020204030204" pitchFamily="34" charset="0"/>
              <a:ea typeface="宋体" panose="02010600030101010101" pitchFamily="2" charset="-122"/>
            </a:endParaRPr>
          </a:p>
          <a:p>
            <a:r>
              <a:rPr lang="en-US" altLang="zh-CN" sz="5000" b="1" dirty="0" smtClean="0">
                <a:solidFill>
                  <a:srgbClr val="00397C"/>
                </a:solidFill>
                <a:latin typeface="Calibri Light" panose="020F0302020204030204" pitchFamily="34" charset="0"/>
                <a:ea typeface="宋体" panose="02010600030101010101" pitchFamily="2" charset="-122"/>
              </a:rPr>
              <a:t>The Campaign Against</a:t>
            </a:r>
            <a:endParaRPr lang="en-US" altLang="zh-CN" sz="5000" b="1" dirty="0">
              <a:solidFill>
                <a:srgbClr val="00397C"/>
              </a:solidFill>
              <a:latin typeface="Calibri Light" panose="020F0302020204030204" pitchFamily="34" charset="0"/>
              <a:ea typeface="宋体" panose="02010600030101010101" pitchFamily="2" charset="-122"/>
            </a:endParaRPr>
          </a:p>
          <a:p>
            <a:r>
              <a:rPr lang="en-US" altLang="zh-CN" sz="5000" b="1" dirty="0" smtClean="0">
                <a:solidFill>
                  <a:srgbClr val="00397C"/>
                </a:solidFill>
                <a:latin typeface="Calibri Light" panose="020F0302020204030204" pitchFamily="34" charset="0"/>
                <a:ea typeface="宋体" panose="02010600030101010101" pitchFamily="2" charset="-122"/>
              </a:rPr>
              <a:t>Corruption In China’s Primary</a:t>
            </a:r>
            <a:endParaRPr lang="en-US" altLang="zh-CN" sz="5000" b="1" dirty="0">
              <a:solidFill>
                <a:srgbClr val="00397C"/>
              </a:solidFill>
              <a:latin typeface="Calibri Light" panose="020F0302020204030204" pitchFamily="34" charset="0"/>
              <a:ea typeface="宋体" panose="02010600030101010101" pitchFamily="2" charset="-122"/>
            </a:endParaRPr>
          </a:p>
          <a:p>
            <a:r>
              <a:rPr lang="en-US" altLang="zh-CN" sz="5000" b="1" dirty="0" smtClean="0">
                <a:solidFill>
                  <a:srgbClr val="00397C"/>
                </a:solidFill>
                <a:latin typeface="Calibri Light" panose="020F0302020204030204" pitchFamily="34" charset="0"/>
                <a:ea typeface="宋体" panose="02010600030101010101" pitchFamily="2" charset="-122"/>
              </a:rPr>
              <a:t>Land Market</a:t>
            </a:r>
            <a:endParaRPr lang="en-US" altLang="zh-CN" sz="2800" dirty="0"/>
          </a:p>
          <a:p>
            <a:endParaRPr lang="zh-CN" altLang="zh-CN" sz="2800" dirty="0" smtClean="0"/>
          </a:p>
          <a:p>
            <a:endParaRPr lang="en-US" altLang="zh-CN" sz="5000" b="1" dirty="0" smtClean="0">
              <a:solidFill>
                <a:srgbClr val="00397C"/>
              </a:solidFill>
              <a:latin typeface="Calibri Light" panose="020F0302020204030204" pitchFamily="34" charset="0"/>
              <a:ea typeface="宋体" panose="02010600030101010101" pitchFamily="2" charset="-122"/>
            </a:endParaRPr>
          </a:p>
          <a:p>
            <a:endParaRPr lang="zh-CN" altLang="en-US" sz="5000" b="1" dirty="0">
              <a:solidFill>
                <a:srgbClr val="00397C"/>
              </a:solidFill>
              <a:latin typeface="Calibri Light" panose="020F0302020204030204" pitchFamily="34" charset="0"/>
              <a:ea typeface="宋体" panose="02010600030101010101" pitchFamily="2" charset="-122"/>
            </a:endParaRPr>
          </a:p>
        </p:txBody>
      </p:sp>
      <p:sp>
        <p:nvSpPr>
          <p:cNvPr id="22" name="文本框 21"/>
          <p:cNvSpPr txBox="1"/>
          <p:nvPr/>
        </p:nvSpPr>
        <p:spPr>
          <a:xfrm>
            <a:off x="457201" y="4785332"/>
            <a:ext cx="6156808" cy="1015663"/>
          </a:xfrm>
          <a:prstGeom prst="rect">
            <a:avLst/>
          </a:prstGeom>
          <a:noFill/>
        </p:spPr>
        <p:txBody>
          <a:bodyPr wrap="square" rtlCol="0">
            <a:spAutoFit/>
          </a:bodyPr>
          <a:lstStyle/>
          <a:p>
            <a:r>
              <a:rPr lang="en-US" altLang="zh-CN" sz="2000" b="1" dirty="0" smtClean="0">
                <a:solidFill>
                  <a:srgbClr val="00397C"/>
                </a:solidFill>
                <a:latin typeface="Calibri Light" panose="020F0302020204030204" pitchFamily="34" charset="0"/>
              </a:rPr>
              <a:t>Author</a:t>
            </a:r>
            <a:r>
              <a:rPr lang="zh-CN" altLang="en-US" sz="2000" b="1" dirty="0" smtClean="0">
                <a:solidFill>
                  <a:srgbClr val="00397C"/>
                </a:solidFill>
                <a:latin typeface="Calibri Light" panose="020F0302020204030204" pitchFamily="34" charset="0"/>
              </a:rPr>
              <a:t>：   </a:t>
            </a:r>
            <a:r>
              <a:rPr lang="en-US" altLang="zh-CN" sz="2000" b="1" dirty="0">
                <a:solidFill>
                  <a:srgbClr val="00397C"/>
                </a:solidFill>
                <a:latin typeface="Calibri Light" panose="020F0302020204030204" pitchFamily="34" charset="0"/>
              </a:rPr>
              <a:t>Ting </a:t>
            </a:r>
            <a:r>
              <a:rPr lang="en-US" altLang="zh-CN" sz="2000" b="1" dirty="0" smtClean="0">
                <a:solidFill>
                  <a:srgbClr val="00397C"/>
                </a:solidFill>
                <a:latin typeface="Calibri Light" panose="020F0302020204030204" pitchFamily="34" charset="0"/>
              </a:rPr>
              <a:t>CHEN , </a:t>
            </a:r>
            <a:r>
              <a:rPr lang="en-US" altLang="zh-CN" sz="2000" b="1" dirty="0">
                <a:solidFill>
                  <a:srgbClr val="00397C"/>
                </a:solidFill>
                <a:latin typeface="Calibri Light" panose="020F0302020204030204" pitchFamily="34" charset="0"/>
              </a:rPr>
              <a:t>James Kai-sing </a:t>
            </a:r>
            <a:r>
              <a:rPr lang="en-US" altLang="zh-CN" sz="2000" b="1" dirty="0" smtClean="0">
                <a:solidFill>
                  <a:srgbClr val="00397C"/>
                </a:solidFill>
                <a:latin typeface="Calibri Light" panose="020F0302020204030204" pitchFamily="34" charset="0"/>
              </a:rPr>
              <a:t>KUNG</a:t>
            </a:r>
          </a:p>
          <a:p>
            <a:r>
              <a:rPr lang="zh-CN" altLang="en-US" sz="2000" b="1" dirty="0" smtClean="0">
                <a:solidFill>
                  <a:srgbClr val="00397C"/>
                </a:solidFill>
                <a:latin typeface="Calibri Light" panose="020F0302020204030204" pitchFamily="34" charset="0"/>
              </a:rPr>
              <a:t>汇报人：范锐</a:t>
            </a:r>
            <a:endParaRPr lang="en-US" altLang="zh-CN" sz="2000" b="1" dirty="0" smtClean="0">
              <a:solidFill>
                <a:srgbClr val="00397C"/>
              </a:solidFill>
              <a:latin typeface="Calibri Light" panose="020F0302020204030204" pitchFamily="34" charset="0"/>
            </a:endParaRPr>
          </a:p>
          <a:p>
            <a:r>
              <a:rPr lang="en-US" altLang="zh-CN" sz="2000" b="1" dirty="0" smtClean="0">
                <a:solidFill>
                  <a:srgbClr val="00397C"/>
                </a:solidFill>
                <a:latin typeface="Calibri Light" panose="020F0302020204030204" pitchFamily="34" charset="0"/>
              </a:rPr>
              <a:t>2018</a:t>
            </a:r>
            <a:r>
              <a:rPr lang="zh-CN" altLang="en-US" sz="2000" b="1" dirty="0" smtClean="0">
                <a:solidFill>
                  <a:srgbClr val="00397C"/>
                </a:solidFill>
                <a:latin typeface="Calibri Light" panose="020F0302020204030204" pitchFamily="34" charset="0"/>
              </a:rPr>
              <a:t>年</a:t>
            </a:r>
            <a:r>
              <a:rPr lang="en-US" altLang="zh-CN" sz="2000" b="1" dirty="0" smtClean="0">
                <a:solidFill>
                  <a:srgbClr val="00397C"/>
                </a:solidFill>
                <a:latin typeface="Calibri Light" panose="020F0302020204030204" pitchFamily="34" charset="0"/>
              </a:rPr>
              <a:t>11</a:t>
            </a:r>
            <a:r>
              <a:rPr lang="zh-CN" altLang="en-US" sz="2000" b="1" dirty="0" smtClean="0">
                <a:solidFill>
                  <a:srgbClr val="00397C"/>
                </a:solidFill>
                <a:latin typeface="Calibri Light" panose="020F0302020204030204" pitchFamily="34" charset="0"/>
              </a:rPr>
              <a:t>月</a:t>
            </a:r>
            <a:r>
              <a:rPr lang="en-US" altLang="zh-CN" sz="2000" b="1" dirty="0" smtClean="0">
                <a:solidFill>
                  <a:srgbClr val="00397C"/>
                </a:solidFill>
                <a:latin typeface="Calibri Light" panose="020F0302020204030204" pitchFamily="34" charset="0"/>
              </a:rPr>
              <a:t>22</a:t>
            </a:r>
            <a:r>
              <a:rPr lang="zh-CN" altLang="en-US" sz="2000" b="1" dirty="0" smtClean="0">
                <a:solidFill>
                  <a:srgbClr val="00397C"/>
                </a:solidFill>
                <a:latin typeface="Calibri Light" panose="020F0302020204030204" pitchFamily="34" charset="0"/>
              </a:rPr>
              <a:t>日</a:t>
            </a:r>
            <a:endParaRPr lang="zh-CN" altLang="en-US" sz="2000" b="1" dirty="0">
              <a:solidFill>
                <a:srgbClr val="00397C"/>
              </a:solidFill>
              <a:latin typeface="Calibri Light" panose="020F0302020204030204" pitchFamily="34" charset="0"/>
            </a:endParaRPr>
          </a:p>
        </p:txBody>
      </p:sp>
    </p:spTree>
    <p:extLst>
      <p:ext uri="{BB962C8B-B14F-4D97-AF65-F5344CB8AC3E}">
        <p14:creationId xmlns:p14="http://schemas.microsoft.com/office/powerpoint/2010/main" val="288597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56579"/>
            <a:ext cx="12192000" cy="4955203"/>
          </a:xfrm>
          <a:prstGeom prst="rect">
            <a:avLst/>
          </a:prstGeom>
          <a:noFill/>
        </p:spPr>
        <p:txBody>
          <a:bodyPr wrap="square" rtlCol="0">
            <a:spAutoFit/>
          </a:bodyPr>
          <a:lstStyle/>
          <a:p>
            <a:r>
              <a:rPr lang="en-US" altLang="zh-CN" sz="3200" dirty="0" smtClean="0">
                <a:sym typeface="Wingdings 3"/>
              </a:rPr>
              <a:t></a:t>
            </a:r>
            <a:r>
              <a:rPr lang="en-US" altLang="zh-CN" sz="3200" dirty="0" err="1" smtClean="0"/>
              <a:t>second,our</a:t>
            </a:r>
            <a:r>
              <a:rPr lang="en-US" altLang="zh-CN" sz="3200" dirty="0" smtClean="0"/>
              <a:t> </a:t>
            </a:r>
            <a:r>
              <a:rPr lang="en-US" altLang="zh-CN" sz="3200" dirty="0"/>
              <a:t>study augments the literature regarding the factors on which the promotion of regional leaders hinges beyond the usual economic performance and factional ties (</a:t>
            </a:r>
            <a:r>
              <a:rPr lang="en-US" altLang="zh-CN" sz="3200" dirty="0" err="1"/>
              <a:t>Jia</a:t>
            </a:r>
            <a:r>
              <a:rPr lang="en-US" altLang="zh-CN" sz="3200" dirty="0"/>
              <a:t>, </a:t>
            </a:r>
            <a:r>
              <a:rPr lang="en-US" altLang="zh-CN" sz="3200" dirty="0" err="1"/>
              <a:t>Kudamatsu</a:t>
            </a:r>
            <a:r>
              <a:rPr lang="en-US" altLang="zh-CN" sz="3200" dirty="0"/>
              <a:t> and </a:t>
            </a:r>
            <a:r>
              <a:rPr lang="en-US" altLang="zh-CN" sz="3200" dirty="0" err="1"/>
              <a:t>Seim</a:t>
            </a:r>
            <a:r>
              <a:rPr lang="en-US" altLang="zh-CN" sz="3200" dirty="0"/>
              <a:t>, 2015; Li and Zhou 2005; Shih, Adolph, and Liu, 2012</a:t>
            </a:r>
            <a:r>
              <a:rPr lang="en-US" altLang="zh-CN" sz="3200" dirty="0" smtClean="0"/>
              <a:t>)</a:t>
            </a:r>
            <a:endParaRPr lang="zh-CN" altLang="zh-CN" sz="3200" dirty="0"/>
          </a:p>
          <a:p>
            <a:endParaRPr lang="en-US" altLang="zh-CN" sz="32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a:solidFill>
                  <a:srgbClr val="3A3A3A"/>
                </a:solidFill>
                <a:latin typeface="Arial" panose="020B0604020202020204" pitchFamily="34" charset="0"/>
                <a:cs typeface="Arial" panose="020B0604020202020204" pitchFamily="34" charset="0"/>
              </a:rPr>
              <a:t>c</a:t>
            </a:r>
            <a:r>
              <a:rPr lang="en-US" altLang="zh-CN" sz="3200" dirty="0" smtClean="0">
                <a:solidFill>
                  <a:srgbClr val="3A3A3A"/>
                </a:solidFill>
                <a:latin typeface="Arial" panose="020B0604020202020204" pitchFamily="34" charset="0"/>
                <a:cs typeface="Arial" panose="020B0604020202020204" pitchFamily="34" charset="0"/>
              </a:rPr>
              <a:t>urrent literature and contribution </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56792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56579"/>
            <a:ext cx="12192000" cy="5940088"/>
          </a:xfrm>
          <a:prstGeom prst="rect">
            <a:avLst/>
          </a:prstGeom>
          <a:noFill/>
        </p:spPr>
        <p:txBody>
          <a:bodyPr wrap="square" rtlCol="0">
            <a:spAutoFit/>
          </a:bodyPr>
          <a:lstStyle/>
          <a:p>
            <a:r>
              <a:rPr lang="en-US" altLang="zh-CN" sz="3200" dirty="0" smtClean="0">
                <a:sym typeface="Wingdings 3"/>
              </a:rPr>
              <a:t></a:t>
            </a:r>
            <a:r>
              <a:rPr lang="en-US" altLang="zh-CN" sz="3200" dirty="0" smtClean="0"/>
              <a:t>finally, </a:t>
            </a:r>
            <a:r>
              <a:rPr lang="en-US" altLang="zh-CN" sz="3200" dirty="0"/>
              <a:t>by empirically assessing the effectiveness of various anti-corruption instruments implemented by Xi, our paper also contributes to a growing literature devoted to examining the design of political institutions in curbing corruption (Avis, </a:t>
            </a:r>
            <a:r>
              <a:rPr lang="en-US" altLang="zh-CN" sz="3200" dirty="0" err="1"/>
              <a:t>Ferraz</a:t>
            </a:r>
            <a:r>
              <a:rPr lang="en-US" altLang="zh-CN" sz="3200" dirty="0"/>
              <a:t> and </a:t>
            </a:r>
            <a:r>
              <a:rPr lang="en-US" altLang="zh-CN" sz="3200" dirty="0" err="1"/>
              <a:t>Finan</a:t>
            </a:r>
            <a:r>
              <a:rPr lang="en-US" altLang="zh-CN" sz="3200" dirty="0"/>
              <a:t>, 2017; </a:t>
            </a:r>
            <a:r>
              <a:rPr lang="en-US" altLang="zh-CN" sz="3200" dirty="0" err="1"/>
              <a:t>Boboniset</a:t>
            </a:r>
            <a:r>
              <a:rPr lang="en-US" altLang="zh-CN" sz="3200" dirty="0"/>
              <a:t> al., 2016; Di </a:t>
            </a:r>
            <a:r>
              <a:rPr lang="en-US" altLang="zh-CN" sz="3200" dirty="0" err="1"/>
              <a:t>Tella</a:t>
            </a:r>
            <a:r>
              <a:rPr lang="en-US" altLang="zh-CN" sz="3200" dirty="0"/>
              <a:t> and </a:t>
            </a:r>
            <a:r>
              <a:rPr lang="en-US" altLang="zh-CN" sz="3200" dirty="0" err="1"/>
              <a:t>Schargrodsky</a:t>
            </a:r>
            <a:r>
              <a:rPr lang="en-US" altLang="zh-CN" sz="3200" dirty="0"/>
              <a:t>, 2003; </a:t>
            </a:r>
            <a:r>
              <a:rPr lang="en-US" altLang="zh-CN" sz="3200" dirty="0" err="1"/>
              <a:t>Ferraz</a:t>
            </a:r>
            <a:r>
              <a:rPr lang="en-US" altLang="zh-CN" sz="3200" dirty="0"/>
              <a:t> and </a:t>
            </a:r>
            <a:r>
              <a:rPr lang="en-US" altLang="zh-CN" sz="3200" dirty="0" err="1"/>
              <a:t>Finan</a:t>
            </a:r>
            <a:r>
              <a:rPr lang="en-US" altLang="zh-CN" sz="3200" dirty="0"/>
              <a:t>, 2008</a:t>
            </a:r>
            <a:r>
              <a:rPr lang="en-US" altLang="zh-CN" sz="3200" dirty="0" smtClean="0"/>
              <a:t>)</a:t>
            </a:r>
            <a:endParaRPr lang="zh-CN" altLang="zh-CN" sz="3200" dirty="0"/>
          </a:p>
          <a:p>
            <a:endParaRPr lang="en-US" altLang="zh-CN" sz="32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a:solidFill>
                  <a:srgbClr val="3A3A3A"/>
                </a:solidFill>
                <a:latin typeface="Arial" panose="020B0604020202020204" pitchFamily="34" charset="0"/>
                <a:cs typeface="Arial" panose="020B0604020202020204" pitchFamily="34" charset="0"/>
              </a:rPr>
              <a:t>c</a:t>
            </a:r>
            <a:r>
              <a:rPr lang="en-US" altLang="zh-CN" sz="3200" dirty="0" smtClean="0">
                <a:solidFill>
                  <a:srgbClr val="3A3A3A"/>
                </a:solidFill>
                <a:latin typeface="Arial" panose="020B0604020202020204" pitchFamily="34" charset="0"/>
                <a:cs typeface="Arial" panose="020B0604020202020204" pitchFamily="34" charset="0"/>
              </a:rPr>
              <a:t>urrent literature and contribution </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977772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653144"/>
            <a:ext cx="12192000" cy="6924973"/>
          </a:xfrm>
          <a:prstGeom prst="rect">
            <a:avLst/>
          </a:prstGeom>
          <a:noFill/>
        </p:spPr>
        <p:txBody>
          <a:bodyPr wrap="square" rtlCol="0">
            <a:spAutoFit/>
          </a:bodyPr>
          <a:lstStyle/>
          <a:p>
            <a:r>
              <a:rPr lang="en-US" altLang="zh-CN" sz="3200" dirty="0" smtClean="0">
                <a:sym typeface="Wingdings 3"/>
              </a:rPr>
              <a:t></a:t>
            </a:r>
            <a:r>
              <a:rPr lang="en-US" altLang="zh-CN" sz="3200" dirty="0" smtClean="0"/>
              <a:t>Using </a:t>
            </a:r>
            <a:r>
              <a:rPr lang="en-US" altLang="zh-CN" sz="3200" dirty="0"/>
              <a:t>data on over a million land transactions during 2004-2016 where local governments are the sole seller, we find that firms linked to members of China’s </a:t>
            </a:r>
            <a:r>
              <a:rPr lang="en-US" altLang="zh-CN" sz="3200" dirty="0" smtClean="0"/>
              <a:t>Politburo—obtained </a:t>
            </a:r>
            <a:r>
              <a:rPr lang="en-US" altLang="zh-CN" sz="3200" dirty="0"/>
              <a:t>a price discount ranging from 55.4% to 59.9% compared to those without the same </a:t>
            </a:r>
            <a:r>
              <a:rPr lang="en-US" altLang="zh-CN" sz="3200" dirty="0" smtClean="0"/>
              <a:t>connections</a:t>
            </a:r>
          </a:p>
          <a:p>
            <a:pPr marL="457200" indent="-457200">
              <a:buFont typeface="Wingdings 3"/>
              <a:buChar char=""/>
            </a:pPr>
            <a:r>
              <a:rPr lang="en-US" altLang="zh-CN" sz="3200" dirty="0" smtClean="0"/>
              <a:t>These </a:t>
            </a:r>
            <a:r>
              <a:rPr lang="en-US" altLang="zh-CN" sz="3200" dirty="0"/>
              <a:t>firms also purchased slightly more </a:t>
            </a:r>
            <a:r>
              <a:rPr lang="en-US" altLang="zh-CN" sz="3200" dirty="0" smtClean="0"/>
              <a:t>land</a:t>
            </a:r>
          </a:p>
          <a:p>
            <a:pPr marL="457200" indent="-457200">
              <a:buFont typeface="Wingdings 3"/>
              <a:buChar char=""/>
            </a:pPr>
            <a:r>
              <a:rPr lang="en-US" altLang="zh-CN" sz="3200" dirty="0" smtClean="0"/>
              <a:t>In </a:t>
            </a:r>
            <a:r>
              <a:rPr lang="en-US" altLang="zh-CN" sz="3200" dirty="0"/>
              <a:t>return, the provincial party secretaries who provided the discount to these “princeling” firms are 23.4% more likely to be promoted to positions of national </a:t>
            </a:r>
            <a:r>
              <a:rPr lang="en-US" altLang="zh-CN" sz="3200" dirty="0" smtClean="0"/>
              <a:t>leadership</a:t>
            </a:r>
          </a:p>
          <a:p>
            <a:endParaRPr lang="en-US" altLang="zh-CN" sz="32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Main findings</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991367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497895"/>
            <a:ext cx="12192000" cy="4462760"/>
          </a:xfrm>
          <a:prstGeom prst="rect">
            <a:avLst/>
          </a:prstGeom>
          <a:noFill/>
        </p:spPr>
        <p:txBody>
          <a:bodyPr wrap="square" rtlCol="0">
            <a:spAutoFit/>
          </a:bodyPr>
          <a:lstStyle/>
          <a:p>
            <a:r>
              <a:rPr lang="en-US" altLang="zh-CN" sz="3200" dirty="0" smtClean="0">
                <a:sym typeface="Wingdings 3"/>
              </a:rPr>
              <a:t></a:t>
            </a:r>
            <a:r>
              <a:rPr lang="en-US" altLang="zh-CN" sz="3200" dirty="0"/>
              <a:t>Using a spatially matched </a:t>
            </a:r>
            <a:r>
              <a:rPr lang="en-US" altLang="zh-CN" sz="3200" dirty="0" smtClean="0"/>
              <a:t>sample, </a:t>
            </a:r>
            <a:r>
              <a:rPr lang="en-US" altLang="zh-CN" sz="3200" dirty="0"/>
              <a:t>we find a reduction in corruption of between 50.1% and 43.6% in the provinces either targeted by the central inspection teams or whose party secretary was replaced by one appointed by Xi himself. </a:t>
            </a:r>
            <a:endParaRPr lang="en-US" altLang="zh-CN" sz="32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Main findings</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38835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02</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8" y="283550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b="1" dirty="0" smtClean="0">
                <a:latin typeface="Calibri Light" panose="020F0302020204030204" pitchFamily="34" charset="0"/>
              </a:rPr>
              <a:t>Background</a:t>
            </a:r>
            <a:endParaRPr lang="zh-CN" altLang="en-US" sz="4800" b="1" dirty="0">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5927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653144"/>
            <a:ext cx="12192000" cy="5047536"/>
          </a:xfrm>
          <a:prstGeom prst="rect">
            <a:avLst/>
          </a:prstGeom>
          <a:noFill/>
        </p:spPr>
        <p:txBody>
          <a:bodyPr wrap="square" rtlCol="0">
            <a:spAutoFit/>
          </a:bodyPr>
          <a:lstStyle/>
          <a:p>
            <a:r>
              <a:rPr lang="en-US" altLang="zh-CN" sz="3200" dirty="0" smtClean="0">
                <a:sym typeface="Wingdings 3"/>
              </a:rPr>
              <a:t> </a:t>
            </a:r>
            <a:r>
              <a:rPr lang="en-US" altLang="zh-CN" sz="3200" dirty="0" smtClean="0"/>
              <a:t>cronyism </a:t>
            </a:r>
            <a:r>
              <a:rPr lang="en-US" altLang="zh-CN" sz="3200" dirty="0"/>
              <a:t>here refers to the exchange of favors between politicians and businessmen to their mutual benefits</a:t>
            </a:r>
          </a:p>
          <a:p>
            <a:r>
              <a:rPr lang="en-US" altLang="zh-CN" sz="3200" dirty="0" smtClean="0">
                <a:sym typeface="Wingdings 3"/>
              </a:rPr>
              <a:t> </a:t>
            </a:r>
            <a:r>
              <a:rPr lang="en-US" altLang="zh-CN" sz="3200" dirty="0" smtClean="0"/>
              <a:t>That </a:t>
            </a:r>
            <a:r>
              <a:rPr lang="en-US" altLang="zh-CN" sz="3200" dirty="0"/>
              <a:t>cronyism assumes this particular form in China is due to </a:t>
            </a:r>
            <a:r>
              <a:rPr lang="en-US" altLang="zh-CN" sz="3200" dirty="0" smtClean="0"/>
              <a:t>two </a:t>
            </a:r>
            <a:r>
              <a:rPr lang="en-US" altLang="zh-CN" sz="3200" dirty="0"/>
              <a:t>institutional features </a:t>
            </a:r>
            <a:r>
              <a:rPr lang="en-US" altLang="zh-CN" sz="3200" dirty="0" smtClean="0"/>
              <a:t>of </a:t>
            </a:r>
            <a:r>
              <a:rPr lang="en-US" altLang="zh-CN" sz="3200" dirty="0"/>
              <a:t>China(the decentralization of control rights over state-owned </a:t>
            </a:r>
            <a:r>
              <a:rPr lang="en-US" altLang="zh-CN" sz="3200" dirty="0" smtClean="0"/>
              <a:t>assets and the </a:t>
            </a:r>
            <a:r>
              <a:rPr lang="en-US" altLang="zh-CN" sz="3200" dirty="0"/>
              <a:t>“one-level-up” policy)</a:t>
            </a:r>
            <a:endParaRPr lang="en-US" altLang="zh-CN" sz="3200" dirty="0" smtClean="0"/>
          </a:p>
          <a:p>
            <a:r>
              <a:rPr lang="en-US" altLang="zh-CN" sz="3200" dirty="0">
                <a:sym typeface="Wingdings 3"/>
              </a:rPr>
              <a:t> </a:t>
            </a:r>
            <a:r>
              <a:rPr lang="en-US" altLang="zh-CN" sz="3200" dirty="0" smtClean="0">
                <a:sym typeface="Wingdings 3"/>
              </a:rPr>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a:t>Cronyism in China</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77007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73423" y="172000"/>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224156" y="456327"/>
            <a:ext cx="12192000" cy="7602081"/>
          </a:xfrm>
          <a:prstGeom prst="rect">
            <a:avLst/>
          </a:prstGeom>
          <a:noFill/>
        </p:spPr>
        <p:txBody>
          <a:bodyPr wrap="square" rtlCol="0">
            <a:spAutoFit/>
          </a:bodyPr>
          <a:lstStyle/>
          <a:p>
            <a:r>
              <a:rPr lang="en-US" altLang="zh-CN" sz="3200" dirty="0"/>
              <a:t>China’s primary land market is ideal for examining the trading of favors between the princeling firms and local officials for two additional </a:t>
            </a:r>
            <a:r>
              <a:rPr lang="en-US" altLang="zh-CN" sz="3200" dirty="0" smtClean="0"/>
              <a:t>reasons</a:t>
            </a:r>
            <a:endParaRPr lang="zh-CN" altLang="zh-CN" sz="3200" dirty="0"/>
          </a:p>
          <a:p>
            <a:r>
              <a:rPr lang="zh-CN" altLang="en-US" sz="3200" dirty="0" smtClean="0">
                <a:sym typeface="Wingdings 3"/>
              </a:rPr>
              <a:t></a:t>
            </a:r>
            <a:r>
              <a:rPr lang="en-US" altLang="zh-CN" sz="3200" dirty="0" smtClean="0"/>
              <a:t>First</a:t>
            </a:r>
            <a:r>
              <a:rPr lang="en-US" altLang="zh-CN" sz="3200" dirty="0"/>
              <a:t>, since local governments have been made the sole statutory owner and supplier of land in a regional context, they resemble essentially the monopolists modeled in Shleifer and </a:t>
            </a:r>
            <a:r>
              <a:rPr lang="en-US" altLang="zh-CN" sz="3200" dirty="0" err="1"/>
              <a:t>Vishny</a:t>
            </a:r>
            <a:r>
              <a:rPr lang="en-US" altLang="zh-CN" sz="3200" dirty="0"/>
              <a:t> (1993)—a setting strongly prone to </a:t>
            </a:r>
            <a:r>
              <a:rPr lang="en-US" altLang="zh-CN" sz="3200" dirty="0" smtClean="0"/>
              <a:t>corruption</a:t>
            </a:r>
            <a:endParaRPr lang="zh-CN" altLang="zh-CN" sz="3200" dirty="0"/>
          </a:p>
          <a:p>
            <a:r>
              <a:rPr lang="zh-CN" altLang="en-US" sz="3200" dirty="0">
                <a:sym typeface="Wingdings 3"/>
              </a:rPr>
              <a:t> </a:t>
            </a:r>
            <a:r>
              <a:rPr lang="en-US" altLang="zh-CN" sz="3200" dirty="0" smtClean="0"/>
              <a:t>Related </a:t>
            </a:r>
            <a:r>
              <a:rPr lang="en-US" altLang="zh-CN" sz="3200" dirty="0"/>
              <a:t>to that is the monumental shift in China’s local fiscal system from one based primarily on enterprise tax to one based on land tax resulting in the increasing reliance of local governments at the prefectural level and below on revenues obtained from selling land use rights (Chen and Kung, 2016; Han and Kung, 2015</a:t>
            </a:r>
            <a:r>
              <a:rPr lang="en-US" altLang="zh-CN" sz="3200" dirty="0" smtClean="0"/>
              <a:t>)</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64514" y="110183"/>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52685"/>
            <a:ext cx="7970566" cy="584775"/>
          </a:xfrm>
          <a:prstGeom prst="rect">
            <a:avLst/>
          </a:prstGeom>
          <a:noFill/>
        </p:spPr>
        <p:txBody>
          <a:bodyPr wrap="square" rtlCol="0">
            <a:spAutoFit/>
          </a:bodyPr>
          <a:lstStyle/>
          <a:p>
            <a:r>
              <a:rPr lang="en-US" altLang="zh-CN" sz="3200" dirty="0"/>
              <a:t>Corruption in China’s Primary Land Market</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111689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224156" y="456327"/>
            <a:ext cx="12192000" cy="1692771"/>
          </a:xfrm>
          <a:prstGeom prst="rect">
            <a:avLst/>
          </a:prstGeom>
          <a:noFill/>
        </p:spPr>
        <p:txBody>
          <a:bodyPr wrap="square" rtlCol="0">
            <a:spAutoFit/>
          </a:bodyPr>
          <a:lstStyle/>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970566" cy="584775"/>
          </a:xfrm>
          <a:prstGeom prst="rect">
            <a:avLst/>
          </a:prstGeom>
          <a:noFill/>
        </p:spPr>
        <p:txBody>
          <a:bodyPr wrap="square" rtlCol="0">
            <a:spAutoFit/>
          </a:bodyPr>
          <a:lstStyle/>
          <a:p>
            <a:r>
              <a:rPr lang="en-US" altLang="zh-CN" sz="3200" dirty="0"/>
              <a:t>Corruption in China’s Primary Land Market</a:t>
            </a:r>
            <a:endParaRPr lang="zh-CN" altLang="en-US" sz="3200" dirty="0">
              <a:solidFill>
                <a:srgbClr val="3A3A3A"/>
              </a:solidFill>
              <a:latin typeface="Arial" panose="020B0604020202020204" pitchFamily="34" charset="0"/>
              <a:cs typeface="Arial" panose="020B0604020202020204" pitchFamily="34" charset="0"/>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14" name="图片 13"/>
          <p:cNvPicPr/>
          <p:nvPr/>
        </p:nvPicPr>
        <p:blipFill>
          <a:blip r:embed="rId4"/>
          <a:stretch>
            <a:fillRect/>
          </a:stretch>
        </p:blipFill>
        <p:spPr>
          <a:xfrm>
            <a:off x="305579" y="1139587"/>
            <a:ext cx="11472440" cy="5302155"/>
          </a:xfrm>
          <a:prstGeom prst="rect">
            <a:avLst/>
          </a:prstGeom>
        </p:spPr>
      </p:pic>
    </p:spTree>
    <p:extLst>
      <p:ext uri="{BB962C8B-B14F-4D97-AF65-F5344CB8AC3E}">
        <p14:creationId xmlns:p14="http://schemas.microsoft.com/office/powerpoint/2010/main" val="1526938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0909" y="147316"/>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78352" y="612776"/>
            <a:ext cx="12192000" cy="6709529"/>
          </a:xfrm>
          <a:prstGeom prst="rect">
            <a:avLst/>
          </a:prstGeom>
          <a:noFill/>
        </p:spPr>
        <p:txBody>
          <a:bodyPr wrap="square" rtlCol="0">
            <a:spAutoFit/>
          </a:bodyPr>
          <a:lstStyle/>
          <a:p>
            <a:r>
              <a:rPr lang="en-US" altLang="zh-CN" sz="3200" dirty="0" smtClean="0">
                <a:sym typeface="Wingdings 3"/>
              </a:rPr>
              <a:t></a:t>
            </a:r>
            <a:r>
              <a:rPr lang="en-US" altLang="zh-CN" sz="3200" dirty="0" smtClean="0"/>
              <a:t>Xi </a:t>
            </a:r>
            <a:r>
              <a:rPr lang="en-US" altLang="zh-CN" sz="3200" dirty="0"/>
              <a:t>Jinping  singled out land as one of his main targets in the anti-corruption campaign. This campaign has several salient </a:t>
            </a:r>
            <a:r>
              <a:rPr lang="en-US" altLang="zh-CN" sz="3200" dirty="0" smtClean="0"/>
              <a:t>features</a:t>
            </a:r>
          </a:p>
          <a:p>
            <a:r>
              <a:rPr lang="en-US" altLang="zh-CN" sz="3200" dirty="0"/>
              <a:t> </a:t>
            </a:r>
            <a:r>
              <a:rPr lang="en-US" altLang="zh-CN" sz="3200" dirty="0" smtClean="0"/>
              <a:t>     </a:t>
            </a:r>
            <a:r>
              <a:rPr lang="en-US" altLang="zh-CN" sz="3200" dirty="0" smtClean="0">
                <a:sym typeface="Wingdings 3"/>
              </a:rPr>
              <a:t></a:t>
            </a:r>
            <a:r>
              <a:rPr lang="en-US" altLang="zh-CN" sz="3200" dirty="0" smtClean="0"/>
              <a:t> </a:t>
            </a:r>
            <a:r>
              <a:rPr lang="en-US" altLang="zh-CN" sz="3200" b="1" dirty="0" smtClean="0"/>
              <a:t>Xi </a:t>
            </a:r>
            <a:r>
              <a:rPr lang="en-US" altLang="zh-CN" sz="3200" b="1" dirty="0"/>
              <a:t>strengthened the </a:t>
            </a:r>
            <a:r>
              <a:rPr lang="en-US" altLang="zh-CN" sz="3200" b="1" dirty="0" smtClean="0"/>
              <a:t>CCDI. </a:t>
            </a:r>
            <a:r>
              <a:rPr lang="en-US" altLang="zh-CN" sz="3200" dirty="0" smtClean="0"/>
              <a:t>the </a:t>
            </a:r>
            <a:r>
              <a:rPr lang="en-US" altLang="zh-CN" sz="3200" dirty="0"/>
              <a:t>new rule now requires the head of the provincial commission to be filled by officials from a different province and who are therefore </a:t>
            </a:r>
            <a:r>
              <a:rPr lang="zh-CN" altLang="zh-CN" sz="3200" dirty="0"/>
              <a:t>“</a:t>
            </a:r>
            <a:r>
              <a:rPr lang="en-US" altLang="zh-CN" sz="3200" dirty="0"/>
              <a:t>unlikely to be tied to local patronage networks”</a:t>
            </a:r>
            <a:endParaRPr lang="en-US" altLang="zh-CN" sz="3200" b="1" dirty="0" smtClean="0"/>
          </a:p>
          <a:p>
            <a:r>
              <a:rPr lang="en-US" altLang="zh-CN" sz="3200" dirty="0" smtClean="0">
                <a:sym typeface="Wingdings 3"/>
              </a:rPr>
              <a:t>      </a:t>
            </a:r>
            <a:r>
              <a:rPr lang="en-US" altLang="zh-CN" sz="3200" dirty="0"/>
              <a:t> </a:t>
            </a:r>
            <a:r>
              <a:rPr lang="en-US" altLang="zh-CN" sz="3200" b="1" dirty="0"/>
              <a:t>more intense and </a:t>
            </a:r>
            <a:r>
              <a:rPr lang="en-US" altLang="zh-CN" sz="3200" b="1" dirty="0"/>
              <a:t>longer-lasting</a:t>
            </a:r>
            <a:r>
              <a:rPr lang="en-US" altLang="zh-CN" sz="3200" dirty="0" smtClean="0"/>
              <a:t>.</a:t>
            </a:r>
            <a:r>
              <a:rPr lang="en-US" altLang="zh-CN" sz="3200" dirty="0"/>
              <a:t> in 2016 alone more than 100,000 low-ranking officials were indicted for corruption compared with a mere 30,315 in </a:t>
            </a:r>
            <a:r>
              <a:rPr lang="en-US" altLang="zh-CN" sz="3200" dirty="0" smtClean="0"/>
              <a:t>2012</a:t>
            </a:r>
          </a:p>
          <a:p>
            <a:r>
              <a:rPr lang="en-US" altLang="zh-CN" sz="3200" dirty="0" smtClean="0"/>
              <a:t>      </a:t>
            </a:r>
            <a:r>
              <a:rPr lang="en-US" altLang="zh-CN" sz="3200" dirty="0" smtClean="0">
                <a:sym typeface="Wingdings 3"/>
              </a:rPr>
              <a:t> </a:t>
            </a:r>
            <a:r>
              <a:rPr lang="en-US" altLang="zh-CN" sz="3200" b="1" dirty="0"/>
              <a:t>the </a:t>
            </a:r>
            <a:r>
              <a:rPr lang="en-US" altLang="zh-CN" sz="3200" b="1" dirty="0"/>
              <a:t>biggest breakthrough </a:t>
            </a:r>
            <a:r>
              <a:rPr lang="en-US" altLang="zh-CN" sz="3200" dirty="0" smtClean="0"/>
              <a:t>:unlike </a:t>
            </a:r>
            <a:r>
              <a:rPr lang="en-US" altLang="zh-CN" sz="3200" dirty="0"/>
              <a:t>any previous political </a:t>
            </a:r>
            <a:r>
              <a:rPr lang="en-US" altLang="zh-CN" sz="3200" dirty="0" smtClean="0"/>
              <a:t>campaigns,</a:t>
            </a:r>
            <a:r>
              <a:rPr lang="en-US" altLang="zh-CN" sz="3200" dirty="0"/>
              <a:t> </a:t>
            </a:r>
            <a:r>
              <a:rPr lang="en-US" altLang="zh-CN" sz="3200" dirty="0" smtClean="0"/>
              <a:t>Xi’s anti-corruption </a:t>
            </a:r>
            <a:r>
              <a:rPr lang="en-US" altLang="zh-CN" sz="3200" dirty="0"/>
              <a:t>campaign targeted even the top party </a:t>
            </a:r>
            <a:r>
              <a:rPr lang="en-US" altLang="zh-CN" sz="3200" dirty="0" smtClean="0"/>
              <a:t>officials</a:t>
            </a:r>
            <a:endParaRPr lang="zh-CN"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178352" y="147316"/>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750354" y="28001"/>
            <a:ext cx="7970566" cy="584775"/>
          </a:xfrm>
          <a:prstGeom prst="rect">
            <a:avLst/>
          </a:prstGeom>
          <a:noFill/>
        </p:spPr>
        <p:txBody>
          <a:bodyPr wrap="square" rtlCol="0">
            <a:spAutoFit/>
          </a:bodyPr>
          <a:lstStyle/>
          <a:p>
            <a:r>
              <a:rPr lang="en-US" altLang="zh-CN" sz="3200" dirty="0"/>
              <a:t>Xi’s Anti-Corruption Campaign</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199613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03</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9" y="2931591"/>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25960"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dirty="0"/>
              <a:t>Data Construction</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228199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02040" y="305431"/>
            <a:ext cx="891540" cy="8915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2303311" y="244410"/>
            <a:ext cx="4137660" cy="8686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2576398" y="397509"/>
            <a:ext cx="3217547" cy="715581"/>
          </a:xfrm>
          <a:prstGeom prst="rect">
            <a:avLst/>
          </a:prstGeom>
          <a:noFill/>
        </p:spPr>
        <p:txBody>
          <a:bodyPr wrap="none" rtlCol="0">
            <a:spAutoFit/>
          </a:bodyPr>
          <a:lstStyle/>
          <a:p>
            <a:r>
              <a:rPr lang="en-US" altLang="zh-CN" sz="4050" dirty="0">
                <a:latin typeface="Calibri Light" panose="020F0302020204030204" pitchFamily="34" charset="0"/>
              </a:rPr>
              <a:t>ONTENT</a:t>
            </a:r>
            <a:r>
              <a:rPr lang="en-US" altLang="zh-CN" sz="4050" dirty="0">
                <a:solidFill>
                  <a:srgbClr val="FFC001"/>
                </a:solidFill>
                <a:latin typeface="Calibri Light" panose="020F0302020204030204" pitchFamily="34" charset="0"/>
              </a:rPr>
              <a:t>  </a:t>
            </a:r>
            <a:r>
              <a:rPr lang="zh-CN" altLang="en-US" sz="4050" b="1" dirty="0">
                <a:latin typeface="Calibri Light" panose="020F0302020204030204" pitchFamily="34" charset="0"/>
              </a:rPr>
              <a:t>目录</a:t>
            </a:r>
          </a:p>
        </p:txBody>
      </p:sp>
      <p:sp>
        <p:nvSpPr>
          <p:cNvPr id="7" name="文本框 6"/>
          <p:cNvSpPr txBox="1"/>
          <p:nvPr/>
        </p:nvSpPr>
        <p:spPr>
          <a:xfrm>
            <a:off x="1816817" y="397509"/>
            <a:ext cx="461986" cy="715581"/>
          </a:xfrm>
          <a:prstGeom prst="rect">
            <a:avLst/>
          </a:prstGeom>
          <a:noFill/>
        </p:spPr>
        <p:txBody>
          <a:bodyPr wrap="none" rtlCol="0">
            <a:spAutoFit/>
          </a:bodyPr>
          <a:lstStyle/>
          <a:p>
            <a:r>
              <a:rPr lang="en-US" altLang="zh-CN" sz="4050" dirty="0">
                <a:solidFill>
                  <a:schemeClr val="bg1"/>
                </a:solidFill>
                <a:latin typeface="Calibri Light" panose="020F0302020204030204" pitchFamily="34" charset="0"/>
              </a:rPr>
              <a:t>C</a:t>
            </a:r>
            <a:endParaRPr lang="zh-CN" altLang="en-US" sz="4050" dirty="0">
              <a:solidFill>
                <a:schemeClr val="bg1"/>
              </a:solidFill>
              <a:latin typeface="Calibri Light" panose="020F0302020204030204" pitchFamily="34" charset="0"/>
            </a:endParaRPr>
          </a:p>
        </p:txBody>
      </p:sp>
      <p:sp>
        <p:nvSpPr>
          <p:cNvPr id="10" name="文本框 9"/>
          <p:cNvSpPr txBox="1"/>
          <p:nvPr/>
        </p:nvSpPr>
        <p:spPr>
          <a:xfrm>
            <a:off x="2303311" y="1220189"/>
            <a:ext cx="58702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01</a:t>
            </a:r>
            <a:endParaRPr lang="zh-CN" altLang="en-US" sz="36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3193690" y="1314610"/>
            <a:ext cx="7017110" cy="584775"/>
          </a:xfrm>
          <a:prstGeom prst="rect">
            <a:avLst/>
          </a:prstGeom>
        </p:spPr>
        <p:txBody>
          <a:bodyPr wrap="square">
            <a:spAutoFit/>
          </a:bodyPr>
          <a:lstStyle/>
          <a:p>
            <a:pPr lvl="0"/>
            <a:r>
              <a:rPr lang="en-US" altLang="zh-CN" sz="3200" b="1" dirty="0"/>
              <a:t>Introduction</a:t>
            </a:r>
            <a:endParaRPr lang="zh-CN" altLang="zh-CN" sz="3200" b="1" dirty="0"/>
          </a:p>
        </p:txBody>
      </p:sp>
      <p:cxnSp>
        <p:nvCxnSpPr>
          <p:cNvPr id="14" name="直接连接符 13"/>
          <p:cNvCxnSpPr/>
          <p:nvPr/>
        </p:nvCxnSpPr>
        <p:spPr>
          <a:xfrm>
            <a:off x="2893187" y="1300980"/>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303312" y="2202297"/>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02</a:t>
            </a:r>
            <a:endParaRPr lang="zh-CN" altLang="en-US" sz="36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3193690" y="2202297"/>
            <a:ext cx="7017110" cy="584775"/>
          </a:xfrm>
          <a:prstGeom prst="rect">
            <a:avLst/>
          </a:prstGeom>
        </p:spPr>
        <p:txBody>
          <a:bodyPr wrap="square">
            <a:spAutoFit/>
          </a:bodyPr>
          <a:lstStyle/>
          <a:p>
            <a:pPr lvl="0"/>
            <a:r>
              <a:rPr lang="en-US" altLang="zh-CN" sz="3200" b="1" dirty="0"/>
              <a:t>Background</a:t>
            </a:r>
            <a:endParaRPr lang="zh-CN" altLang="en-US" sz="3200" b="1" dirty="0"/>
          </a:p>
        </p:txBody>
      </p:sp>
      <p:cxnSp>
        <p:nvCxnSpPr>
          <p:cNvPr id="20" name="直接连接符 19"/>
          <p:cNvCxnSpPr/>
          <p:nvPr/>
        </p:nvCxnSpPr>
        <p:spPr>
          <a:xfrm>
            <a:off x="2893187" y="228308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284677" y="3034115"/>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03</a:t>
            </a:r>
            <a:endParaRPr lang="zh-CN" altLang="en-US" sz="3600" dirty="0">
              <a:latin typeface="Yu Gothic UI Light" panose="020B0300000000000000" pitchFamily="34" charset="-128"/>
              <a:ea typeface="Yu Gothic UI Light" panose="020B0300000000000000" pitchFamily="34" charset="-128"/>
            </a:endParaRPr>
          </a:p>
        </p:txBody>
      </p:sp>
      <p:sp>
        <p:nvSpPr>
          <p:cNvPr id="35" name="矩形 34"/>
          <p:cNvSpPr/>
          <p:nvPr/>
        </p:nvSpPr>
        <p:spPr>
          <a:xfrm>
            <a:off x="3193690" y="3018825"/>
            <a:ext cx="7017110" cy="584775"/>
          </a:xfrm>
          <a:prstGeom prst="rect">
            <a:avLst/>
          </a:prstGeom>
        </p:spPr>
        <p:txBody>
          <a:bodyPr wrap="square">
            <a:spAutoFit/>
          </a:bodyPr>
          <a:lstStyle/>
          <a:p>
            <a:pPr lvl="0"/>
            <a:r>
              <a:rPr lang="en-US" altLang="zh-CN" sz="3200" b="1" dirty="0"/>
              <a:t>Data Construction</a:t>
            </a:r>
            <a:endParaRPr lang="zh-CN" altLang="en-US" sz="3200" b="1" dirty="0"/>
          </a:p>
        </p:txBody>
      </p:sp>
      <p:cxnSp>
        <p:nvCxnSpPr>
          <p:cNvPr id="37" name="直接连接符 36"/>
          <p:cNvCxnSpPr/>
          <p:nvPr/>
        </p:nvCxnSpPr>
        <p:spPr>
          <a:xfrm>
            <a:off x="2893187" y="301882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343386" y="3880500"/>
            <a:ext cx="66717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04</a:t>
            </a:r>
            <a:endParaRPr lang="zh-CN" altLang="en-US" sz="3600" dirty="0">
              <a:latin typeface="Yu Gothic UI Light" panose="020B0300000000000000" pitchFamily="34" charset="-128"/>
              <a:ea typeface="Yu Gothic UI Light" panose="020B0300000000000000" pitchFamily="34" charset="-128"/>
            </a:endParaRPr>
          </a:p>
        </p:txBody>
      </p:sp>
      <p:sp>
        <p:nvSpPr>
          <p:cNvPr id="42" name="矩形 41"/>
          <p:cNvSpPr/>
          <p:nvPr/>
        </p:nvSpPr>
        <p:spPr>
          <a:xfrm>
            <a:off x="3132064" y="4624887"/>
            <a:ext cx="7017110" cy="584775"/>
          </a:xfrm>
          <a:prstGeom prst="rect">
            <a:avLst/>
          </a:prstGeom>
        </p:spPr>
        <p:txBody>
          <a:bodyPr wrap="square">
            <a:spAutoFit/>
          </a:bodyPr>
          <a:lstStyle/>
          <a:p>
            <a:pPr lvl="0"/>
            <a:r>
              <a:rPr lang="en-US" altLang="zh-CN" sz="3200" b="1" dirty="0"/>
              <a:t>Effect of Business Favor on Promotion</a:t>
            </a:r>
            <a:endParaRPr lang="zh-CN" altLang="en-US" sz="3200" b="1" dirty="0"/>
          </a:p>
        </p:txBody>
      </p:sp>
      <p:cxnSp>
        <p:nvCxnSpPr>
          <p:cNvPr id="44" name="直接连接符 43"/>
          <p:cNvCxnSpPr/>
          <p:nvPr/>
        </p:nvCxnSpPr>
        <p:spPr>
          <a:xfrm>
            <a:off x="2919294" y="3928807"/>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a:stretch>
            <a:fillRect/>
          </a:stretch>
        </p:blipFill>
        <p:spPr>
          <a:xfrm>
            <a:off x="10513133" y="177771"/>
            <a:ext cx="1432137" cy="415081"/>
          </a:xfrm>
          <a:prstGeom prst="rect">
            <a:avLst/>
          </a:prstGeom>
        </p:spPr>
      </p:pic>
      <p:sp>
        <p:nvSpPr>
          <p:cNvPr id="21" name="文本框 9"/>
          <p:cNvSpPr txBox="1"/>
          <p:nvPr/>
        </p:nvSpPr>
        <p:spPr>
          <a:xfrm>
            <a:off x="2379833" y="4605651"/>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05</a:t>
            </a:r>
            <a:endParaRPr lang="zh-CN" altLang="en-US" sz="3600" dirty="0">
              <a:latin typeface="Yu Gothic UI Light" panose="020B0300000000000000" pitchFamily="34" charset="-128"/>
              <a:ea typeface="Yu Gothic UI Light" panose="020B0300000000000000" pitchFamily="34" charset="-128"/>
            </a:endParaRPr>
          </a:p>
        </p:txBody>
      </p:sp>
      <p:cxnSp>
        <p:nvCxnSpPr>
          <p:cNvPr id="22" name="直接连接符 21"/>
          <p:cNvCxnSpPr/>
          <p:nvPr/>
        </p:nvCxnSpPr>
        <p:spPr>
          <a:xfrm>
            <a:off x="2921901" y="4624887"/>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132064" y="3909571"/>
            <a:ext cx="7827088" cy="584775"/>
          </a:xfrm>
          <a:prstGeom prst="rect">
            <a:avLst/>
          </a:prstGeom>
        </p:spPr>
        <p:txBody>
          <a:bodyPr wrap="square">
            <a:spAutoFit/>
          </a:bodyPr>
          <a:lstStyle/>
          <a:p>
            <a:pPr lvl="0"/>
            <a:r>
              <a:rPr lang="en-US" altLang="zh-CN" sz="3200" b="1" dirty="0"/>
              <a:t>Price Discount Obtained by Princeling Firms</a:t>
            </a:r>
            <a:endParaRPr lang="zh-CN" altLang="zh-CN" sz="3200" b="1" dirty="0"/>
          </a:p>
        </p:txBody>
      </p:sp>
      <p:sp>
        <p:nvSpPr>
          <p:cNvPr id="24" name="文本框 9"/>
          <p:cNvSpPr txBox="1"/>
          <p:nvPr/>
        </p:nvSpPr>
        <p:spPr>
          <a:xfrm>
            <a:off x="2400604" y="5372913"/>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06</a:t>
            </a:r>
            <a:endParaRPr lang="zh-CN" altLang="en-US" sz="3600" dirty="0">
              <a:latin typeface="Yu Gothic UI Light" panose="020B0300000000000000" pitchFamily="34" charset="-128"/>
              <a:ea typeface="Yu Gothic UI Light" panose="020B0300000000000000" pitchFamily="34" charset="-128"/>
            </a:endParaRPr>
          </a:p>
        </p:txBody>
      </p:sp>
      <p:cxnSp>
        <p:nvCxnSpPr>
          <p:cNvPr id="25" name="直接连接符 24"/>
          <p:cNvCxnSpPr/>
          <p:nvPr/>
        </p:nvCxnSpPr>
        <p:spPr>
          <a:xfrm>
            <a:off x="2895256" y="5372913"/>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7" name="文本框 9"/>
          <p:cNvSpPr txBox="1"/>
          <p:nvPr/>
        </p:nvSpPr>
        <p:spPr>
          <a:xfrm>
            <a:off x="2416322" y="6019244"/>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07</a:t>
            </a:r>
            <a:endParaRPr lang="zh-CN" altLang="en-US" sz="3600" dirty="0">
              <a:latin typeface="Yu Gothic UI Light" panose="020B0300000000000000" pitchFamily="34" charset="-128"/>
              <a:ea typeface="Yu Gothic UI Light" panose="020B0300000000000000" pitchFamily="34" charset="-128"/>
            </a:endParaRPr>
          </a:p>
        </p:txBody>
      </p:sp>
      <p:cxnSp>
        <p:nvCxnSpPr>
          <p:cNvPr id="28" name="直接连接符 27"/>
          <p:cNvCxnSpPr/>
          <p:nvPr/>
        </p:nvCxnSpPr>
        <p:spPr>
          <a:xfrm>
            <a:off x="2921901" y="610003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193690" y="5372913"/>
            <a:ext cx="7017110" cy="584775"/>
          </a:xfrm>
          <a:prstGeom prst="rect">
            <a:avLst/>
          </a:prstGeom>
        </p:spPr>
        <p:txBody>
          <a:bodyPr wrap="square">
            <a:spAutoFit/>
          </a:bodyPr>
          <a:lstStyle/>
          <a:p>
            <a:pPr lvl="0"/>
            <a:r>
              <a:rPr lang="en-US" altLang="zh-CN" sz="3200" b="1" dirty="0"/>
              <a:t>Effect of Xi’s Anti-Corruption Campaign</a:t>
            </a:r>
            <a:endParaRPr lang="zh-CN" altLang="zh-CN" sz="3200" b="1" dirty="0"/>
          </a:p>
        </p:txBody>
      </p:sp>
      <p:sp>
        <p:nvSpPr>
          <p:cNvPr id="30" name="矩形 29"/>
          <p:cNvSpPr/>
          <p:nvPr/>
        </p:nvSpPr>
        <p:spPr>
          <a:xfrm>
            <a:off x="3193690" y="6100035"/>
            <a:ext cx="7017110" cy="584775"/>
          </a:xfrm>
          <a:prstGeom prst="rect">
            <a:avLst/>
          </a:prstGeom>
        </p:spPr>
        <p:txBody>
          <a:bodyPr wrap="square">
            <a:spAutoFit/>
          </a:bodyPr>
          <a:lstStyle/>
          <a:p>
            <a:pPr lvl="0"/>
            <a:r>
              <a:rPr lang="en-US" altLang="zh-CN" sz="3200" b="1" dirty="0"/>
              <a:t>Conclusion</a:t>
            </a:r>
            <a:endParaRPr lang="zh-CN" altLang="zh-CN" sz="3200" b="1" dirty="0"/>
          </a:p>
        </p:txBody>
      </p:sp>
    </p:spTree>
    <p:extLst>
      <p:ext uri="{BB962C8B-B14F-4D97-AF65-F5344CB8AC3E}">
        <p14:creationId xmlns:p14="http://schemas.microsoft.com/office/powerpoint/2010/main" val="195106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653144"/>
            <a:ext cx="12192000" cy="8094524"/>
          </a:xfrm>
          <a:prstGeom prst="rect">
            <a:avLst/>
          </a:prstGeom>
          <a:noFill/>
        </p:spPr>
        <p:txBody>
          <a:bodyPr wrap="square" rtlCol="0">
            <a:spAutoFit/>
          </a:bodyPr>
          <a:lstStyle/>
          <a:p>
            <a:pPr marL="457200" indent="-457200">
              <a:buFont typeface="Wingdings 3"/>
              <a:buChar char=""/>
            </a:pPr>
            <a:r>
              <a:rPr lang="en-US" altLang="zh-CN" sz="3200" dirty="0"/>
              <a:t>princelings </a:t>
            </a:r>
            <a:r>
              <a:rPr lang="en-US" altLang="zh-CN" sz="3200" dirty="0" smtClean="0"/>
              <a:t>here are </a:t>
            </a:r>
            <a:r>
              <a:rPr lang="en-US" altLang="zh-CN" sz="3200" dirty="0"/>
              <a:t>the offspring and other extended family members of China’s leaders—specifically members of the Politburo and its Standing </a:t>
            </a:r>
            <a:r>
              <a:rPr lang="en-US" altLang="zh-CN" sz="3200" dirty="0" smtClean="0"/>
              <a:t>Committee</a:t>
            </a:r>
          </a:p>
          <a:p>
            <a:pPr marL="457200" indent="-457200">
              <a:buFont typeface="Wingdings 3"/>
              <a:buChar char=""/>
            </a:pPr>
            <a:r>
              <a:rPr lang="en-US" altLang="zh-CN" sz="3200" dirty="0" smtClean="0"/>
              <a:t>Corruption that </a:t>
            </a:r>
            <a:r>
              <a:rPr lang="en-US" altLang="zh-CN" sz="3200" dirty="0"/>
              <a:t>tied to transactions in the primary land </a:t>
            </a:r>
            <a:r>
              <a:rPr lang="en-US" altLang="zh-CN" sz="3200" dirty="0" smtClean="0"/>
              <a:t>market, </a:t>
            </a:r>
            <a:r>
              <a:rPr lang="en-US" altLang="zh-CN" sz="3200" dirty="0"/>
              <a:t>involves primarily children and family members of the elite party members who served between 1997 and </a:t>
            </a:r>
            <a:r>
              <a:rPr lang="en-US" altLang="zh-CN" sz="3200" dirty="0" smtClean="0"/>
              <a:t>2016 (two reasons)</a:t>
            </a:r>
          </a:p>
          <a:p>
            <a:pPr marL="457200" indent="-457200">
              <a:buFont typeface="Wingdings 3"/>
              <a:buChar char=""/>
            </a:pPr>
            <a:r>
              <a:rPr lang="en-US" altLang="zh-CN" sz="3200" dirty="0"/>
              <a:t>In our sample, there are altogether 64 Politburo members </a:t>
            </a:r>
            <a:r>
              <a:rPr lang="en-US" altLang="zh-CN" sz="3200" dirty="0" smtClean="0"/>
              <a:t>(</a:t>
            </a:r>
            <a:r>
              <a:rPr lang="en-US" altLang="zh-CN" sz="3200" dirty="0"/>
              <a:t>between the 15th and the 18th). Of these 64 political elites, 36 are Politburo members and 28 are Standing Committee members during the period </a:t>
            </a:r>
            <a:r>
              <a:rPr lang="en-US" altLang="zh-CN" sz="3200" dirty="0" smtClean="0"/>
              <a:t>1997-2016</a:t>
            </a:r>
            <a:endParaRPr lang="zh-CN" altLang="zh-CN" sz="3200" dirty="0"/>
          </a:p>
          <a:p>
            <a:pPr marL="457200" indent="-457200">
              <a:buFont typeface="Wingdings 3"/>
              <a:buChar char=""/>
            </a:pPr>
            <a:endParaRPr lang="en-US" altLang="zh-CN" sz="3200" dirty="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pPr lvl="0"/>
            <a:r>
              <a:rPr lang="en-US" altLang="zh-CN" sz="3200" dirty="0"/>
              <a:t>Firms Connected to the Princelings</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2656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653144"/>
            <a:ext cx="12192000" cy="8094524"/>
          </a:xfrm>
          <a:prstGeom prst="rect">
            <a:avLst/>
          </a:prstGeom>
          <a:noFill/>
        </p:spPr>
        <p:txBody>
          <a:bodyPr wrap="square" rtlCol="0">
            <a:spAutoFit/>
          </a:bodyPr>
          <a:lstStyle/>
          <a:p>
            <a:pPr marL="457200" indent="-457200">
              <a:buFont typeface="Wingdings 3"/>
              <a:buChar char=""/>
            </a:pPr>
            <a:r>
              <a:rPr lang="en-US" altLang="zh-CN" sz="3200" dirty="0" smtClean="0"/>
              <a:t>In </a:t>
            </a:r>
            <a:r>
              <a:rPr lang="en-US" altLang="zh-CN" sz="3200" dirty="0"/>
              <a:t>our sample, there are altogether 64 Politburo members spanning four National Congresses (between the 15th and the 18th). Of these 64 political elites, 36 are Politburo members and 28 are Standing Committee members during the period </a:t>
            </a:r>
            <a:r>
              <a:rPr lang="en-US" altLang="zh-CN" sz="3200" dirty="0" smtClean="0"/>
              <a:t>1997-2016</a:t>
            </a:r>
          </a:p>
          <a:p>
            <a:pPr marL="457200" indent="-457200">
              <a:buFont typeface="Wingdings 3"/>
              <a:buChar char=""/>
            </a:pPr>
            <a:r>
              <a:rPr lang="en-US" altLang="zh-CN" sz="3200" dirty="0"/>
              <a:t>Upon identifying these political elites, we then searched online for their family members—children and relatives. Altogether we have identified 134 family members related to 48 Politburo and Politburo Standing Committee </a:t>
            </a:r>
            <a:r>
              <a:rPr lang="en-US" altLang="zh-CN" sz="3200" dirty="0" smtClean="0"/>
              <a:t>members</a:t>
            </a:r>
          </a:p>
          <a:p>
            <a:pPr marL="457200" indent="-457200">
              <a:buFont typeface="Wingdings 3"/>
              <a:buChar char=""/>
            </a:pPr>
            <a:r>
              <a:rPr lang="en-US" altLang="zh-CN" sz="3200" dirty="0"/>
              <a:t>Altogether we </a:t>
            </a:r>
            <a:r>
              <a:rPr lang="en-US" altLang="zh-CN" sz="3200" dirty="0" smtClean="0"/>
              <a:t>identify </a:t>
            </a:r>
            <a:r>
              <a:rPr lang="en-US" altLang="zh-CN" sz="3200" dirty="0"/>
              <a:t>3,530 firms (including the subsidiaries) connected to at least one </a:t>
            </a:r>
            <a:r>
              <a:rPr lang="en-US" altLang="zh-CN" sz="3200" dirty="0" smtClean="0"/>
              <a:t>princeling</a:t>
            </a:r>
            <a:endParaRPr lang="zh-CN" altLang="zh-CN" sz="3200" dirty="0"/>
          </a:p>
          <a:p>
            <a:pPr marL="457200" indent="-457200">
              <a:buFont typeface="Wingdings 3"/>
              <a:buChar char=""/>
            </a:pPr>
            <a:endParaRPr lang="en-US" altLang="zh-CN" sz="3200" dirty="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pPr lvl="0"/>
            <a:r>
              <a:rPr lang="en-US" altLang="zh-CN" sz="3200" dirty="0"/>
              <a:t>Firms Connected to the Princelings</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4100398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35281"/>
            <a:ext cx="12192000" cy="6124754"/>
          </a:xfrm>
          <a:prstGeom prst="rect">
            <a:avLst/>
          </a:prstGeom>
          <a:noFill/>
        </p:spPr>
        <p:txBody>
          <a:bodyPr wrap="square" rtlCol="0">
            <a:spAutoFit/>
          </a:bodyPr>
          <a:lstStyle/>
          <a:p>
            <a:pPr marL="457200" indent="-457200">
              <a:buFont typeface="Wingdings 3"/>
              <a:buChar char=""/>
            </a:pPr>
            <a:r>
              <a:rPr lang="en-US" altLang="zh-CN" sz="3200" dirty="0"/>
              <a:t>According to the Ministry of Land and Resources, there were altogether 1,628,635 transactions </a:t>
            </a:r>
            <a:r>
              <a:rPr lang="en-US" altLang="zh-CN" sz="3200" dirty="0" smtClean="0"/>
              <a:t>(1997-2016), </a:t>
            </a:r>
            <a:r>
              <a:rPr lang="en-US" altLang="zh-CN" sz="3200" dirty="0"/>
              <a:t>of which 1,151,358 land </a:t>
            </a:r>
            <a:r>
              <a:rPr lang="en-US" altLang="zh-CN" sz="3200" dirty="0" smtClean="0"/>
              <a:t>parcels</a:t>
            </a:r>
          </a:p>
          <a:p>
            <a:pPr marL="457200" indent="-457200">
              <a:buFont typeface="Wingdings 3"/>
              <a:buChar char=""/>
            </a:pPr>
            <a:r>
              <a:rPr lang="en-US" altLang="zh-CN" sz="3200" dirty="0"/>
              <a:t>We then match the data on land transactions with those of the firms (including their subsidiaries) connected to the princelings based on the firm’s name</a:t>
            </a:r>
            <a:endParaRPr lang="zh-CN" altLang="zh-CN" sz="3200" dirty="0"/>
          </a:p>
          <a:p>
            <a:endParaRPr lang="en-US" altLang="zh-CN" sz="3200" dirty="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Matching Land Transactions with the Princeling Firms</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45775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313358"/>
            <a:ext cx="12192000" cy="7909858"/>
          </a:xfrm>
          <a:prstGeom prst="rect">
            <a:avLst/>
          </a:prstGeom>
          <a:noFill/>
        </p:spPr>
        <p:txBody>
          <a:bodyPr wrap="square" rtlCol="0">
            <a:spAutoFit/>
          </a:bodyPr>
          <a:lstStyle/>
          <a:p>
            <a:pPr marL="457200" indent="-457200">
              <a:buFont typeface="Wingdings 3"/>
              <a:buChar char=""/>
            </a:pPr>
            <a:r>
              <a:rPr lang="en-US" altLang="zh-CN" sz="2800" dirty="0"/>
              <a:t>key challenge: causally identify the economic rents obtained by the princeling firms among a number of unobserved firm and transaction </a:t>
            </a:r>
            <a:r>
              <a:rPr lang="en-US" altLang="zh-CN" sz="2800" dirty="0" smtClean="0"/>
              <a:t>characteristics</a:t>
            </a:r>
            <a:endParaRPr lang="zh-CN" altLang="zh-CN" sz="2800" dirty="0"/>
          </a:p>
          <a:p>
            <a:pPr marL="457200" indent="-457200">
              <a:buFont typeface="Wingdings 3"/>
              <a:buChar char=""/>
            </a:pPr>
            <a:r>
              <a:rPr lang="en-US" altLang="zh-CN" sz="2800" dirty="0"/>
              <a:t>use spatial matching </a:t>
            </a:r>
            <a:r>
              <a:rPr lang="en-US" altLang="zh-CN" sz="2800" dirty="0" smtClean="0"/>
              <a:t>approach</a:t>
            </a:r>
          </a:p>
          <a:p>
            <a:r>
              <a:rPr lang="en-US" altLang="zh-CN" sz="2800" dirty="0" smtClean="0">
                <a:sym typeface="Wingdings 3"/>
              </a:rPr>
              <a:t>      </a:t>
            </a:r>
            <a:r>
              <a:rPr lang="en-US" altLang="zh-CN" sz="2800" dirty="0" smtClean="0"/>
              <a:t>generate </a:t>
            </a:r>
            <a:r>
              <a:rPr lang="en-US" altLang="zh-CN" sz="2800" dirty="0"/>
              <a:t>a sample of transactions involving land parcels purchased by firms </a:t>
            </a:r>
            <a:r>
              <a:rPr lang="en-US" altLang="zh-CN" sz="2800" dirty="0" smtClean="0"/>
              <a:t> unconnected </a:t>
            </a:r>
            <a:r>
              <a:rPr lang="en-US" altLang="zh-CN" sz="2800" dirty="0"/>
              <a:t>to the princelings in </a:t>
            </a:r>
            <a:r>
              <a:rPr lang="en-US" altLang="zh-CN" sz="2800" dirty="0">
                <a:solidFill>
                  <a:srgbClr val="FF0000"/>
                </a:solidFill>
              </a:rPr>
              <a:t>the same year </a:t>
            </a:r>
            <a:r>
              <a:rPr lang="en-US" altLang="zh-CN" sz="2800" dirty="0"/>
              <a:t>and </a:t>
            </a:r>
            <a:r>
              <a:rPr lang="en-US" altLang="zh-CN" sz="2800" dirty="0">
                <a:solidFill>
                  <a:srgbClr val="FF0000"/>
                </a:solidFill>
              </a:rPr>
              <a:t>within the same distances </a:t>
            </a:r>
            <a:r>
              <a:rPr lang="en-US" altLang="zh-CN" sz="2800" dirty="0" smtClean="0">
                <a:solidFill>
                  <a:srgbClr val="FF0000"/>
                </a:solidFill>
              </a:rPr>
              <a:t>  </a:t>
            </a:r>
            <a:r>
              <a:rPr lang="en-US" altLang="zh-CN" sz="2800" dirty="0" smtClean="0"/>
              <a:t>under the assumption </a:t>
            </a:r>
            <a:r>
              <a:rPr lang="en-US" altLang="zh-CN" sz="2800" dirty="0"/>
              <a:t>that land parcels of a </a:t>
            </a:r>
            <a:r>
              <a:rPr lang="en-US" altLang="zh-CN" sz="2800" dirty="0">
                <a:solidFill>
                  <a:srgbClr val="FF0000"/>
                </a:solidFill>
              </a:rPr>
              <a:t>similar size </a:t>
            </a:r>
            <a:r>
              <a:rPr lang="en-US" altLang="zh-CN" sz="2800" dirty="0"/>
              <a:t>and sold within the same area and in the same year are highly comparable in quality and therefore price.</a:t>
            </a:r>
            <a:endParaRPr lang="zh-CN" altLang="zh-CN" sz="2800" dirty="0"/>
          </a:p>
          <a:p>
            <a:r>
              <a:rPr lang="en-US" altLang="zh-CN" sz="2800" dirty="0"/>
              <a:t> </a:t>
            </a:r>
            <a:r>
              <a:rPr lang="en-US" altLang="zh-CN" sz="2800" dirty="0" smtClean="0"/>
              <a:t>   </a:t>
            </a:r>
            <a:r>
              <a:rPr lang="en-US" altLang="zh-CN" sz="2800" dirty="0" smtClean="0">
                <a:sym typeface="Wingdings 3"/>
              </a:rPr>
              <a:t> </a:t>
            </a:r>
            <a:r>
              <a:rPr lang="en-US" altLang="zh-CN" sz="2800" dirty="0" smtClean="0"/>
              <a:t>treat </a:t>
            </a:r>
            <a:r>
              <a:rPr lang="en-US" altLang="zh-CN" sz="2800" dirty="0"/>
              <a:t>land parcels purchased by firms unconnected to the princelings as the control group, and any price difference between the parcels paid by these two types of firms can be attributed to the preferential treatment the local governments provide to the princeling </a:t>
            </a:r>
            <a:r>
              <a:rPr lang="en-US" altLang="zh-CN" sz="2800" dirty="0" smtClean="0"/>
              <a:t>firms </a:t>
            </a:r>
            <a:endParaRPr lang="zh-CN" altLang="zh-CN" sz="2800" dirty="0"/>
          </a:p>
          <a:p>
            <a:pPr marL="457200" indent="-457200">
              <a:buFont typeface="Wingdings 3"/>
              <a:buChar char=""/>
            </a:pPr>
            <a:endParaRPr lang="en-US" altLang="zh-CN" sz="3200" dirty="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A Spatially Matched Sample for Identification</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4119959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167099"/>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633408"/>
            <a:ext cx="12192000" cy="4647426"/>
          </a:xfrm>
          <a:prstGeom prst="rect">
            <a:avLst/>
          </a:prstGeom>
          <a:noFill/>
        </p:spPr>
        <p:txBody>
          <a:bodyPr wrap="square" rtlCol="0">
            <a:spAutoFit/>
          </a:bodyPr>
          <a:lstStyle/>
          <a:p>
            <a:r>
              <a:rPr lang="en-US" altLang="zh-CN" sz="3200" dirty="0" smtClean="0">
                <a:sym typeface="Wingdings 3"/>
              </a:rPr>
              <a:t></a:t>
            </a:r>
            <a:r>
              <a:rPr lang="en-US" altLang="zh-CN" sz="3200" dirty="0" smtClean="0"/>
              <a:t>able </a:t>
            </a:r>
            <a:r>
              <a:rPr lang="en-US" altLang="zh-CN" sz="3200" dirty="0"/>
              <a:t>to identify 359,539 land parcels within the 1500-meter radius and 207,564 land parcels within the 500-meter radius purchased by the non-princeling </a:t>
            </a:r>
            <a:r>
              <a:rPr lang="en-US" altLang="zh-CN" sz="3200" dirty="0" smtClean="0"/>
              <a:t>firms </a:t>
            </a:r>
            <a:endParaRPr lang="zh-CN" altLang="zh-CN" sz="3200" dirty="0"/>
          </a:p>
          <a:p>
            <a:endParaRPr lang="en-US" altLang="zh-CN" sz="3200" dirty="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3560"/>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49370"/>
            <a:ext cx="9553707" cy="584775"/>
          </a:xfrm>
          <a:prstGeom prst="rect">
            <a:avLst/>
          </a:prstGeom>
          <a:noFill/>
        </p:spPr>
        <p:txBody>
          <a:bodyPr wrap="square" rtlCol="0">
            <a:spAutoFit/>
          </a:bodyPr>
          <a:lstStyle/>
          <a:p>
            <a:pPr lvl="0"/>
            <a:r>
              <a:rPr lang="en-US" altLang="zh-CN" sz="3200" dirty="0"/>
              <a:t>A Spatially Matched Sample for Identification</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4199470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1569660"/>
          </a:xfrm>
          <a:prstGeom prst="rect">
            <a:avLst/>
          </a:prstGeom>
        </p:spPr>
        <p:txBody>
          <a:bodyPr wrap="square">
            <a:spAutoFit/>
          </a:bodyPr>
          <a:lstStyle/>
          <a:p>
            <a:pPr lvl="0"/>
            <a:r>
              <a:rPr lang="en-US" altLang="zh-CN" sz="4800" dirty="0"/>
              <a:t>Price Discount Obtained by Princeling Firms</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28222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price discount obtained by the princeling </a:t>
            </a:r>
            <a:r>
              <a:rPr lang="en-US" altLang="zh-CN" sz="3200" dirty="0" smtClean="0"/>
              <a:t>firms</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7" name="图片 6"/>
          <p:cNvPicPr/>
          <p:nvPr/>
        </p:nvPicPr>
        <p:blipFill>
          <a:blip r:embed="rId4"/>
          <a:stretch>
            <a:fillRect/>
          </a:stretch>
        </p:blipFill>
        <p:spPr>
          <a:xfrm>
            <a:off x="0" y="861780"/>
            <a:ext cx="12191999" cy="5996220"/>
          </a:xfrm>
          <a:prstGeom prst="rect">
            <a:avLst/>
          </a:prstGeom>
        </p:spPr>
      </p:pic>
    </p:spTree>
    <p:extLst>
      <p:ext uri="{BB962C8B-B14F-4D97-AF65-F5344CB8AC3E}">
        <p14:creationId xmlns:p14="http://schemas.microsoft.com/office/powerpoint/2010/main" val="2097178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price discount obtained by the princeling </a:t>
            </a:r>
            <a:r>
              <a:rPr lang="en-US" altLang="zh-CN" sz="3200" dirty="0" smtClean="0"/>
              <a:t>firms</a:t>
            </a:r>
            <a:endParaRPr lang="zh-CN" altLang="zh-CN" sz="3200" dirty="0"/>
          </a:p>
        </p:txBody>
      </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318709323"/>
              </p:ext>
            </p:extLst>
          </p:nvPr>
        </p:nvGraphicFramePr>
        <p:xfrm>
          <a:off x="466551" y="955343"/>
          <a:ext cx="10890905" cy="777922"/>
        </p:xfrm>
        <a:graphic>
          <a:graphicData uri="http://schemas.openxmlformats.org/presentationml/2006/ole">
            <mc:AlternateContent xmlns:mc="http://schemas.openxmlformats.org/markup-compatibility/2006">
              <mc:Choice xmlns:v="urn:schemas-microsoft-com:vml" Requires="v">
                <p:oleObj spid="_x0000_s6195" r:id="rId5" imgW="3302000" imgH="228600" progId="Unknown">
                  <p:embed/>
                </p:oleObj>
              </mc:Choice>
              <mc:Fallback>
                <p:oleObj r:id="rId5" imgW="3302000" imgH="228600"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51" y="955343"/>
                        <a:ext cx="10890905" cy="777922"/>
                      </a:xfrm>
                      <a:prstGeom prst="rect">
                        <a:avLst/>
                      </a:prstGeom>
                      <a:noFill/>
                    </p:spPr>
                  </p:pic>
                </p:oleObj>
              </mc:Fallback>
            </mc:AlternateContent>
          </a:graphicData>
        </a:graphic>
      </p:graphicFrame>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351932326"/>
              </p:ext>
            </p:extLst>
          </p:nvPr>
        </p:nvGraphicFramePr>
        <p:xfrm>
          <a:off x="1331275" y="1828800"/>
          <a:ext cx="920605" cy="382138"/>
        </p:xfrm>
        <a:graphic>
          <a:graphicData uri="http://schemas.openxmlformats.org/presentationml/2006/ole">
            <mc:AlternateContent xmlns:mc="http://schemas.openxmlformats.org/markup-compatibility/2006">
              <mc:Choice xmlns:v="urn:schemas-microsoft-com:vml" Requires="v">
                <p:oleObj spid="_x0000_s6196" r:id="rId7" imgW="507780" imgH="203112" progId="Unknown">
                  <p:embed/>
                </p:oleObj>
              </mc:Choice>
              <mc:Fallback>
                <p:oleObj r:id="rId7" imgW="507780" imgH="203112"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275" y="1828800"/>
                        <a:ext cx="920605" cy="382138"/>
                      </a:xfrm>
                      <a:prstGeom prst="rect">
                        <a:avLst/>
                      </a:prstGeom>
                      <a:noFill/>
                    </p:spPr>
                  </p:pic>
                </p:oleObj>
              </mc:Fallback>
            </mc:AlternateContent>
          </a:graphicData>
        </a:graphic>
      </p:graphicFrame>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1888681780"/>
              </p:ext>
            </p:extLst>
          </p:nvPr>
        </p:nvGraphicFramePr>
        <p:xfrm>
          <a:off x="101327" y="2715903"/>
          <a:ext cx="2214013" cy="409434"/>
        </p:xfrm>
        <a:graphic>
          <a:graphicData uri="http://schemas.openxmlformats.org/presentationml/2006/ole">
            <mc:AlternateContent xmlns:mc="http://schemas.openxmlformats.org/markup-compatibility/2006">
              <mc:Choice xmlns:v="urn:schemas-microsoft-com:vml" Requires="v">
                <p:oleObj spid="_x0000_s6197" r:id="rId9" imgW="1270000" imgH="228600" progId="Unknown">
                  <p:embed/>
                </p:oleObj>
              </mc:Choice>
              <mc:Fallback>
                <p:oleObj r:id="rId9" imgW="1270000" imgH="228600"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327" y="2715903"/>
                        <a:ext cx="2214013" cy="409434"/>
                      </a:xfrm>
                      <a:prstGeom prst="rect">
                        <a:avLst/>
                      </a:prstGeom>
                      <a:noFill/>
                    </p:spPr>
                  </p:pic>
                </p:oleObj>
              </mc:Fallback>
            </mc:AlternateContent>
          </a:graphicData>
        </a:graphic>
      </p:graphicFrame>
      <p:sp>
        <p:nvSpPr>
          <p:cNvPr id="9"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2095230799"/>
              </p:ext>
            </p:extLst>
          </p:nvPr>
        </p:nvGraphicFramePr>
        <p:xfrm>
          <a:off x="1892278" y="3634812"/>
          <a:ext cx="359602" cy="395562"/>
        </p:xfrm>
        <a:graphic>
          <a:graphicData uri="http://schemas.openxmlformats.org/presentationml/2006/ole">
            <mc:AlternateContent xmlns:mc="http://schemas.openxmlformats.org/markup-compatibility/2006">
              <mc:Choice xmlns:v="urn:schemas-microsoft-com:vml" Requires="v">
                <p:oleObj spid="_x0000_s6198" r:id="rId11" imgW="190417" imgH="203112" progId="Unknown">
                  <p:embed/>
                </p:oleObj>
              </mc:Choice>
              <mc:Fallback>
                <p:oleObj r:id="rId11" imgW="190417" imgH="203112" progId="Unknown">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2278" y="3634812"/>
                        <a:ext cx="359602" cy="395562"/>
                      </a:xfrm>
                      <a:prstGeom prst="rect">
                        <a:avLst/>
                      </a:prstGeom>
                      <a:noFill/>
                    </p:spPr>
                  </p:pic>
                </p:oleObj>
              </mc:Fallback>
            </mc:AlternateContent>
          </a:graphicData>
        </a:graphic>
      </p:graphicFrame>
      <p:sp>
        <p:nvSpPr>
          <p:cNvPr id="11"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049253427"/>
              </p:ext>
            </p:extLst>
          </p:nvPr>
        </p:nvGraphicFramePr>
        <p:xfrm>
          <a:off x="1856127" y="5234581"/>
          <a:ext cx="395753" cy="395753"/>
        </p:xfrm>
        <a:graphic>
          <a:graphicData uri="http://schemas.openxmlformats.org/presentationml/2006/ole">
            <mc:AlternateContent xmlns:mc="http://schemas.openxmlformats.org/markup-compatibility/2006">
              <mc:Choice xmlns:v="urn:schemas-microsoft-com:vml" Requires="v">
                <p:oleObj spid="_x0000_s6199" r:id="rId13" imgW="203024" imgH="203024" progId="Unknown">
                  <p:embed/>
                </p:oleObj>
              </mc:Choice>
              <mc:Fallback>
                <p:oleObj r:id="rId13" imgW="203024" imgH="203024" progId="Unknown">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6127" y="5234581"/>
                        <a:ext cx="395753" cy="395753"/>
                      </a:xfrm>
                      <a:prstGeom prst="rect">
                        <a:avLst/>
                      </a:prstGeom>
                      <a:noFill/>
                    </p:spPr>
                  </p:pic>
                </p:oleObj>
              </mc:Fallback>
            </mc:AlternateContent>
          </a:graphicData>
        </a:graphic>
      </p:graphicFrame>
      <p:sp>
        <p:nvSpPr>
          <p:cNvPr id="14" name="TextBox 13"/>
          <p:cNvSpPr txBox="1"/>
          <p:nvPr/>
        </p:nvSpPr>
        <p:spPr>
          <a:xfrm>
            <a:off x="2251880" y="1828800"/>
            <a:ext cx="10868167" cy="1107996"/>
          </a:xfrm>
          <a:prstGeom prst="rect">
            <a:avLst/>
          </a:prstGeom>
          <a:noFill/>
        </p:spPr>
        <p:txBody>
          <a:bodyPr wrap="square" rtlCol="0">
            <a:spAutoFit/>
          </a:bodyPr>
          <a:lstStyle/>
          <a:p>
            <a:r>
              <a:rPr lang="zh-CN" altLang="en-US" sz="2400" dirty="0" smtClean="0"/>
              <a:t>：</a:t>
            </a:r>
            <a:r>
              <a:rPr lang="en-US" altLang="zh-CN" sz="2400" dirty="0" smtClean="0"/>
              <a:t>the </a:t>
            </a:r>
            <a:r>
              <a:rPr lang="en-US" altLang="zh-CN" sz="2400" dirty="0"/>
              <a:t>log of price (yuan per square meter) for  </a:t>
            </a:r>
            <a:r>
              <a:rPr lang="en-US" altLang="zh-CN" sz="2400" dirty="0" smtClean="0"/>
              <a:t>land </a:t>
            </a:r>
            <a:r>
              <a:rPr lang="en-US" altLang="zh-CN" sz="2400" dirty="0"/>
              <a:t>parcel </a:t>
            </a:r>
            <a:r>
              <a:rPr lang="en-US" altLang="zh-CN" sz="2400" dirty="0" err="1"/>
              <a:t>i</a:t>
            </a:r>
            <a:r>
              <a:rPr lang="en-US" altLang="zh-CN" sz="2400" dirty="0"/>
              <a:t> </a:t>
            </a:r>
            <a:endParaRPr lang="en-US" altLang="zh-CN" sz="2400" dirty="0" smtClean="0"/>
          </a:p>
          <a:p>
            <a:r>
              <a:rPr lang="en-US" altLang="zh-CN" sz="2400" dirty="0" smtClean="0"/>
              <a:t>    sold </a:t>
            </a:r>
            <a:r>
              <a:rPr lang="en-US" altLang="zh-CN" sz="2400" dirty="0"/>
              <a:t>by municipal </a:t>
            </a:r>
            <a:r>
              <a:rPr lang="en-US" altLang="zh-CN" sz="2400" dirty="0" smtClean="0"/>
              <a:t>  government </a:t>
            </a:r>
            <a:r>
              <a:rPr lang="en-US" altLang="zh-CN" sz="2400" dirty="0"/>
              <a:t>c to firm k for usage s in month-year t</a:t>
            </a:r>
            <a:endParaRPr lang="zh-CN" altLang="zh-CN" sz="2400" dirty="0"/>
          </a:p>
          <a:p>
            <a:endParaRPr lang="zh-CN" altLang="en-US" dirty="0"/>
          </a:p>
        </p:txBody>
      </p:sp>
      <p:sp>
        <p:nvSpPr>
          <p:cNvPr id="18" name="TextBox 17"/>
          <p:cNvSpPr txBox="1"/>
          <p:nvPr/>
        </p:nvSpPr>
        <p:spPr>
          <a:xfrm>
            <a:off x="2251880" y="2704531"/>
            <a:ext cx="10868167" cy="830997"/>
          </a:xfrm>
          <a:prstGeom prst="rect">
            <a:avLst/>
          </a:prstGeom>
          <a:noFill/>
        </p:spPr>
        <p:txBody>
          <a:bodyPr wrap="square" rtlCol="0">
            <a:spAutoFit/>
          </a:bodyPr>
          <a:lstStyle/>
          <a:p>
            <a:r>
              <a:rPr lang="zh-CN" altLang="en-US" sz="2400" dirty="0" smtClean="0"/>
              <a:t>：</a:t>
            </a:r>
            <a:r>
              <a:rPr lang="en-US" altLang="zh-CN" sz="2400" dirty="0"/>
              <a:t>a dummy , equal to 1 if a firm k is connected to a princeling j, </a:t>
            </a:r>
            <a:endParaRPr lang="en-US" altLang="zh-CN" sz="2400" dirty="0" smtClean="0"/>
          </a:p>
          <a:p>
            <a:r>
              <a:rPr lang="en-US" altLang="zh-CN" sz="2400" dirty="0"/>
              <a:t> </a:t>
            </a:r>
            <a:r>
              <a:rPr lang="en-US" altLang="zh-CN" sz="2400" dirty="0" smtClean="0"/>
              <a:t>   and </a:t>
            </a:r>
            <a:r>
              <a:rPr lang="en-US" altLang="zh-CN" sz="2400" dirty="0"/>
              <a:t>0 otherwise</a:t>
            </a:r>
            <a:endParaRPr lang="zh-CN" altLang="en-US" dirty="0"/>
          </a:p>
        </p:txBody>
      </p:sp>
      <p:sp>
        <p:nvSpPr>
          <p:cNvPr id="15" name="矩形 14"/>
          <p:cNvSpPr/>
          <p:nvPr/>
        </p:nvSpPr>
        <p:spPr>
          <a:xfrm>
            <a:off x="2356374" y="3539277"/>
            <a:ext cx="9835625" cy="1200329"/>
          </a:xfrm>
          <a:prstGeom prst="rect">
            <a:avLst/>
          </a:prstGeom>
        </p:spPr>
        <p:txBody>
          <a:bodyPr wrap="square">
            <a:spAutoFit/>
          </a:bodyPr>
          <a:lstStyle/>
          <a:p>
            <a:r>
              <a:rPr lang="en-US" altLang="zh-CN" sz="2400" dirty="0" smtClean="0"/>
              <a:t> </a:t>
            </a:r>
            <a:r>
              <a:rPr lang="zh-CN" altLang="en-US" sz="2400" dirty="0" smtClean="0"/>
              <a:t>：</a:t>
            </a:r>
            <a:r>
              <a:rPr lang="en-US" altLang="zh-CN" sz="2400" dirty="0" smtClean="0"/>
              <a:t>transaction </a:t>
            </a:r>
            <a:r>
              <a:rPr lang="en-US" altLang="zh-CN" sz="2400" dirty="0"/>
              <a:t>level variables including the log of the land area sold, land quality as evaluated by the </a:t>
            </a:r>
            <a:r>
              <a:rPr lang="en-US" altLang="zh-CN" sz="2400" dirty="0" smtClean="0"/>
              <a:t>officials </a:t>
            </a:r>
            <a:r>
              <a:rPr lang="en-US" altLang="zh-CN" sz="2400" dirty="0"/>
              <a:t>in charge of selling the </a:t>
            </a:r>
            <a:r>
              <a:rPr lang="en-US" altLang="zh-CN" sz="2400" dirty="0" smtClean="0"/>
              <a:t>land, </a:t>
            </a:r>
            <a:r>
              <a:rPr lang="en-US" altLang="zh-CN" sz="2400" dirty="0"/>
              <a:t>the specific sales method employed, firm size and firm ownership</a:t>
            </a:r>
            <a:r>
              <a:rPr lang="en-US" altLang="zh-CN" dirty="0"/>
              <a:t>.</a:t>
            </a:r>
            <a:endParaRPr lang="zh-CN" altLang="zh-CN" dirty="0"/>
          </a:p>
        </p:txBody>
      </p:sp>
      <p:sp>
        <p:nvSpPr>
          <p:cNvPr id="16" name="矩形 15"/>
          <p:cNvSpPr/>
          <p:nvPr/>
        </p:nvSpPr>
        <p:spPr>
          <a:xfrm>
            <a:off x="2502088" y="5030169"/>
            <a:ext cx="9589827" cy="830997"/>
          </a:xfrm>
          <a:prstGeom prst="rect">
            <a:avLst/>
          </a:prstGeom>
        </p:spPr>
        <p:txBody>
          <a:bodyPr wrap="square">
            <a:spAutoFit/>
          </a:bodyPr>
          <a:lstStyle/>
          <a:p>
            <a:r>
              <a:rPr lang="zh-CN" altLang="en-US" sz="2400" dirty="0" smtClean="0"/>
              <a:t>：</a:t>
            </a:r>
            <a:r>
              <a:rPr lang="en-US" altLang="zh-CN" sz="2400" dirty="0" smtClean="0"/>
              <a:t>a </a:t>
            </a:r>
            <a:r>
              <a:rPr lang="en-US" altLang="zh-CN" sz="2400" dirty="0"/>
              <a:t>high-dimensional control of city-year-usage fixed effects, month fixed effects and the three-digit industry fixed effects</a:t>
            </a:r>
            <a:endParaRPr lang="zh-CN" altLang="zh-CN" sz="2400" dirty="0"/>
          </a:p>
        </p:txBody>
      </p:sp>
    </p:spTree>
    <p:extLst>
      <p:ext uri="{BB962C8B-B14F-4D97-AF65-F5344CB8AC3E}">
        <p14:creationId xmlns:p14="http://schemas.microsoft.com/office/powerpoint/2010/main" val="3061383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price discount obtained by the princeling </a:t>
            </a:r>
            <a:r>
              <a:rPr lang="en-US" altLang="zh-CN" sz="3200" dirty="0" smtClean="0"/>
              <a:t>firms</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9" name="图片 8"/>
          <p:cNvPicPr/>
          <p:nvPr/>
        </p:nvPicPr>
        <p:blipFill>
          <a:blip r:embed="rId4"/>
          <a:stretch>
            <a:fillRect/>
          </a:stretch>
        </p:blipFill>
        <p:spPr>
          <a:xfrm>
            <a:off x="466551" y="1010508"/>
            <a:ext cx="11229580" cy="5581933"/>
          </a:xfrm>
          <a:prstGeom prst="rect">
            <a:avLst/>
          </a:prstGeom>
        </p:spPr>
      </p:pic>
      <p:sp>
        <p:nvSpPr>
          <p:cNvPr id="2" name="TextBox 1"/>
          <p:cNvSpPr txBox="1"/>
          <p:nvPr/>
        </p:nvSpPr>
        <p:spPr>
          <a:xfrm>
            <a:off x="1078173" y="748898"/>
            <a:ext cx="2388358" cy="523220"/>
          </a:xfrm>
          <a:prstGeom prst="rect">
            <a:avLst/>
          </a:prstGeom>
          <a:noFill/>
        </p:spPr>
        <p:txBody>
          <a:bodyPr wrap="square" rtlCol="0">
            <a:spAutoFit/>
          </a:bodyPr>
          <a:lstStyle/>
          <a:p>
            <a:r>
              <a:rPr lang="en-US" altLang="zh-CN" sz="2800" dirty="0" smtClean="0">
                <a:sym typeface="Wingdings 3"/>
              </a:rPr>
              <a:t></a:t>
            </a:r>
            <a:r>
              <a:rPr lang="en-US" altLang="zh-CN" sz="2800" dirty="0" smtClean="0"/>
              <a:t>Basic </a:t>
            </a:r>
            <a:r>
              <a:rPr lang="en-US" altLang="zh-CN" sz="2800" dirty="0"/>
              <a:t>results</a:t>
            </a:r>
            <a:endParaRPr lang="zh-CN" altLang="en-US" sz="2800" dirty="0"/>
          </a:p>
        </p:txBody>
      </p:sp>
    </p:spTree>
    <p:extLst>
      <p:ext uri="{BB962C8B-B14F-4D97-AF65-F5344CB8AC3E}">
        <p14:creationId xmlns:p14="http://schemas.microsoft.com/office/powerpoint/2010/main" val="1999468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price discount obtained by the princeling </a:t>
            </a:r>
            <a:r>
              <a:rPr lang="en-US" altLang="zh-CN" sz="3200" dirty="0" smtClean="0"/>
              <a:t>firms</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5467" y="684992"/>
            <a:ext cx="10123733" cy="617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5534" y="745796"/>
            <a:ext cx="3343702" cy="523220"/>
          </a:xfrm>
          <a:prstGeom prst="rect">
            <a:avLst/>
          </a:prstGeom>
          <a:noFill/>
        </p:spPr>
        <p:txBody>
          <a:bodyPr wrap="square" rtlCol="0">
            <a:spAutoFit/>
          </a:bodyPr>
          <a:lstStyle/>
          <a:p>
            <a:r>
              <a:rPr lang="en-US" altLang="zh-CN" sz="2800" dirty="0" smtClean="0">
                <a:sym typeface="Wingdings 3"/>
              </a:rPr>
              <a:t></a:t>
            </a:r>
            <a:r>
              <a:rPr lang="en-US" altLang="zh-CN" sz="2800" dirty="0" smtClean="0"/>
              <a:t>two robust checks</a:t>
            </a:r>
            <a:endParaRPr lang="zh-CN" altLang="en-US" sz="2800" dirty="0"/>
          </a:p>
        </p:txBody>
      </p:sp>
    </p:spTree>
    <p:extLst>
      <p:ext uri="{BB962C8B-B14F-4D97-AF65-F5344CB8AC3E}">
        <p14:creationId xmlns:p14="http://schemas.microsoft.com/office/powerpoint/2010/main" val="4023357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01</a:t>
            </a:r>
            <a:endParaRPr lang="zh-CN" altLang="en-US" sz="17925"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3066789" y="2840934"/>
            <a:ext cx="686406"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3753195" y="2789341"/>
            <a:ext cx="6745472" cy="830997"/>
          </a:xfrm>
          <a:prstGeom prst="rect">
            <a:avLst/>
          </a:prstGeom>
        </p:spPr>
        <p:txBody>
          <a:bodyPr wrap="square">
            <a:spAutoFit/>
          </a:bodyPr>
          <a:lstStyle/>
          <a:p>
            <a:pPr lvl="0"/>
            <a:r>
              <a:rPr lang="en-US" altLang="zh-CN" sz="4800" b="1" dirty="0"/>
              <a:t>Introduction</a:t>
            </a:r>
            <a:endParaRPr lang="zh-CN" altLang="zh-CN" sz="4800" b="1" dirty="0"/>
          </a:p>
        </p:txBody>
      </p:sp>
      <p:cxnSp>
        <p:nvCxnSpPr>
          <p:cNvPr id="16" name="直接连接符 15"/>
          <p:cNvCxnSpPr/>
          <p:nvPr/>
        </p:nvCxnSpPr>
        <p:spPr>
          <a:xfrm>
            <a:off x="3753195" y="2698684"/>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1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4767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35281"/>
            <a:ext cx="12192000" cy="8094524"/>
          </a:xfrm>
          <a:prstGeom prst="rect">
            <a:avLst/>
          </a:prstGeom>
          <a:noFill/>
        </p:spPr>
        <p:txBody>
          <a:bodyPr wrap="square" rtlCol="0">
            <a:spAutoFit/>
          </a:bodyPr>
          <a:lstStyle/>
          <a:p>
            <a:r>
              <a:rPr lang="en-US" altLang="zh-CN" sz="3200" dirty="0" smtClean="0">
                <a:sym typeface="Wingdings 3"/>
              </a:rPr>
              <a:t></a:t>
            </a:r>
            <a:r>
              <a:rPr lang="en-US" altLang="zh-CN" sz="3200" dirty="0"/>
              <a:t>full sample: </a:t>
            </a:r>
            <a:r>
              <a:rPr lang="en-US" altLang="zh-CN" sz="3200" dirty="0" smtClean="0"/>
              <a:t>column </a:t>
            </a:r>
            <a:r>
              <a:rPr lang="en-US" altLang="zh-CN" sz="3200" dirty="0"/>
              <a:t>(1</a:t>
            </a:r>
            <a:r>
              <a:rPr lang="en-US" altLang="zh-CN" sz="3200" dirty="0" smtClean="0"/>
              <a:t>)</a:t>
            </a:r>
            <a:endParaRPr lang="en-US" altLang="zh-CN" sz="3200" dirty="0" smtClean="0">
              <a:solidFill>
                <a:srgbClr val="FF0000"/>
              </a:solidFill>
            </a:endParaRPr>
          </a:p>
          <a:p>
            <a:pPr marL="457200" indent="-457200">
              <a:buFont typeface="Wingdings 3" pitchFamily="18" charset="2"/>
              <a:buChar char=""/>
            </a:pPr>
            <a:r>
              <a:rPr lang="en-US" altLang="zh-CN" sz="3200" dirty="0" smtClean="0"/>
              <a:t>matched sample: column (2) and (3) </a:t>
            </a:r>
          </a:p>
          <a:p>
            <a:pPr marL="457200" indent="-457200">
              <a:buFont typeface="Wingdings 3" pitchFamily="18" charset="2"/>
              <a:buChar char=""/>
            </a:pPr>
            <a:r>
              <a:rPr lang="en-US" altLang="zh-CN" sz="3200" dirty="0" smtClean="0"/>
              <a:t>heterogeneity</a:t>
            </a:r>
          </a:p>
          <a:p>
            <a:r>
              <a:rPr lang="en-US" altLang="zh-CN" sz="3200" dirty="0" smtClean="0"/>
              <a:t>       </a:t>
            </a:r>
            <a:r>
              <a:rPr lang="en-US" altLang="zh-CN" sz="3200" dirty="0" smtClean="0">
                <a:sym typeface="Wingdings 3"/>
              </a:rPr>
              <a:t></a:t>
            </a:r>
            <a:r>
              <a:rPr lang="en-US" altLang="zh-CN" sz="3200" dirty="0" smtClean="0"/>
              <a:t> political status </a:t>
            </a:r>
            <a:r>
              <a:rPr lang="en-US" altLang="zh-CN" sz="3200" dirty="0"/>
              <a:t>of the </a:t>
            </a:r>
            <a:r>
              <a:rPr lang="en-US" altLang="zh-CN" sz="3200" dirty="0" smtClean="0"/>
              <a:t>princelings: column </a:t>
            </a:r>
            <a:r>
              <a:rPr lang="en-US" altLang="zh-CN" sz="3200" dirty="0"/>
              <a:t>(4)-(6)</a:t>
            </a:r>
            <a:r>
              <a:rPr lang="en-US" altLang="zh-CN" sz="3200" dirty="0" smtClean="0"/>
              <a:t> </a:t>
            </a:r>
          </a:p>
          <a:p>
            <a:r>
              <a:rPr lang="en-US" altLang="zh-CN" sz="3200" dirty="0" smtClean="0"/>
              <a:t>       </a:t>
            </a:r>
            <a:r>
              <a:rPr lang="en-US" altLang="zh-CN" sz="3200" dirty="0" smtClean="0">
                <a:sym typeface="Wingdings 3"/>
              </a:rPr>
              <a:t></a:t>
            </a:r>
            <a:r>
              <a:rPr lang="en-US" altLang="zh-CN" sz="3200" dirty="0" smtClean="0"/>
              <a:t>retirement:(</a:t>
            </a:r>
            <a:r>
              <a:rPr lang="en-US" altLang="zh-CN" sz="3200" dirty="0"/>
              <a:t>7)-(9</a:t>
            </a:r>
            <a:r>
              <a:rPr lang="en-US" altLang="zh-CN" sz="3200" dirty="0" smtClean="0"/>
              <a:t>)</a:t>
            </a:r>
          </a:p>
          <a:p>
            <a:pPr marL="457200" indent="-457200">
              <a:buFont typeface="Wingdings 3" pitchFamily="18" charset="2"/>
              <a:buChar char=""/>
            </a:pPr>
            <a:r>
              <a:rPr lang="en-US" altLang="zh-CN" sz="3200" dirty="0" smtClean="0"/>
              <a:t>two </a:t>
            </a:r>
            <a:r>
              <a:rPr lang="en-US" altLang="zh-CN" sz="3200" dirty="0"/>
              <a:t>robustness </a:t>
            </a:r>
            <a:r>
              <a:rPr lang="en-US" altLang="zh-CN" sz="3200" dirty="0" smtClean="0"/>
              <a:t>checks: table AII</a:t>
            </a:r>
          </a:p>
          <a:p>
            <a:r>
              <a:rPr lang="en-US" altLang="zh-CN" sz="3200" dirty="0"/>
              <a:t> </a:t>
            </a:r>
            <a:r>
              <a:rPr lang="en-US" altLang="zh-CN" sz="3200" dirty="0" smtClean="0"/>
              <a:t>      </a:t>
            </a:r>
            <a:r>
              <a:rPr lang="en-US" altLang="zh-CN" sz="3200" dirty="0" smtClean="0">
                <a:sym typeface="Wingdings 3"/>
              </a:rPr>
              <a:t></a:t>
            </a:r>
            <a:r>
              <a:rPr lang="en-US" altLang="zh-CN" sz="3200" dirty="0" smtClean="0"/>
              <a:t> </a:t>
            </a:r>
            <a:r>
              <a:rPr lang="en-US" altLang="zh-CN" sz="3200" dirty="0"/>
              <a:t>make use of the subsample of Zhou </a:t>
            </a:r>
            <a:r>
              <a:rPr lang="en-US" altLang="zh-CN" sz="3200" dirty="0" err="1"/>
              <a:t>Yongkang</a:t>
            </a:r>
            <a:r>
              <a:rPr lang="en-US" altLang="zh-CN" sz="3200" dirty="0"/>
              <a:t> </a:t>
            </a:r>
            <a:endParaRPr lang="en-US" altLang="zh-CN" sz="3200" dirty="0" smtClean="0"/>
          </a:p>
          <a:p>
            <a:r>
              <a:rPr lang="en-US" altLang="zh-CN" sz="3200" dirty="0"/>
              <a:t> </a:t>
            </a:r>
            <a:r>
              <a:rPr lang="en-US" altLang="zh-CN" sz="3200" dirty="0" smtClean="0"/>
              <a:t>      and </a:t>
            </a:r>
            <a:r>
              <a:rPr lang="en-US" altLang="zh-CN" sz="3200" dirty="0"/>
              <a:t>his son to </a:t>
            </a:r>
            <a:r>
              <a:rPr lang="en-US" altLang="zh-CN" sz="3200" dirty="0" smtClean="0"/>
              <a:t>verify </a:t>
            </a:r>
            <a:r>
              <a:rPr lang="en-US" altLang="zh-CN" sz="3200" dirty="0"/>
              <a:t>our main results</a:t>
            </a:r>
            <a:endParaRPr lang="en-US" altLang="zh-CN" sz="3200" dirty="0" smtClean="0">
              <a:sym typeface="Wingdings 3"/>
            </a:endParaRPr>
          </a:p>
          <a:p>
            <a:r>
              <a:rPr lang="en-US" altLang="zh-CN" sz="3200" dirty="0">
                <a:sym typeface="Wingdings 3"/>
              </a:rPr>
              <a:t> </a:t>
            </a:r>
            <a:r>
              <a:rPr lang="en-US" altLang="zh-CN" sz="3200" dirty="0" smtClean="0">
                <a:sym typeface="Wingdings 3"/>
              </a:rPr>
              <a:t>      </a:t>
            </a:r>
            <a:r>
              <a:rPr lang="en-US" altLang="zh-CN" sz="3200" dirty="0" smtClean="0"/>
              <a:t> </a:t>
            </a:r>
            <a:r>
              <a:rPr lang="en-US" altLang="zh-CN" sz="3200" dirty="0"/>
              <a:t>employ a sample of the publicly listed </a:t>
            </a:r>
            <a:r>
              <a:rPr lang="en-US" altLang="zh-CN" sz="3200" dirty="0" smtClean="0"/>
              <a:t>firms that are</a:t>
            </a:r>
          </a:p>
          <a:p>
            <a:r>
              <a:rPr lang="en-US" altLang="zh-CN" sz="3200" dirty="0"/>
              <a:t> </a:t>
            </a:r>
            <a:r>
              <a:rPr lang="en-US" altLang="zh-CN" sz="3200" dirty="0" smtClean="0"/>
              <a:t>       </a:t>
            </a:r>
            <a:r>
              <a:rPr lang="en-US" altLang="zh-CN" sz="3200" dirty="0"/>
              <a:t>both </a:t>
            </a:r>
            <a:r>
              <a:rPr lang="en-US" altLang="zh-CN" sz="3200" dirty="0" smtClean="0"/>
              <a:t> connected </a:t>
            </a:r>
            <a:r>
              <a:rPr lang="en-US" altLang="zh-CN" sz="3200" dirty="0"/>
              <a:t>to the princelings and have </a:t>
            </a:r>
            <a:endParaRPr lang="en-US" altLang="zh-CN" sz="3200" dirty="0" smtClean="0"/>
          </a:p>
          <a:p>
            <a:r>
              <a:rPr lang="en-US" altLang="zh-CN" sz="3200" dirty="0" smtClean="0"/>
              <a:t>        purchased </a:t>
            </a:r>
            <a:r>
              <a:rPr lang="en-US" altLang="zh-CN" sz="3200" dirty="0"/>
              <a:t>land in the primary land </a:t>
            </a:r>
            <a:r>
              <a:rPr lang="en-US" altLang="zh-CN" sz="3200" dirty="0" smtClean="0"/>
              <a:t>market </a:t>
            </a:r>
            <a:r>
              <a:rPr lang="en-US" altLang="zh-CN" sz="3200" dirty="0"/>
              <a:t>as additional check</a:t>
            </a:r>
            <a:endParaRPr lang="en-US" altLang="zh-CN" sz="3200" dirty="0" smtClean="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price discount obtained by the princeling firms</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272598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05</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1569660"/>
          </a:xfrm>
          <a:prstGeom prst="rect">
            <a:avLst/>
          </a:prstGeom>
        </p:spPr>
        <p:txBody>
          <a:bodyPr wrap="square">
            <a:spAutoFit/>
          </a:bodyPr>
          <a:lstStyle/>
          <a:p>
            <a:pPr lvl="0"/>
            <a:r>
              <a:rPr lang="en-US" altLang="zh-CN" sz="4800" dirty="0"/>
              <a:t>Effect of Business Favor on Promotion</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31269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Effect of Business Favor on Promotion</a:t>
            </a:r>
            <a:endParaRPr lang="zh-CN" altLang="zh-CN" sz="3200" dirty="0"/>
          </a:p>
        </p:txBody>
      </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TextBox 13"/>
          <p:cNvSpPr txBox="1"/>
          <p:nvPr/>
        </p:nvSpPr>
        <p:spPr>
          <a:xfrm>
            <a:off x="2761394" y="1842448"/>
            <a:ext cx="10868167" cy="1107996"/>
          </a:xfrm>
          <a:prstGeom prst="rect">
            <a:avLst/>
          </a:prstGeom>
          <a:noFill/>
        </p:spPr>
        <p:txBody>
          <a:bodyPr wrap="square" rtlCol="0">
            <a:spAutoFit/>
          </a:bodyPr>
          <a:lstStyle/>
          <a:p>
            <a:r>
              <a:rPr lang="zh-CN" altLang="en-US" sz="2400" dirty="0" smtClean="0"/>
              <a:t>：</a:t>
            </a:r>
            <a:r>
              <a:rPr lang="en-US" altLang="zh-CN" sz="2400" dirty="0" smtClean="0"/>
              <a:t>promotion </a:t>
            </a:r>
            <a:r>
              <a:rPr lang="en-US" altLang="zh-CN" sz="2400" dirty="0"/>
              <a:t>= 3, lateral transfer or staying in office = 2, retirement = 1, </a:t>
            </a:r>
            <a:endParaRPr lang="en-US" altLang="zh-CN" sz="2400" dirty="0" smtClean="0"/>
          </a:p>
          <a:p>
            <a:r>
              <a:rPr lang="en-US" altLang="zh-CN" sz="2400" dirty="0" smtClean="0"/>
              <a:t>and </a:t>
            </a:r>
            <a:r>
              <a:rPr lang="en-US" altLang="zh-CN" sz="2400" dirty="0"/>
              <a:t>termination for wrongdoing such as corruption or natural death = 0</a:t>
            </a:r>
            <a:endParaRPr lang="zh-CN" altLang="zh-CN" sz="2400" dirty="0"/>
          </a:p>
          <a:p>
            <a:endParaRPr lang="zh-CN" altLang="en-US" dirty="0"/>
          </a:p>
        </p:txBody>
      </p:sp>
      <p:sp>
        <p:nvSpPr>
          <p:cNvPr id="18" name="TextBox 17"/>
          <p:cNvSpPr txBox="1"/>
          <p:nvPr/>
        </p:nvSpPr>
        <p:spPr>
          <a:xfrm>
            <a:off x="2761395" y="2973187"/>
            <a:ext cx="10868167" cy="830997"/>
          </a:xfrm>
          <a:prstGeom prst="rect">
            <a:avLst/>
          </a:prstGeom>
          <a:noFill/>
        </p:spPr>
        <p:txBody>
          <a:bodyPr wrap="square" rtlCol="0">
            <a:spAutoFit/>
          </a:bodyPr>
          <a:lstStyle/>
          <a:p>
            <a:r>
              <a:rPr lang="zh-CN" altLang="en-US" sz="2400" dirty="0" smtClean="0"/>
              <a:t>：</a:t>
            </a:r>
            <a:r>
              <a:rPr lang="en-US" altLang="zh-CN" sz="2400" dirty="0"/>
              <a:t>a dummy that is equal to 1 where a provincial official provides </a:t>
            </a:r>
            <a:r>
              <a:rPr lang="en-US" altLang="zh-CN" sz="2400" dirty="0" smtClean="0"/>
              <a:t>a</a:t>
            </a:r>
          </a:p>
          <a:p>
            <a:r>
              <a:rPr lang="en-US" altLang="zh-CN" sz="2400" dirty="0" smtClean="0"/>
              <a:t> </a:t>
            </a:r>
            <a:r>
              <a:rPr lang="en-US" altLang="zh-CN" sz="2400" dirty="0"/>
              <a:t>discount to firms connected to the princelings, and 0 otherwise.</a:t>
            </a:r>
            <a:endParaRPr lang="zh-CN" altLang="zh-CN" sz="2400" dirty="0"/>
          </a:p>
        </p:txBody>
      </p:sp>
      <p:sp>
        <p:nvSpPr>
          <p:cNvPr id="15" name="矩形 14"/>
          <p:cNvSpPr/>
          <p:nvPr/>
        </p:nvSpPr>
        <p:spPr>
          <a:xfrm>
            <a:off x="2638495" y="4169222"/>
            <a:ext cx="9835625" cy="461665"/>
          </a:xfrm>
          <a:prstGeom prst="rect">
            <a:avLst/>
          </a:prstGeom>
        </p:spPr>
        <p:txBody>
          <a:bodyPr wrap="square">
            <a:spAutoFit/>
          </a:bodyPr>
          <a:lstStyle/>
          <a:p>
            <a:r>
              <a:rPr lang="en-US" altLang="zh-CN" sz="2400" dirty="0" smtClean="0"/>
              <a:t> </a:t>
            </a:r>
            <a:r>
              <a:rPr lang="zh-CN" altLang="en-US" sz="2400" dirty="0" smtClean="0"/>
              <a:t>：</a:t>
            </a:r>
            <a:r>
              <a:rPr lang="en-US" altLang="zh-CN" sz="2400" dirty="0"/>
              <a:t>whether a provincial official has ties with his/her patron in the Politburo</a:t>
            </a:r>
            <a:endParaRPr lang="zh-CN" altLang="zh-CN" sz="2400" dirty="0"/>
          </a:p>
        </p:txBody>
      </p:sp>
      <p:sp>
        <p:nvSpPr>
          <p:cNvPr id="16" name="矩形 15"/>
          <p:cNvSpPr/>
          <p:nvPr/>
        </p:nvSpPr>
        <p:spPr>
          <a:xfrm>
            <a:off x="2761393" y="4784509"/>
            <a:ext cx="9589827" cy="461665"/>
          </a:xfrm>
          <a:prstGeom prst="rect">
            <a:avLst/>
          </a:prstGeom>
        </p:spPr>
        <p:txBody>
          <a:bodyPr wrap="square">
            <a:spAutoFit/>
          </a:bodyPr>
          <a:lstStyle/>
          <a:p>
            <a:r>
              <a:rPr lang="zh-CN" altLang="en-US" sz="2400" dirty="0" smtClean="0"/>
              <a:t>：</a:t>
            </a:r>
            <a:r>
              <a:rPr lang="en-US" altLang="zh-CN" sz="2400" dirty="0" smtClean="0"/>
              <a:t>control variables, such as </a:t>
            </a:r>
            <a:r>
              <a:rPr lang="en-US" altLang="zh-CN" sz="2400" dirty="0"/>
              <a:t>GDP per capita and population </a:t>
            </a:r>
            <a:r>
              <a:rPr lang="en-US" altLang="zh-CN" sz="2400" dirty="0" smtClean="0"/>
              <a:t>size</a:t>
            </a:r>
            <a:endParaRPr lang="zh-CN" altLang="zh-CN" sz="2400" dirty="0"/>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2149336431"/>
              </p:ext>
            </p:extLst>
          </p:nvPr>
        </p:nvGraphicFramePr>
        <p:xfrm>
          <a:off x="1187355" y="817485"/>
          <a:ext cx="9567081" cy="966057"/>
        </p:xfrm>
        <a:graphic>
          <a:graphicData uri="http://schemas.openxmlformats.org/presentationml/2006/ole">
            <mc:AlternateContent xmlns:mc="http://schemas.openxmlformats.org/markup-compatibility/2006">
              <mc:Choice xmlns:v="urn:schemas-microsoft-com:vml" Requires="v">
                <p:oleObj spid="_x0000_s8248" r:id="rId5" imgW="4635500" imgH="457200" progId="Unknown">
                  <p:embed/>
                </p:oleObj>
              </mc:Choice>
              <mc:Fallback>
                <p:oleObj r:id="rId5" imgW="4635500" imgH="457200"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355" y="817485"/>
                        <a:ext cx="9567081" cy="966057"/>
                      </a:xfrm>
                      <a:prstGeom prst="rect">
                        <a:avLst/>
                      </a:prstGeom>
                      <a:noFill/>
                    </p:spPr>
                  </p:pic>
                </p:oleObj>
              </mc:Fallback>
            </mc:AlternateContent>
          </a:graphicData>
        </a:graphic>
      </p:graphicFrame>
      <p:sp>
        <p:nvSpPr>
          <p:cNvPr id="1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1526541712"/>
              </p:ext>
            </p:extLst>
          </p:nvPr>
        </p:nvGraphicFramePr>
        <p:xfrm>
          <a:off x="959846" y="1828800"/>
          <a:ext cx="1292034" cy="458464"/>
        </p:xfrm>
        <a:graphic>
          <a:graphicData uri="http://schemas.openxmlformats.org/presentationml/2006/ole">
            <mc:AlternateContent xmlns:mc="http://schemas.openxmlformats.org/markup-compatibility/2006">
              <mc:Choice xmlns:v="urn:schemas-microsoft-com:vml" Requires="v">
                <p:oleObj spid="_x0000_s8249" r:id="rId7" imgW="596641" imgH="203112" progId="Unknown">
                  <p:embed/>
                </p:oleObj>
              </mc:Choice>
              <mc:Fallback>
                <p:oleObj r:id="rId7" imgW="596641" imgH="203112"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846" y="1828800"/>
                        <a:ext cx="1292034" cy="458464"/>
                      </a:xfrm>
                      <a:prstGeom prst="rect">
                        <a:avLst/>
                      </a:prstGeom>
                      <a:noFill/>
                    </p:spPr>
                  </p:pic>
                </p:oleObj>
              </mc:Fallback>
            </mc:AlternateContent>
          </a:graphicData>
        </a:graphic>
      </p:graphicFrame>
      <p:sp>
        <p:nvSpPr>
          <p:cNvPr id="21"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413479454"/>
              </p:ext>
            </p:extLst>
          </p:nvPr>
        </p:nvGraphicFramePr>
        <p:xfrm>
          <a:off x="41034" y="3005537"/>
          <a:ext cx="2720361" cy="467562"/>
        </p:xfrm>
        <a:graphic>
          <a:graphicData uri="http://schemas.openxmlformats.org/presentationml/2006/ole">
            <mc:AlternateContent xmlns:mc="http://schemas.openxmlformats.org/markup-compatibility/2006">
              <mc:Choice xmlns:v="urn:schemas-microsoft-com:vml" Requires="v">
                <p:oleObj spid="_x0000_s8250" r:id="rId9" imgW="1218671" imgH="203112" progId="Unknown">
                  <p:embed/>
                </p:oleObj>
              </mc:Choice>
              <mc:Fallback>
                <p:oleObj r:id="rId9" imgW="1218671" imgH="203112"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34" y="3005537"/>
                        <a:ext cx="2720361" cy="467562"/>
                      </a:xfrm>
                      <a:prstGeom prst="rect">
                        <a:avLst/>
                      </a:prstGeom>
                      <a:noFill/>
                    </p:spPr>
                  </p:pic>
                </p:oleObj>
              </mc:Fallback>
            </mc:AlternateContent>
          </a:graphicData>
        </a:graphic>
      </p:graphicFrame>
      <p:sp>
        <p:nvSpPr>
          <p:cNvPr id="23"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 name="对象 23"/>
          <p:cNvGraphicFramePr>
            <a:graphicFrameLocks noChangeAspect="1"/>
          </p:cNvGraphicFramePr>
          <p:nvPr>
            <p:extLst>
              <p:ext uri="{D42A27DB-BD31-4B8C-83A1-F6EECF244321}">
                <p14:modId xmlns:p14="http://schemas.microsoft.com/office/powerpoint/2010/main" val="2830440163"/>
              </p:ext>
            </p:extLst>
          </p:nvPr>
        </p:nvGraphicFramePr>
        <p:xfrm>
          <a:off x="764274" y="4169222"/>
          <a:ext cx="1723491" cy="454546"/>
        </p:xfrm>
        <a:graphic>
          <a:graphicData uri="http://schemas.openxmlformats.org/presentationml/2006/ole">
            <mc:AlternateContent xmlns:mc="http://schemas.openxmlformats.org/markup-compatibility/2006">
              <mc:Choice xmlns:v="urn:schemas-microsoft-com:vml" Requires="v">
                <p:oleObj spid="_x0000_s8251" r:id="rId11" imgW="863225" imgH="228501" progId="Unknown">
                  <p:embed/>
                </p:oleObj>
              </mc:Choice>
              <mc:Fallback>
                <p:oleObj r:id="rId11" imgW="863225" imgH="228501" progId="Unknown">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274" y="4169222"/>
                        <a:ext cx="1723491" cy="454546"/>
                      </a:xfrm>
                      <a:prstGeom prst="rect">
                        <a:avLst/>
                      </a:prstGeom>
                      <a:noFill/>
                    </p:spPr>
                  </p:pic>
                </p:oleObj>
              </mc:Fallback>
            </mc:AlternateContent>
          </a:graphicData>
        </a:graphic>
      </p:graphicFrame>
      <p:sp>
        <p:nvSpPr>
          <p:cNvPr id="25"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7"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 name="对象 27"/>
          <p:cNvGraphicFramePr>
            <a:graphicFrameLocks noChangeAspect="1"/>
          </p:cNvGraphicFramePr>
          <p:nvPr>
            <p:extLst>
              <p:ext uri="{D42A27DB-BD31-4B8C-83A1-F6EECF244321}">
                <p14:modId xmlns:p14="http://schemas.microsoft.com/office/powerpoint/2010/main" val="2855646882"/>
              </p:ext>
            </p:extLst>
          </p:nvPr>
        </p:nvGraphicFramePr>
        <p:xfrm>
          <a:off x="1269242" y="4834353"/>
          <a:ext cx="409433" cy="391632"/>
        </p:xfrm>
        <a:graphic>
          <a:graphicData uri="http://schemas.openxmlformats.org/presentationml/2006/ole">
            <mc:AlternateContent xmlns:mc="http://schemas.openxmlformats.org/markup-compatibility/2006">
              <mc:Choice xmlns:v="urn:schemas-microsoft-com:vml" Requires="v">
                <p:oleObj spid="_x0000_s8252" r:id="rId13" imgW="215713" imgH="203024" progId="Unknown">
                  <p:embed/>
                </p:oleObj>
              </mc:Choice>
              <mc:Fallback>
                <p:oleObj r:id="rId13" imgW="215713" imgH="203024" progId="Unknown">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69242" y="4834353"/>
                        <a:ext cx="409433" cy="391632"/>
                      </a:xfrm>
                      <a:prstGeom prst="rect">
                        <a:avLst/>
                      </a:prstGeom>
                      <a:noFill/>
                    </p:spPr>
                  </p:pic>
                </p:oleObj>
              </mc:Fallback>
            </mc:AlternateContent>
          </a:graphicData>
        </a:graphic>
      </p:graphicFrame>
      <p:sp>
        <p:nvSpPr>
          <p:cNvPr id="2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835821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Effect of Business Favor on Promotion</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1078173" y="748898"/>
            <a:ext cx="2388358" cy="523220"/>
          </a:xfrm>
          <a:prstGeom prst="rect">
            <a:avLst/>
          </a:prstGeom>
          <a:noFill/>
        </p:spPr>
        <p:txBody>
          <a:bodyPr wrap="square" rtlCol="0">
            <a:spAutoFit/>
          </a:bodyPr>
          <a:lstStyle/>
          <a:p>
            <a:r>
              <a:rPr lang="en-US" altLang="zh-CN" sz="2800" dirty="0" smtClean="0">
                <a:sym typeface="Wingdings 3"/>
              </a:rPr>
              <a:t></a:t>
            </a:r>
            <a:r>
              <a:rPr lang="en-US" altLang="zh-CN" sz="2800" dirty="0" smtClean="0"/>
              <a:t>Basic </a:t>
            </a:r>
            <a:r>
              <a:rPr lang="en-US" altLang="zh-CN" sz="2800" dirty="0"/>
              <a:t>results</a:t>
            </a:r>
            <a:endParaRPr lang="zh-CN" altLang="en-US" sz="2800" dirty="0"/>
          </a:p>
        </p:txBody>
      </p:sp>
      <p:pic>
        <p:nvPicPr>
          <p:cNvPr id="8" name="图片 7"/>
          <p:cNvPicPr/>
          <p:nvPr/>
        </p:nvPicPr>
        <p:blipFill>
          <a:blip r:embed="rId4"/>
          <a:stretch>
            <a:fillRect/>
          </a:stretch>
        </p:blipFill>
        <p:spPr>
          <a:xfrm>
            <a:off x="385128" y="1272117"/>
            <a:ext cx="11406538" cy="5319751"/>
          </a:xfrm>
          <a:prstGeom prst="rect">
            <a:avLst/>
          </a:prstGeom>
        </p:spPr>
      </p:pic>
    </p:spTree>
    <p:extLst>
      <p:ext uri="{BB962C8B-B14F-4D97-AF65-F5344CB8AC3E}">
        <p14:creationId xmlns:p14="http://schemas.microsoft.com/office/powerpoint/2010/main" val="187644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Effect of Business Favor on Promotion</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1078173" y="748898"/>
            <a:ext cx="3207224" cy="523220"/>
          </a:xfrm>
          <a:prstGeom prst="rect">
            <a:avLst/>
          </a:prstGeom>
          <a:noFill/>
        </p:spPr>
        <p:txBody>
          <a:bodyPr wrap="square" rtlCol="0">
            <a:spAutoFit/>
          </a:bodyPr>
          <a:lstStyle/>
          <a:p>
            <a:r>
              <a:rPr lang="en-US" altLang="zh-CN" sz="2800" dirty="0" smtClean="0">
                <a:sym typeface="Wingdings 3"/>
              </a:rPr>
              <a:t></a:t>
            </a:r>
            <a:r>
              <a:rPr lang="en-US" altLang="zh-CN" sz="2800" dirty="0" smtClean="0"/>
              <a:t>two concerns</a:t>
            </a:r>
            <a:endParaRPr lang="zh-CN" altLang="en-US" sz="2800" dirty="0"/>
          </a:p>
        </p:txBody>
      </p:sp>
      <p:pic>
        <p:nvPicPr>
          <p:cNvPr id="9" name="图片 8"/>
          <p:cNvPicPr/>
          <p:nvPr/>
        </p:nvPicPr>
        <p:blipFill>
          <a:blip r:embed="rId4"/>
          <a:stretch>
            <a:fillRect/>
          </a:stretch>
        </p:blipFill>
        <p:spPr>
          <a:xfrm>
            <a:off x="466549" y="1162936"/>
            <a:ext cx="11352411" cy="5585882"/>
          </a:xfrm>
          <a:prstGeom prst="rect">
            <a:avLst/>
          </a:prstGeom>
        </p:spPr>
      </p:pic>
    </p:spTree>
    <p:extLst>
      <p:ext uri="{BB962C8B-B14F-4D97-AF65-F5344CB8AC3E}">
        <p14:creationId xmlns:p14="http://schemas.microsoft.com/office/powerpoint/2010/main" val="2275104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95535" y="579554"/>
            <a:ext cx="12192000" cy="10064294"/>
          </a:xfrm>
          <a:prstGeom prst="rect">
            <a:avLst/>
          </a:prstGeom>
          <a:noFill/>
        </p:spPr>
        <p:txBody>
          <a:bodyPr wrap="square" rtlCol="0">
            <a:spAutoFit/>
          </a:bodyPr>
          <a:lstStyle/>
          <a:p>
            <a:r>
              <a:rPr lang="en-US" altLang="zh-CN" sz="3200" dirty="0" smtClean="0">
                <a:sym typeface="Wingdings 3"/>
              </a:rPr>
              <a:t></a:t>
            </a:r>
            <a:r>
              <a:rPr lang="en-US" altLang="zh-CN" sz="3200" dirty="0"/>
              <a:t>Without any controls: column (1) and (6</a:t>
            </a:r>
            <a:r>
              <a:rPr lang="en-US" altLang="zh-CN" sz="3200" dirty="0" smtClean="0"/>
              <a:t>)</a:t>
            </a:r>
            <a:endParaRPr lang="en-US" altLang="zh-CN" sz="3200" dirty="0" smtClean="0">
              <a:solidFill>
                <a:srgbClr val="FF0000"/>
              </a:solidFill>
            </a:endParaRPr>
          </a:p>
          <a:p>
            <a:pPr marL="457200" indent="-457200">
              <a:buFont typeface="Wingdings 3" pitchFamily="18" charset="2"/>
              <a:buChar char=""/>
            </a:pPr>
            <a:r>
              <a:rPr lang="en-US" altLang="zh-CN" sz="3200" dirty="0" smtClean="0"/>
              <a:t>With Control : </a:t>
            </a:r>
            <a:r>
              <a:rPr lang="en-US" altLang="zh-CN" sz="3200" dirty="0"/>
              <a:t>columns (2) and (7</a:t>
            </a:r>
            <a:r>
              <a:rPr lang="en-US" altLang="zh-CN" sz="3200" dirty="0" smtClean="0"/>
              <a:t>)</a:t>
            </a:r>
          </a:p>
          <a:p>
            <a:pPr marL="457200" indent="-457200">
              <a:buFont typeface="Wingdings 3" pitchFamily="18" charset="2"/>
              <a:buChar char=""/>
            </a:pPr>
            <a:r>
              <a:rPr lang="en-US" altLang="zh-CN" sz="3200" dirty="0"/>
              <a:t>replace the ordinal measures of political turnover with a binary measure : columns (3) and (8) </a:t>
            </a:r>
            <a:endParaRPr lang="en-US" altLang="zh-CN" sz="3200" dirty="0" smtClean="0"/>
          </a:p>
          <a:p>
            <a:r>
              <a:rPr lang="en-US" altLang="zh-CN" sz="3200" dirty="0" smtClean="0"/>
              <a:t> </a:t>
            </a:r>
            <a:r>
              <a:rPr lang="en-US" altLang="zh-CN" sz="3200" dirty="0">
                <a:sym typeface="Wingdings 3"/>
              </a:rPr>
              <a:t> </a:t>
            </a:r>
            <a:r>
              <a:rPr lang="en-US" altLang="zh-CN" sz="3200" dirty="0" smtClean="0"/>
              <a:t>effect </a:t>
            </a:r>
            <a:r>
              <a:rPr lang="en-US" altLang="zh-CN" sz="3200" dirty="0"/>
              <a:t>of the quantity of land sold to the princeling firms on </a:t>
            </a:r>
            <a:endParaRPr lang="en-US" altLang="zh-CN" sz="3200" dirty="0" smtClean="0"/>
          </a:p>
          <a:p>
            <a:r>
              <a:rPr lang="en-US" altLang="zh-CN" sz="3200" dirty="0"/>
              <a:t> </a:t>
            </a:r>
            <a:r>
              <a:rPr lang="en-US" altLang="zh-CN" sz="3200" dirty="0" smtClean="0"/>
              <a:t>     officials’ promotion</a:t>
            </a:r>
            <a:r>
              <a:rPr lang="en-US" altLang="zh-CN" sz="3200" dirty="0"/>
              <a:t>: columns (5) and (10)</a:t>
            </a:r>
            <a:endParaRPr lang="zh-CN" altLang="zh-CN" sz="3200" dirty="0"/>
          </a:p>
          <a:p>
            <a:r>
              <a:rPr lang="en-US" altLang="zh-CN" sz="3200" dirty="0" smtClean="0"/>
              <a:t>        </a:t>
            </a:r>
            <a:r>
              <a:rPr lang="en-US" altLang="zh-CN" sz="3200" dirty="0" smtClean="0">
                <a:sym typeface="Wingdings 3"/>
              </a:rPr>
              <a:t></a:t>
            </a:r>
            <a:r>
              <a:rPr lang="en-US" altLang="zh-CN" sz="3200" dirty="0" smtClean="0"/>
              <a:t> </a:t>
            </a:r>
            <a:r>
              <a:rPr lang="en-US" altLang="zh-CN" sz="3200" dirty="0"/>
              <a:t>aggregating the total area of land sold to the princeling </a:t>
            </a:r>
            <a:endParaRPr lang="en-US" altLang="zh-CN" sz="3200" dirty="0" smtClean="0"/>
          </a:p>
          <a:p>
            <a:r>
              <a:rPr lang="en-US" altLang="zh-CN" sz="3200" dirty="0"/>
              <a:t> </a:t>
            </a:r>
            <a:r>
              <a:rPr lang="en-US" altLang="zh-CN" sz="3200" dirty="0" smtClean="0"/>
              <a:t>           firms </a:t>
            </a:r>
            <a:r>
              <a:rPr lang="en-US" altLang="zh-CN" sz="3200" dirty="0"/>
              <a:t>by province and year. To deal with the observations </a:t>
            </a:r>
            <a:endParaRPr lang="en-US" altLang="zh-CN" sz="3200" dirty="0" smtClean="0"/>
          </a:p>
          <a:p>
            <a:r>
              <a:rPr lang="en-US" altLang="zh-CN" sz="3200" dirty="0"/>
              <a:t> </a:t>
            </a:r>
            <a:r>
              <a:rPr lang="en-US" altLang="zh-CN" sz="3200" dirty="0" smtClean="0"/>
              <a:t>           of </a:t>
            </a:r>
            <a:r>
              <a:rPr lang="en-US" altLang="zh-CN" sz="3200" dirty="0"/>
              <a:t>zero we add one to the variable before taking </a:t>
            </a:r>
            <a:r>
              <a:rPr lang="en-US" altLang="zh-CN" sz="3200" dirty="0" smtClean="0"/>
              <a:t>log</a:t>
            </a:r>
            <a:endParaRPr lang="en-US" altLang="zh-CN" sz="3200" dirty="0"/>
          </a:p>
          <a:p>
            <a:pPr marL="457200" indent="-457200">
              <a:buFont typeface="Wingdings 3" pitchFamily="18" charset="2"/>
              <a:buChar char=""/>
            </a:pPr>
            <a:r>
              <a:rPr lang="en-US" altLang="zh-CN" sz="3200" dirty="0" smtClean="0"/>
              <a:t>Two concerns </a:t>
            </a:r>
          </a:p>
          <a:p>
            <a:r>
              <a:rPr lang="en-US" altLang="zh-CN" sz="3200" dirty="0"/>
              <a:t> </a:t>
            </a:r>
            <a:r>
              <a:rPr lang="en-US" altLang="zh-CN" sz="3200" dirty="0" smtClean="0"/>
              <a:t>       </a:t>
            </a:r>
            <a:r>
              <a:rPr lang="en-US" altLang="zh-CN" sz="3200" dirty="0" smtClean="0">
                <a:sym typeface="Wingdings 3"/>
              </a:rPr>
              <a:t> </a:t>
            </a:r>
            <a:r>
              <a:rPr lang="en-US" altLang="zh-CN" sz="3200" dirty="0" smtClean="0"/>
              <a:t>confounding factor</a:t>
            </a:r>
            <a:r>
              <a:rPr lang="en-US" altLang="zh-CN" sz="3200" dirty="0"/>
              <a:t> </a:t>
            </a:r>
            <a:r>
              <a:rPr lang="en-US" altLang="zh-CN" sz="3200" dirty="0" smtClean="0"/>
              <a:t>:</a:t>
            </a:r>
            <a:r>
              <a:rPr lang="en-US" altLang="zh-CN" sz="3200" dirty="0"/>
              <a:t> Tables AIII </a:t>
            </a:r>
            <a:endParaRPr lang="en-US" altLang="zh-CN" sz="3200" dirty="0" smtClean="0"/>
          </a:p>
          <a:p>
            <a:r>
              <a:rPr lang="en-US" altLang="zh-CN" sz="3200" dirty="0" smtClean="0">
                <a:sym typeface="Wingdings 3"/>
              </a:rPr>
              <a:t>        </a:t>
            </a:r>
            <a:r>
              <a:rPr lang="en-US" altLang="zh-CN" sz="3200" dirty="0" smtClean="0"/>
              <a:t>                                is </a:t>
            </a:r>
            <a:r>
              <a:rPr lang="en-US" altLang="zh-CN" sz="3200" dirty="0"/>
              <a:t>too rude </a:t>
            </a:r>
            <a:r>
              <a:rPr lang="en-US" altLang="zh-CN" sz="3200" dirty="0" smtClean="0"/>
              <a:t>measure:</a:t>
            </a:r>
            <a:r>
              <a:rPr lang="en-US" altLang="zh-CN" sz="3200" dirty="0"/>
              <a:t> column (4) and (9)</a:t>
            </a:r>
            <a:endParaRPr lang="en-US" altLang="zh-CN" sz="3200" dirty="0" smtClean="0"/>
          </a:p>
          <a:p>
            <a:endParaRPr lang="en-US" altLang="zh-CN" sz="3200" dirty="0"/>
          </a:p>
          <a:p>
            <a:r>
              <a:rPr lang="en-US" altLang="zh-CN" sz="3200" dirty="0" smtClean="0"/>
              <a:t>   </a:t>
            </a:r>
          </a:p>
          <a:p>
            <a:pPr marL="457200" indent="-457200">
              <a:buFont typeface="Wingdings 3" pitchFamily="18" charset="2"/>
              <a:buChar char=""/>
            </a:pPr>
            <a:endParaRPr lang="zh-CN" altLang="zh-CN" sz="3200" dirty="0"/>
          </a:p>
          <a:p>
            <a:r>
              <a:rPr lang="en-US" altLang="zh-CN" sz="3200" dirty="0" smtClean="0"/>
              <a:t>                             </a:t>
            </a:r>
          </a:p>
          <a:p>
            <a:r>
              <a:rPr lang="en-US" altLang="zh-CN" sz="3200" dirty="0"/>
              <a:t> </a:t>
            </a:r>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Effect of Business Favor on Promotion</a:t>
            </a:r>
            <a:endParaRPr lang="zh-CN" altLang="zh-CN" sz="3200" dirty="0"/>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726922652"/>
              </p:ext>
            </p:extLst>
          </p:nvPr>
        </p:nvGraphicFramePr>
        <p:xfrm>
          <a:off x="1528549" y="6059491"/>
          <a:ext cx="2514458" cy="432173"/>
        </p:xfrm>
        <a:graphic>
          <a:graphicData uri="http://schemas.openxmlformats.org/presentationml/2006/ole">
            <mc:AlternateContent xmlns:mc="http://schemas.openxmlformats.org/markup-compatibility/2006">
              <mc:Choice xmlns:v="urn:schemas-microsoft-com:vml" Requires="v">
                <p:oleObj spid="_x0000_s9227" r:id="rId5" imgW="1218671" imgH="203112" progId="Unknown">
                  <p:embed/>
                </p:oleObj>
              </mc:Choice>
              <mc:Fallback>
                <p:oleObj r:id="rId5" imgW="1218671" imgH="203112" progId="Unknown">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8549" y="6059491"/>
                        <a:ext cx="2514458" cy="432173"/>
                      </a:xfrm>
                      <a:prstGeom prst="rect">
                        <a:avLst/>
                      </a:prstGeom>
                      <a:noFill/>
                    </p:spPr>
                  </p:pic>
                </p:oleObj>
              </mc:Fallback>
            </mc:AlternateContent>
          </a:graphicData>
        </a:graphic>
      </p:graphicFrame>
    </p:spTree>
    <p:extLst>
      <p:ext uri="{BB962C8B-B14F-4D97-AF65-F5344CB8AC3E}">
        <p14:creationId xmlns:p14="http://schemas.microsoft.com/office/powerpoint/2010/main" val="1452341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06</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06</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1569660"/>
          </a:xfrm>
          <a:prstGeom prst="rect">
            <a:avLst/>
          </a:prstGeom>
        </p:spPr>
        <p:txBody>
          <a:bodyPr wrap="square">
            <a:spAutoFit/>
          </a:bodyPr>
          <a:lstStyle/>
          <a:p>
            <a:pPr lvl="0"/>
            <a:r>
              <a:rPr lang="en-US" altLang="zh-CN" sz="4800" dirty="0"/>
              <a:t>Effect of Xi’s </a:t>
            </a:r>
            <a:endParaRPr lang="en-US" altLang="zh-CN" sz="4800" dirty="0" smtClean="0"/>
          </a:p>
          <a:p>
            <a:pPr lvl="0"/>
            <a:r>
              <a:rPr lang="en-US" altLang="zh-CN" sz="4800" dirty="0" smtClean="0"/>
              <a:t>Anti-Corruption </a:t>
            </a:r>
            <a:r>
              <a:rPr lang="en-US" altLang="zh-CN" sz="4800" dirty="0"/>
              <a:t>Campaign</a:t>
            </a:r>
            <a:endParaRPr lang="zh-CN" altLang="zh-CN" sz="4800" dirty="0"/>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741113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r>
              <a:rPr lang="en-US" altLang="zh-CN" sz="3200" dirty="0"/>
              <a:t>Effect of Xi’s Anti-Corruption Campaign on Land Price</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12" name="图片 11"/>
          <p:cNvPicPr/>
          <p:nvPr/>
        </p:nvPicPr>
        <p:blipFill>
          <a:blip r:embed="rId4"/>
          <a:stretch>
            <a:fillRect/>
          </a:stretch>
        </p:blipFill>
        <p:spPr>
          <a:xfrm>
            <a:off x="95534" y="900752"/>
            <a:ext cx="11849736" cy="5759355"/>
          </a:xfrm>
          <a:prstGeom prst="rect">
            <a:avLst/>
          </a:prstGeom>
        </p:spPr>
      </p:pic>
    </p:spTree>
    <p:extLst>
      <p:ext uri="{BB962C8B-B14F-4D97-AF65-F5344CB8AC3E}">
        <p14:creationId xmlns:p14="http://schemas.microsoft.com/office/powerpoint/2010/main" val="772212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r>
              <a:rPr lang="en-US" altLang="zh-CN" sz="3200" dirty="0"/>
              <a:t>Effect of Xi’s Anti-Corruption Campaign on Land Price</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矩形 1"/>
          <p:cNvSpPr/>
          <p:nvPr/>
        </p:nvSpPr>
        <p:spPr>
          <a:xfrm>
            <a:off x="138398" y="739292"/>
            <a:ext cx="11806872" cy="523220"/>
          </a:xfrm>
          <a:prstGeom prst="rect">
            <a:avLst/>
          </a:prstGeom>
        </p:spPr>
        <p:txBody>
          <a:bodyPr wrap="square">
            <a:spAutoFit/>
          </a:bodyPr>
          <a:lstStyle/>
          <a:p>
            <a:r>
              <a:rPr lang="en-US" altLang="zh-CN" sz="2800" dirty="0" smtClean="0">
                <a:sym typeface="Wingdings 3"/>
              </a:rPr>
              <a:t></a:t>
            </a:r>
            <a:r>
              <a:rPr lang="en-US" altLang="zh-CN" sz="2800" dirty="0" smtClean="0"/>
              <a:t>the </a:t>
            </a:r>
            <a:r>
              <a:rPr lang="en-US" altLang="zh-CN" sz="2800" dirty="0"/>
              <a:t>average size of the discounts obtained by the princeling firms over </a:t>
            </a:r>
            <a:r>
              <a:rPr lang="en-US" altLang="zh-CN" sz="2800" dirty="0" smtClean="0"/>
              <a:t>time</a:t>
            </a:r>
            <a:endParaRPr lang="zh-CN" altLang="zh-CN" sz="2800" dirty="0"/>
          </a:p>
        </p:txBody>
      </p:sp>
      <p:pic>
        <p:nvPicPr>
          <p:cNvPr id="8" name="图片 7"/>
          <p:cNvPicPr/>
          <p:nvPr/>
        </p:nvPicPr>
        <p:blipFill>
          <a:blip r:embed="rId4"/>
          <a:stretch>
            <a:fillRect/>
          </a:stretch>
        </p:blipFill>
        <p:spPr>
          <a:xfrm>
            <a:off x="435595" y="1262512"/>
            <a:ext cx="11560142" cy="5595488"/>
          </a:xfrm>
          <a:prstGeom prst="rect">
            <a:avLst/>
          </a:prstGeom>
        </p:spPr>
      </p:pic>
    </p:spTree>
    <p:extLst>
      <p:ext uri="{BB962C8B-B14F-4D97-AF65-F5344CB8AC3E}">
        <p14:creationId xmlns:p14="http://schemas.microsoft.com/office/powerpoint/2010/main" val="3833981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1077218"/>
          </a:xfrm>
          <a:prstGeom prst="rect">
            <a:avLst/>
          </a:prstGeom>
          <a:noFill/>
        </p:spPr>
        <p:txBody>
          <a:bodyPr wrap="square" rtlCol="0">
            <a:spAutoFit/>
          </a:bodyPr>
          <a:lstStyle/>
          <a:p>
            <a:r>
              <a:rPr lang="en-US" altLang="zh-CN" sz="3200" dirty="0"/>
              <a:t>Effect of Xi’s Anti-Corruption Campaign on Quantity of Land Sold to the Princeling Firms</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7" name="图片 6"/>
          <p:cNvPicPr/>
          <p:nvPr/>
        </p:nvPicPr>
        <p:blipFill>
          <a:blip r:embed="rId4"/>
          <a:stretch>
            <a:fillRect/>
          </a:stretch>
        </p:blipFill>
        <p:spPr>
          <a:xfrm>
            <a:off x="0" y="1254989"/>
            <a:ext cx="12091915" cy="5309583"/>
          </a:xfrm>
          <a:prstGeom prst="rect">
            <a:avLst/>
          </a:prstGeom>
        </p:spPr>
      </p:pic>
    </p:spTree>
    <p:extLst>
      <p:ext uri="{BB962C8B-B14F-4D97-AF65-F5344CB8AC3E}">
        <p14:creationId xmlns:p14="http://schemas.microsoft.com/office/powerpoint/2010/main" val="300548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701736"/>
            <a:ext cx="12192000" cy="6647974"/>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sym typeface="Wingdings 3"/>
              </a:rPr>
              <a:t></a:t>
            </a:r>
            <a:r>
              <a:rPr lang="en-US" altLang="zh-CN" sz="3200" dirty="0">
                <a:cs typeface="Times New Roman" panose="02020603050405020304" pitchFamily="18" charset="0"/>
              </a:rPr>
              <a:t>the</a:t>
            </a:r>
            <a:r>
              <a:rPr lang="en-US" altLang="zh-CN" sz="3200" dirty="0" smtClean="0">
                <a:latin typeface="Times New Roman" panose="02020603050405020304" pitchFamily="18" charset="0"/>
                <a:cs typeface="Times New Roman" panose="02020603050405020304" pitchFamily="18" charset="0"/>
              </a:rPr>
              <a:t> </a:t>
            </a:r>
            <a:r>
              <a:rPr lang="en-US" altLang="zh-CN" sz="3200" dirty="0">
                <a:cs typeface="Times New Roman" panose="02020603050405020304" pitchFamily="18" charset="0"/>
              </a:rPr>
              <a:t>friends and relatives of national leaders around the globe are thriving in business, thanks to cronyism. However, just exactly how cronyism works remains little known</a:t>
            </a:r>
          </a:p>
          <a:p>
            <a:pPr algn="just"/>
            <a:r>
              <a:rPr lang="en-US" altLang="zh-CN" sz="3200" dirty="0" smtClean="0">
                <a:cs typeface="Times New Roman" panose="02020603050405020304" pitchFamily="18" charset="0"/>
                <a:sym typeface="Wingdings 3"/>
              </a:rPr>
              <a:t></a:t>
            </a:r>
            <a:r>
              <a:rPr lang="en-US" altLang="zh-CN" sz="3200" dirty="0" smtClean="0">
                <a:solidFill>
                  <a:srgbClr val="FF0000"/>
                </a:solidFill>
                <a:cs typeface="Times New Roman" panose="02020603050405020304" pitchFamily="18" charset="0"/>
              </a:rPr>
              <a:t>stereotypical </a:t>
            </a:r>
            <a:r>
              <a:rPr lang="en-US" altLang="zh-CN" sz="3200" dirty="0">
                <a:solidFill>
                  <a:srgbClr val="FF0000"/>
                </a:solidFill>
                <a:cs typeface="Times New Roman" panose="02020603050405020304" pitchFamily="18" charset="0"/>
              </a:rPr>
              <a:t>assumption</a:t>
            </a:r>
            <a:r>
              <a:rPr lang="en-US" altLang="zh-CN" sz="3200" dirty="0">
                <a:cs typeface="Times New Roman" panose="02020603050405020304" pitchFamily="18" charset="0"/>
              </a:rPr>
              <a:t>: corrupt businessmen would bribe powerful government officials in exchange for either cheap access to scarce national resources or preferential policy treatment, if not both</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Why is it important?</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25391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1077218"/>
          </a:xfrm>
          <a:prstGeom prst="rect">
            <a:avLst/>
          </a:prstGeom>
          <a:noFill/>
        </p:spPr>
        <p:txBody>
          <a:bodyPr wrap="square" rtlCol="0">
            <a:spAutoFit/>
          </a:bodyPr>
          <a:lstStyle/>
          <a:p>
            <a:r>
              <a:rPr lang="en-US" altLang="zh-CN" sz="3200" dirty="0"/>
              <a:t>Effect of Xi’s Anti-Corruption Campaign on Quantity of Land Sold to the Princeling Firms</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矩形 1"/>
          <p:cNvSpPr/>
          <p:nvPr/>
        </p:nvSpPr>
        <p:spPr>
          <a:xfrm>
            <a:off x="138397" y="1117138"/>
            <a:ext cx="11806872" cy="954107"/>
          </a:xfrm>
          <a:prstGeom prst="rect">
            <a:avLst/>
          </a:prstGeom>
        </p:spPr>
        <p:txBody>
          <a:bodyPr wrap="square">
            <a:spAutoFit/>
          </a:bodyPr>
          <a:lstStyle/>
          <a:p>
            <a:r>
              <a:rPr lang="en-US" altLang="zh-CN" sz="2800" dirty="0" smtClean="0">
                <a:sym typeface="Wingdings 3"/>
              </a:rPr>
              <a:t></a:t>
            </a:r>
            <a:r>
              <a:rPr lang="en-US" altLang="zh-CN" sz="2800" dirty="0"/>
              <a:t> the coefficients from the quantity of land purchased</a:t>
            </a:r>
            <a:endParaRPr lang="zh-CN" altLang="zh-CN" sz="2800" dirty="0"/>
          </a:p>
          <a:p>
            <a:r>
              <a:rPr lang="en-US" altLang="zh-CN" sz="2800" dirty="0"/>
              <a:t>by the princeling firms vis-`a-vis the non-princeling firms over time</a:t>
            </a:r>
            <a:endParaRPr lang="zh-CN" altLang="zh-CN" sz="2800" dirty="0"/>
          </a:p>
        </p:txBody>
      </p:sp>
      <p:pic>
        <p:nvPicPr>
          <p:cNvPr id="9" name="图片 8"/>
          <p:cNvPicPr/>
          <p:nvPr/>
        </p:nvPicPr>
        <p:blipFill>
          <a:blip r:embed="rId4"/>
          <a:stretch>
            <a:fillRect/>
          </a:stretch>
        </p:blipFill>
        <p:spPr>
          <a:xfrm>
            <a:off x="1005810" y="2066190"/>
            <a:ext cx="9766632" cy="4791810"/>
          </a:xfrm>
          <a:prstGeom prst="rect">
            <a:avLst/>
          </a:prstGeom>
        </p:spPr>
      </p:pic>
    </p:spTree>
    <p:extLst>
      <p:ext uri="{BB962C8B-B14F-4D97-AF65-F5344CB8AC3E}">
        <p14:creationId xmlns:p14="http://schemas.microsoft.com/office/powerpoint/2010/main" val="1956390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r>
              <a:rPr lang="en-US" altLang="zh-CN" sz="3200" dirty="0"/>
              <a:t>Effect of Anti-corruption on Political Turnover</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8" name="图片 7"/>
          <p:cNvPicPr/>
          <p:nvPr/>
        </p:nvPicPr>
        <p:blipFill>
          <a:blip r:embed="rId4"/>
          <a:stretch>
            <a:fillRect/>
          </a:stretch>
        </p:blipFill>
        <p:spPr>
          <a:xfrm>
            <a:off x="122830" y="836295"/>
            <a:ext cx="11822440" cy="5864756"/>
          </a:xfrm>
          <a:prstGeom prst="rect">
            <a:avLst/>
          </a:prstGeom>
        </p:spPr>
      </p:pic>
    </p:spTree>
    <p:extLst>
      <p:ext uri="{BB962C8B-B14F-4D97-AF65-F5344CB8AC3E}">
        <p14:creationId xmlns:p14="http://schemas.microsoft.com/office/powerpoint/2010/main" val="906604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r>
              <a:rPr lang="en-US" altLang="zh-CN" sz="3200" dirty="0"/>
              <a:t>An Event Study of Zhou </a:t>
            </a:r>
            <a:r>
              <a:rPr lang="en-US" altLang="zh-CN" sz="3200" dirty="0" err="1"/>
              <a:t>YongKang</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7" name="图片 6"/>
          <p:cNvPicPr/>
          <p:nvPr/>
        </p:nvPicPr>
        <p:blipFill>
          <a:blip r:embed="rId4"/>
          <a:stretch>
            <a:fillRect/>
          </a:stretch>
        </p:blipFill>
        <p:spPr>
          <a:xfrm>
            <a:off x="224156" y="996287"/>
            <a:ext cx="11390089" cy="5677468"/>
          </a:xfrm>
          <a:prstGeom prst="rect">
            <a:avLst/>
          </a:prstGeom>
        </p:spPr>
      </p:pic>
    </p:spTree>
    <p:extLst>
      <p:ext uri="{BB962C8B-B14F-4D97-AF65-F5344CB8AC3E}">
        <p14:creationId xmlns:p14="http://schemas.microsoft.com/office/powerpoint/2010/main" val="2508929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r>
              <a:rPr lang="en-US" altLang="zh-CN" sz="3200" dirty="0"/>
              <a:t>An Event Study of Zhou </a:t>
            </a:r>
            <a:r>
              <a:rPr lang="en-US" altLang="zh-CN" sz="3200" dirty="0" err="1"/>
              <a:t>YongKang</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pic>
        <p:nvPicPr>
          <p:cNvPr id="8" name="图片 7"/>
          <p:cNvPicPr/>
          <p:nvPr/>
        </p:nvPicPr>
        <p:blipFill>
          <a:blip r:embed="rId4"/>
          <a:stretch>
            <a:fillRect/>
          </a:stretch>
        </p:blipFill>
        <p:spPr>
          <a:xfrm>
            <a:off x="466550" y="941696"/>
            <a:ext cx="11478719" cy="5472752"/>
          </a:xfrm>
          <a:prstGeom prst="rect">
            <a:avLst/>
          </a:prstGeom>
        </p:spPr>
      </p:pic>
    </p:spTree>
    <p:extLst>
      <p:ext uri="{BB962C8B-B14F-4D97-AF65-F5344CB8AC3E}">
        <p14:creationId xmlns:p14="http://schemas.microsoft.com/office/powerpoint/2010/main" val="675163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07</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9" y="2955324"/>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07</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813074"/>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pPr lvl="0"/>
            <a:r>
              <a:rPr lang="en-US" altLang="zh-CN" sz="4800" b="1" dirty="0" smtClean="0">
                <a:latin typeface="Calibri Light" panose="020F0302020204030204" pitchFamily="34" charset="0"/>
              </a:rPr>
              <a:t>Conclusion</a:t>
            </a:r>
            <a:endParaRPr lang="zh-CN" altLang="en-US" sz="4800" b="1" dirty="0">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457138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774245"/>
            <a:ext cx="12192000" cy="8094524"/>
          </a:xfrm>
          <a:prstGeom prst="rect">
            <a:avLst/>
          </a:prstGeom>
          <a:noFill/>
        </p:spPr>
        <p:txBody>
          <a:bodyPr wrap="square" rtlCol="0">
            <a:spAutoFit/>
          </a:bodyPr>
          <a:lstStyle/>
          <a:p>
            <a:pPr lvl="0"/>
            <a:r>
              <a:rPr lang="en-US" altLang="zh-CN" sz="3200" dirty="0" smtClean="0">
                <a:sym typeface="Wingdings 3"/>
              </a:rPr>
              <a:t></a:t>
            </a:r>
            <a:r>
              <a:rPr lang="en-US" altLang="zh-CN" sz="3200" dirty="0"/>
              <a:t> </a:t>
            </a:r>
            <a:r>
              <a:rPr lang="en-US" altLang="zh-CN" sz="3200" dirty="0" smtClean="0"/>
              <a:t>the </a:t>
            </a:r>
            <a:r>
              <a:rPr lang="en-US" altLang="zh-CN" sz="3200" dirty="0"/>
              <a:t>price discount obtained by the princeling firms is a sizable 55.4%, when we compare the land parcels purchased by the princeling firms with those located in the same district, designated for the same usage and sold in the same month of the same year to non-princeling </a:t>
            </a:r>
            <a:r>
              <a:rPr lang="en-US" altLang="zh-CN" sz="3200" dirty="0" smtClean="0"/>
              <a:t>firms</a:t>
            </a:r>
            <a:endParaRPr lang="zh-CN" altLang="zh-CN" sz="3200" dirty="0"/>
          </a:p>
          <a:p>
            <a:pPr lvl="0"/>
            <a:r>
              <a:rPr lang="en-US" altLang="zh-CN" sz="3200" dirty="0">
                <a:sym typeface="Wingdings 3"/>
              </a:rPr>
              <a:t></a:t>
            </a:r>
            <a:r>
              <a:rPr lang="en-US" altLang="zh-CN" sz="3200" dirty="0" smtClean="0"/>
              <a:t> the </a:t>
            </a:r>
            <a:r>
              <a:rPr lang="en-US" altLang="zh-CN" sz="3200" dirty="0"/>
              <a:t>more powerful the princeling, the larger the </a:t>
            </a:r>
            <a:r>
              <a:rPr lang="en-US" altLang="zh-CN" sz="3200" dirty="0" smtClean="0"/>
              <a:t>discount</a:t>
            </a:r>
            <a:endParaRPr lang="zh-CN" altLang="zh-CN" sz="3200" dirty="0"/>
          </a:p>
          <a:p>
            <a:pPr lvl="0"/>
            <a:r>
              <a:rPr lang="en-US" altLang="zh-CN" sz="3200" dirty="0">
                <a:sym typeface="Wingdings 3"/>
              </a:rPr>
              <a:t> </a:t>
            </a:r>
            <a:r>
              <a:rPr lang="en-US" altLang="zh-CN" sz="3200" dirty="0" smtClean="0"/>
              <a:t>those </a:t>
            </a:r>
            <a:r>
              <a:rPr lang="en-US" altLang="zh-CN" sz="3200" dirty="0"/>
              <a:t>provincial party secretaries who have provided a discount to princeling firms are 23.4% more likely to be promoted, with the likelihood of promotion increasing with both the size of the price discount and the quantity (area) of land sold to the princeling </a:t>
            </a:r>
            <a:r>
              <a:rPr lang="en-US" altLang="zh-CN" sz="3200" dirty="0" smtClean="0"/>
              <a:t>firms</a:t>
            </a:r>
            <a:endParaRPr lang="zh-CN" altLang="zh-CN" sz="3200" dirty="0"/>
          </a:p>
          <a:p>
            <a:pPr lvl="0"/>
            <a:r>
              <a:rPr lang="en-US" altLang="zh-CN" sz="3200" dirty="0" smtClean="0">
                <a:sym typeface="Wingdings 3"/>
              </a:rPr>
              <a:t> </a:t>
            </a:r>
            <a:r>
              <a:rPr lang="en-US" altLang="zh-CN" sz="3200" dirty="0" smtClean="0"/>
              <a:t>Xi’s </a:t>
            </a:r>
            <a:r>
              <a:rPr lang="en-US" altLang="zh-CN" sz="3200" dirty="0"/>
              <a:t>anti-corruption campaign is effective. For land transactions that took place after 2012 the magnitude of the price discount has shrunk by 25.7-31.8% depending on the </a:t>
            </a:r>
            <a:r>
              <a:rPr lang="en-US" altLang="zh-CN" sz="3200" dirty="0" smtClean="0"/>
              <a:t>estimate</a:t>
            </a:r>
            <a:endParaRPr lang="zh-CN" altLang="zh-CN" sz="3200" dirty="0"/>
          </a:p>
          <a:p>
            <a:r>
              <a:rPr lang="en-US" altLang="zh-CN" sz="3200" dirty="0" smtClean="0"/>
              <a:t>       </a:t>
            </a: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2" y="177771"/>
            <a:ext cx="9553707" cy="584775"/>
          </a:xfrm>
          <a:prstGeom prst="rect">
            <a:avLst/>
          </a:prstGeom>
          <a:noFill/>
        </p:spPr>
        <p:txBody>
          <a:bodyPr wrap="square" rtlCol="0">
            <a:spAutoFit/>
          </a:bodyPr>
          <a:lstStyle/>
          <a:p>
            <a:pPr lvl="0"/>
            <a:r>
              <a:rPr lang="en-US" altLang="zh-CN" sz="3200" dirty="0"/>
              <a:t>price discount obtained by the princeling firms</a:t>
            </a:r>
            <a:endParaRPr lang="zh-CN" altLang="zh-CN" sz="3200" dirty="0"/>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137570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6784" r="16856"/>
          <a:stretch/>
        </p:blipFill>
        <p:spPr>
          <a:xfrm>
            <a:off x="0" y="0"/>
            <a:ext cx="12191999" cy="6862762"/>
          </a:xfrm>
          <a:prstGeom prst="rect">
            <a:avLst/>
          </a:prstGeom>
        </p:spPr>
      </p:pic>
      <p:sp>
        <p:nvSpPr>
          <p:cNvPr id="8" name="文本框 7"/>
          <p:cNvSpPr txBox="1"/>
          <p:nvPr/>
        </p:nvSpPr>
        <p:spPr>
          <a:xfrm>
            <a:off x="5336204" y="4391338"/>
            <a:ext cx="1748194" cy="369332"/>
          </a:xfrm>
          <a:prstGeom prst="rect">
            <a:avLst/>
          </a:prstGeom>
          <a:solidFill>
            <a:srgbClr val="C00000"/>
          </a:solidFill>
        </p:spPr>
        <p:txBody>
          <a:bodyPr wrap="square" rtlCol="0">
            <a:spAutoFit/>
          </a:bodyPr>
          <a:lstStyle/>
          <a:p>
            <a:pPr algn="ctr"/>
            <a:r>
              <a:rPr lang="en-US" altLang="zh-CN" b="1" dirty="0" smtClean="0">
                <a:solidFill>
                  <a:srgbClr val="FFC001"/>
                </a:solidFill>
                <a:latin typeface="Calibri Light" panose="020F0302020204030204" pitchFamily="34" charset="0"/>
              </a:rPr>
              <a:t>2018.11.23</a:t>
            </a:r>
            <a:endParaRPr lang="zh-CN" altLang="en-US" b="1" dirty="0">
              <a:solidFill>
                <a:srgbClr val="FFC001"/>
              </a:solidFill>
              <a:latin typeface="Calibri Light" panose="020F0302020204030204" pitchFamily="34" charset="0"/>
            </a:endParaRPr>
          </a:p>
        </p:txBody>
      </p:sp>
      <p:sp>
        <p:nvSpPr>
          <p:cNvPr id="5" name="文本框 4"/>
          <p:cNvSpPr txBox="1"/>
          <p:nvPr/>
        </p:nvSpPr>
        <p:spPr>
          <a:xfrm>
            <a:off x="4566881" y="3674963"/>
            <a:ext cx="3286840" cy="769441"/>
          </a:xfrm>
          <a:prstGeom prst="rect">
            <a:avLst/>
          </a:prstGeom>
          <a:solidFill>
            <a:srgbClr val="FFC000"/>
          </a:solidFill>
        </p:spPr>
        <p:txBody>
          <a:bodyPr wrap="square" rtlCol="0">
            <a:spAutoFit/>
          </a:bodyPr>
          <a:lstStyle/>
          <a:p>
            <a:pPr algn="ctr"/>
            <a:r>
              <a:rPr lang="en-US" altLang="zh-CN" sz="4400" b="1" dirty="0">
                <a:solidFill>
                  <a:srgbClr val="00397C"/>
                </a:solidFill>
                <a:latin typeface="Calibri Light" panose="020F0302020204030204" pitchFamily="34" charset="0"/>
              </a:rPr>
              <a:t>THANK YOU !</a:t>
            </a:r>
            <a:endParaRPr lang="zh-CN" altLang="en-US" sz="4400" b="1" dirty="0">
              <a:solidFill>
                <a:srgbClr val="00397C"/>
              </a:solidFill>
              <a:latin typeface="Calibri Light" panose="020F0302020204030204" pitchFamily="34" charset="0"/>
            </a:endParaRPr>
          </a:p>
        </p:txBody>
      </p:sp>
      <p:sp>
        <p:nvSpPr>
          <p:cNvPr id="19" name="任意多边形 18"/>
          <p:cNvSpPr/>
          <p:nvPr/>
        </p:nvSpPr>
        <p:spPr>
          <a:xfrm>
            <a:off x="0" y="4911021"/>
            <a:ext cx="12191999" cy="1851507"/>
          </a:xfrm>
          <a:custGeom>
            <a:avLst/>
            <a:gdLst>
              <a:gd name="connsiteX0" fmla="*/ 0 w 9173496"/>
              <a:gd name="connsiteY0" fmla="*/ 0 h 1997096"/>
              <a:gd name="connsiteX1" fmla="*/ 377920 w 9173496"/>
              <a:gd name="connsiteY1" fmla="*/ 164484 h 1997096"/>
              <a:gd name="connsiteX2" fmla="*/ 1434481 w 9173496"/>
              <a:gd name="connsiteY2" fmla="*/ 516986 h 1997096"/>
              <a:gd name="connsiteX3" fmla="*/ 2539564 w 9173496"/>
              <a:gd name="connsiteY3" fmla="*/ 432581 h 1997096"/>
              <a:gd name="connsiteX4" fmla="*/ 3400253 w 9173496"/>
              <a:gd name="connsiteY4" fmla="*/ 337624 h 1997096"/>
              <a:gd name="connsiteX5" fmla="*/ 4600968 w 9173496"/>
              <a:gd name="connsiteY5" fmla="*/ 390377 h 1997096"/>
              <a:gd name="connsiteX6" fmla="*/ 5929193 w 9173496"/>
              <a:gd name="connsiteY6" fmla="*/ 590842 h 1997096"/>
              <a:gd name="connsiteX7" fmla="*/ 7108656 w 9173496"/>
              <a:gd name="connsiteY7" fmla="*/ 601393 h 1997096"/>
              <a:gd name="connsiteX8" fmla="*/ 8266867 w 9173496"/>
              <a:gd name="connsiteY8" fmla="*/ 556845 h 1997096"/>
              <a:gd name="connsiteX9" fmla="*/ 9145488 w 9173496"/>
              <a:gd name="connsiteY9" fmla="*/ 268346 h 1997096"/>
              <a:gd name="connsiteX10" fmla="*/ 9173496 w 9173496"/>
              <a:gd name="connsiteY10" fmla="*/ 256180 h 1997096"/>
              <a:gd name="connsiteX11" fmla="*/ 9173496 w 9173496"/>
              <a:gd name="connsiteY11" fmla="*/ 1997096 h 1997096"/>
              <a:gd name="connsiteX12" fmla="*/ 0 w 9173496"/>
              <a:gd name="connsiteY12" fmla="*/ 1997096 h 1997096"/>
              <a:gd name="connsiteX13" fmla="*/ 0 w 9173496"/>
              <a:gd name="connsiteY13" fmla="*/ 0 h 19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3496" h="1997096">
                <a:moveTo>
                  <a:pt x="0" y="0"/>
                </a:moveTo>
                <a:lnTo>
                  <a:pt x="377920" y="164484"/>
                </a:lnTo>
                <a:cubicBezTo>
                  <a:pt x="753268" y="324270"/>
                  <a:pt x="1117036" y="462914"/>
                  <a:pt x="1434481" y="516986"/>
                </a:cubicBezTo>
                <a:cubicBezTo>
                  <a:pt x="1857742" y="589083"/>
                  <a:pt x="2211935" y="462474"/>
                  <a:pt x="2539564" y="432581"/>
                </a:cubicBezTo>
                <a:cubicBezTo>
                  <a:pt x="2867193" y="402687"/>
                  <a:pt x="3056686" y="344658"/>
                  <a:pt x="3400253" y="337624"/>
                </a:cubicBezTo>
                <a:cubicBezTo>
                  <a:pt x="3743820" y="330590"/>
                  <a:pt x="4179478" y="348174"/>
                  <a:pt x="4600968" y="390377"/>
                </a:cubicBezTo>
                <a:cubicBezTo>
                  <a:pt x="5022458" y="432581"/>
                  <a:pt x="5511245" y="555673"/>
                  <a:pt x="5929193" y="590842"/>
                </a:cubicBezTo>
                <a:cubicBezTo>
                  <a:pt x="6347140" y="626011"/>
                  <a:pt x="6719044" y="607059"/>
                  <a:pt x="7108656" y="601393"/>
                </a:cubicBezTo>
                <a:cubicBezTo>
                  <a:pt x="7498268" y="595727"/>
                  <a:pt x="7917297" y="616776"/>
                  <a:pt x="8266867" y="556845"/>
                </a:cubicBezTo>
                <a:cubicBezTo>
                  <a:pt x="8572742" y="504406"/>
                  <a:pt x="8970230" y="343765"/>
                  <a:pt x="9145488" y="268346"/>
                </a:cubicBezTo>
                <a:lnTo>
                  <a:pt x="9173496" y="256180"/>
                </a:lnTo>
                <a:lnTo>
                  <a:pt x="9173496" y="1997096"/>
                </a:lnTo>
                <a:lnTo>
                  <a:pt x="0" y="1997096"/>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9"/>
          <p:cNvSpPr/>
          <p:nvPr/>
        </p:nvSpPr>
        <p:spPr>
          <a:xfrm>
            <a:off x="-22144" y="5011255"/>
            <a:ext cx="12217246" cy="1851507"/>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12218005" y="5268670"/>
            <a:ext cx="3492" cy="30506"/>
          </a:xfrm>
          <a:custGeom>
            <a:avLst/>
            <a:gdLst>
              <a:gd name="connsiteX0" fmla="*/ 0 w 3492"/>
              <a:gd name="connsiteY0" fmla="*/ 0 h 30506"/>
              <a:gd name="connsiteX1" fmla="*/ 3492 w 3492"/>
              <a:gd name="connsiteY1" fmla="*/ 0 h 30506"/>
              <a:gd name="connsiteX2" fmla="*/ 3492 w 3492"/>
              <a:gd name="connsiteY2" fmla="*/ 30506 h 30506"/>
              <a:gd name="connsiteX3" fmla="*/ 0 w 3492"/>
              <a:gd name="connsiteY3" fmla="*/ 0 h 30506"/>
            </a:gdLst>
            <a:ahLst/>
            <a:cxnLst>
              <a:cxn ang="0">
                <a:pos x="connsiteX0" y="connsiteY0"/>
              </a:cxn>
              <a:cxn ang="0">
                <a:pos x="connsiteX1" y="connsiteY1"/>
              </a:cxn>
              <a:cxn ang="0">
                <a:pos x="connsiteX2" y="connsiteY2"/>
              </a:cxn>
              <a:cxn ang="0">
                <a:pos x="connsiteX3" y="connsiteY3"/>
              </a:cxn>
            </a:cxnLst>
            <a:rect l="l" t="t" r="r" b="b"/>
            <a:pathLst>
              <a:path w="3492" h="30506">
                <a:moveTo>
                  <a:pt x="0" y="0"/>
                </a:moveTo>
                <a:lnTo>
                  <a:pt x="3492" y="0"/>
                </a:lnTo>
                <a:lnTo>
                  <a:pt x="3492" y="3050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39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109182" y="1602489"/>
            <a:ext cx="12192000" cy="6863417"/>
          </a:xfrm>
          <a:prstGeom prst="rect">
            <a:avLst/>
          </a:prstGeom>
          <a:noFill/>
        </p:spPr>
        <p:txBody>
          <a:bodyPr wrap="square" rtlCol="0">
            <a:spAutoFit/>
          </a:bodyPr>
          <a:lstStyle/>
          <a:p>
            <a:pPr marL="457200" indent="-457200">
              <a:buFont typeface="Wingdings 3"/>
              <a:buChar char=""/>
            </a:pPr>
            <a:r>
              <a:rPr lang="en-US" altLang="zh-CN" sz="3200" dirty="0" smtClean="0"/>
              <a:t>two </a:t>
            </a:r>
            <a:r>
              <a:rPr lang="en-US" altLang="zh-CN" sz="3200" dirty="0"/>
              <a:t>institutional features of China’s political </a:t>
            </a:r>
            <a:r>
              <a:rPr lang="en-US" altLang="zh-CN" sz="3200" dirty="0" smtClean="0"/>
              <a:t>economy</a:t>
            </a:r>
          </a:p>
          <a:p>
            <a:r>
              <a:rPr lang="en-US" altLang="zh-CN" sz="2000" dirty="0">
                <a:latin typeface="Calibri Light" panose="020F0302020204030204" pitchFamily="34" charset="0"/>
                <a:sym typeface="Wingdings 3"/>
              </a:rPr>
              <a:t> </a:t>
            </a:r>
            <a:r>
              <a:rPr lang="en-US" altLang="zh-CN" sz="2000" dirty="0" smtClean="0">
                <a:latin typeface="Calibri Light" panose="020F0302020204030204" pitchFamily="34" charset="0"/>
                <a:sym typeface="Wingdings 3"/>
              </a:rPr>
              <a:t>        </a:t>
            </a:r>
            <a:r>
              <a:rPr lang="en-US" altLang="zh-CN" sz="2000" dirty="0" smtClean="0"/>
              <a:t> </a:t>
            </a:r>
            <a:r>
              <a:rPr lang="en-US" altLang="zh-CN" sz="2800" dirty="0">
                <a:cs typeface="Times New Roman" panose="02020603050405020304" pitchFamily="18" charset="0"/>
              </a:rPr>
              <a:t>“one-level-up” policy </a:t>
            </a:r>
            <a:r>
              <a:rPr lang="en-US" altLang="zh-CN" sz="2800" dirty="0" smtClean="0">
                <a:cs typeface="Times New Roman" panose="02020603050405020304" pitchFamily="18" charset="0"/>
              </a:rPr>
              <a:t>:promotion </a:t>
            </a:r>
            <a:r>
              <a:rPr lang="en-US" altLang="zh-CN" sz="2800" dirty="0">
                <a:cs typeface="Times New Roman" panose="02020603050405020304" pitchFamily="18" charset="0"/>
              </a:rPr>
              <a:t>within the party hierarchy </a:t>
            </a:r>
            <a:r>
              <a:rPr lang="en-US" altLang="zh-CN" sz="2800" dirty="0" smtClean="0">
                <a:cs typeface="Times New Roman" panose="02020603050405020304" pitchFamily="18" charset="0"/>
              </a:rPr>
              <a:t>is valued highly </a:t>
            </a:r>
            <a:r>
              <a:rPr lang="en-US" altLang="zh-CN" sz="2800" dirty="0">
                <a:cs typeface="Times New Roman" panose="02020603050405020304" pitchFamily="18" charset="0"/>
              </a:rPr>
              <a:t>by members and is typically determined by officials </a:t>
            </a:r>
            <a:r>
              <a:rPr lang="en-US" altLang="zh-CN" sz="2800" dirty="0" smtClean="0">
                <a:cs typeface="Times New Roman" panose="02020603050405020304" pitchFamily="18" charset="0"/>
              </a:rPr>
              <a:t>at the </a:t>
            </a:r>
            <a:r>
              <a:rPr lang="en-US" altLang="zh-CN" sz="2800" dirty="0">
                <a:cs typeface="Times New Roman" panose="02020603050405020304" pitchFamily="18" charset="0"/>
              </a:rPr>
              <a:t>level immediately above </a:t>
            </a:r>
            <a:endParaRPr lang="en-US" altLang="zh-CN" sz="2800" dirty="0" smtClean="0">
              <a:cs typeface="Times New Roman" panose="02020603050405020304" pitchFamily="18" charset="0"/>
            </a:endParaRPr>
          </a:p>
          <a:p>
            <a:r>
              <a:rPr lang="en-US" altLang="zh-CN" sz="2800" dirty="0">
                <a:cs typeface="Times New Roman" panose="02020603050405020304" pitchFamily="18" charset="0"/>
                <a:sym typeface="Wingdings 3"/>
              </a:rPr>
              <a:t> </a:t>
            </a:r>
            <a:r>
              <a:rPr lang="en-US" altLang="zh-CN" sz="2800" dirty="0" smtClean="0">
                <a:cs typeface="Times New Roman" panose="02020603050405020304" pitchFamily="18" charset="0"/>
                <a:sym typeface="Wingdings 3"/>
              </a:rPr>
              <a:t>    </a:t>
            </a:r>
            <a:r>
              <a:rPr lang="en-US" altLang="zh-CN" sz="2000" dirty="0" smtClean="0">
                <a:sym typeface="Wingdings 3"/>
              </a:rPr>
              <a:t></a:t>
            </a:r>
            <a:r>
              <a:rPr lang="en-US" altLang="zh-CN" sz="2000" dirty="0" smtClean="0"/>
              <a:t> </a:t>
            </a:r>
            <a:r>
              <a:rPr lang="en-US" altLang="zh-CN" sz="2800" dirty="0"/>
              <a:t>the decentralization of control rights over state-owned </a:t>
            </a:r>
            <a:r>
              <a:rPr lang="en-US" altLang="zh-CN" sz="2800" dirty="0" smtClean="0"/>
              <a:t>assets:</a:t>
            </a:r>
            <a:endParaRPr lang="en-US" altLang="zh-CN" sz="2800" dirty="0"/>
          </a:p>
          <a:p>
            <a:r>
              <a:rPr lang="en-US" altLang="zh-CN" sz="2800" dirty="0" smtClean="0">
                <a:cs typeface="Times New Roman" panose="02020603050405020304" pitchFamily="18" charset="0"/>
              </a:rPr>
              <a:t>beginning </a:t>
            </a:r>
            <a:r>
              <a:rPr lang="en-US" altLang="zh-CN" sz="2800" dirty="0">
                <a:cs typeface="Times New Roman" panose="02020603050405020304" pitchFamily="18" charset="0"/>
              </a:rPr>
              <a:t>from the late 1990s land and other natural resources have been decentralized to the regional or local governments ,who as a result have the discretion to exercise price discrimination for different classes </a:t>
            </a:r>
            <a:r>
              <a:rPr lang="en-US" altLang="zh-CN" sz="2800" dirty="0" smtClean="0">
                <a:cs typeface="Times New Roman" panose="02020603050405020304" pitchFamily="18" charset="0"/>
              </a:rPr>
              <a:t>of </a:t>
            </a:r>
            <a:r>
              <a:rPr lang="en-US" altLang="zh-CN" sz="2800" dirty="0">
                <a:cs typeface="Times New Roman" panose="02020603050405020304" pitchFamily="18" charset="0"/>
              </a:rPr>
              <a:t>buyers, with political connections being an important </a:t>
            </a:r>
            <a:r>
              <a:rPr lang="en-US" altLang="zh-CN" sz="2800" dirty="0" smtClean="0">
                <a:cs typeface="Times New Roman" panose="02020603050405020304" pitchFamily="18" charset="0"/>
              </a:rPr>
              <a:t>determinant</a:t>
            </a:r>
            <a:endParaRPr lang="en-US" altLang="zh-CN" sz="2800" dirty="0">
              <a:cs typeface="Times New Roman" panose="02020603050405020304" pitchFamily="18" charset="0"/>
            </a:endParaRPr>
          </a:p>
          <a:p>
            <a:pPr algn="just">
              <a:lnSpc>
                <a:spcPct val="130000"/>
              </a:lnSpc>
            </a:pPr>
            <a:endParaRPr lang="en-US" altLang="zh-CN" sz="20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Why is it important?</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667547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56579"/>
            <a:ext cx="12192000" cy="7232749"/>
          </a:xfrm>
          <a:prstGeom prst="rect">
            <a:avLst/>
          </a:prstGeom>
          <a:noFill/>
        </p:spPr>
        <p:txBody>
          <a:bodyPr wrap="square" rtlCol="0">
            <a:spAutoFit/>
          </a:bodyPr>
          <a:lstStyle/>
          <a:p>
            <a:pPr marL="457200" indent="-457200">
              <a:buFont typeface="Wingdings 3"/>
              <a:buChar char=""/>
            </a:pPr>
            <a:r>
              <a:rPr lang="en-US" altLang="zh-CN" sz="3200" dirty="0"/>
              <a:t>The fact that family members—in particular the offspring of these top politicians or the so-called “princelings” are found extraordinarily wealthy suggests that political connections are very much active in </a:t>
            </a:r>
            <a:r>
              <a:rPr lang="en-US" altLang="zh-CN" sz="3200" dirty="0" smtClean="0"/>
              <a:t>China</a:t>
            </a:r>
          </a:p>
          <a:p>
            <a:r>
              <a:rPr lang="en-US" altLang="zh-CN" sz="3200" dirty="0" smtClean="0">
                <a:latin typeface="Calibri Light" panose="020F0302020204030204" pitchFamily="34" charset="0"/>
                <a:sym typeface="Wingdings 3"/>
              </a:rPr>
              <a:t></a:t>
            </a:r>
            <a:r>
              <a:rPr lang="en-US" altLang="zh-CN" sz="2000" dirty="0"/>
              <a:t> </a:t>
            </a:r>
            <a:r>
              <a:rPr lang="en-US" altLang="zh-CN" sz="3200" dirty="0" smtClean="0"/>
              <a:t> </a:t>
            </a:r>
            <a:r>
              <a:rPr lang="en-US" altLang="zh-CN" sz="3200" dirty="0">
                <a:solidFill>
                  <a:srgbClr val="FF0000"/>
                </a:solidFill>
              </a:rPr>
              <a:t>hypothesis</a:t>
            </a:r>
            <a:r>
              <a:rPr lang="en-US" altLang="zh-CN" sz="3200" dirty="0"/>
              <a:t>: Instead of a private businessman providing an official with a bribe, the bribe is actually furnished by a regional or local official endowed with the </a:t>
            </a:r>
            <a:r>
              <a:rPr lang="en-US" altLang="zh-CN" sz="3200" dirty="0" smtClean="0"/>
              <a:t>rights </a:t>
            </a:r>
            <a:r>
              <a:rPr lang="en-US" altLang="zh-CN" sz="3200" dirty="0"/>
              <a:t>over certain state-owned resources and the power to practice price discrimination, presumably in exchange for some not-readily observable benefits such as </a:t>
            </a:r>
            <a:r>
              <a:rPr lang="en-US" altLang="zh-CN" sz="3200" dirty="0" smtClean="0"/>
              <a:t>promotion</a:t>
            </a:r>
            <a:endParaRPr lang="zh-CN" altLang="zh-CN" sz="3200" dirty="0"/>
          </a:p>
          <a:p>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Why is it important?</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3913356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8" y="127094"/>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486349"/>
            <a:ext cx="12192000" cy="9387185"/>
          </a:xfrm>
          <a:prstGeom prst="rect">
            <a:avLst/>
          </a:prstGeom>
          <a:noFill/>
        </p:spPr>
        <p:txBody>
          <a:bodyPr wrap="square" rtlCol="0">
            <a:spAutoFit/>
          </a:bodyPr>
          <a:lstStyle/>
          <a:p>
            <a:pPr marL="457200" indent="-457200">
              <a:buFont typeface="Wingdings 3"/>
              <a:buChar char=""/>
            </a:pPr>
            <a:r>
              <a:rPr lang="en-US" altLang="zh-CN" sz="3200" dirty="0" smtClean="0"/>
              <a:t>first </a:t>
            </a:r>
            <a:r>
              <a:rPr lang="en-US" altLang="zh-CN" sz="3200" dirty="0"/>
              <a:t>set out to identify </a:t>
            </a:r>
            <a:r>
              <a:rPr lang="en-US" altLang="zh-CN" sz="3200" dirty="0" smtClean="0"/>
              <a:t>the </a:t>
            </a:r>
            <a:r>
              <a:rPr lang="en-US" altLang="zh-CN" sz="3200" dirty="0"/>
              <a:t>princeling </a:t>
            </a:r>
            <a:r>
              <a:rPr lang="en-US" altLang="zh-CN" sz="3200" dirty="0" smtClean="0"/>
              <a:t>firms during </a:t>
            </a:r>
            <a:r>
              <a:rPr lang="en-US" altLang="zh-CN" sz="3200" dirty="0"/>
              <a:t>1997-2016 from among the universe of firms involved in land </a:t>
            </a:r>
            <a:r>
              <a:rPr lang="en-US" altLang="zh-CN" sz="3200" dirty="0" smtClean="0"/>
              <a:t>purchase</a:t>
            </a:r>
          </a:p>
          <a:p>
            <a:pPr marL="457200" indent="-457200">
              <a:buFont typeface="Wingdings 3"/>
              <a:buChar char=""/>
            </a:pPr>
            <a:r>
              <a:rPr lang="en-US" altLang="zh-CN" sz="3200" dirty="0" smtClean="0"/>
              <a:t>then </a:t>
            </a:r>
            <a:r>
              <a:rPr lang="en-US" altLang="zh-CN" sz="3200" dirty="0"/>
              <a:t>merge this data with the data on land transactions in China’s primary land </a:t>
            </a:r>
            <a:r>
              <a:rPr lang="en-US" altLang="zh-CN" sz="3200" dirty="0" smtClean="0"/>
              <a:t>market.</a:t>
            </a:r>
            <a:r>
              <a:rPr lang="en-US" altLang="zh-CN" sz="2000" dirty="0"/>
              <a:t> </a:t>
            </a:r>
            <a:r>
              <a:rPr lang="en-US" altLang="zh-CN" sz="3200" dirty="0"/>
              <a:t>Doing so provides us with the </a:t>
            </a:r>
            <a:r>
              <a:rPr lang="en-US" altLang="zh-CN" sz="3200" dirty="0" smtClean="0"/>
              <a:t>crucial information </a:t>
            </a:r>
            <a:r>
              <a:rPr lang="en-US" altLang="zh-CN" sz="3200" dirty="0"/>
              <a:t>on the exact price paid by firms connected to a princeling vis-`a-vis that paid by firms without such connections for land parcels of similar quality; the difference between the two—the price discount—represents essentially the rents. </a:t>
            </a:r>
            <a:endParaRPr lang="en-US" altLang="zh-CN" sz="3200" dirty="0" smtClean="0"/>
          </a:p>
          <a:p>
            <a:pPr marL="457200" indent="-457200">
              <a:buFont typeface="Wingdings 3"/>
              <a:buChar char=""/>
            </a:pPr>
            <a:r>
              <a:rPr lang="en-US" altLang="zh-CN" sz="3200" dirty="0"/>
              <a:t>Moreover, this direct approach enables us to estimate also whether or not local officials who have provided a discount to the princeling firms are rewarded by these firms (by dint of their connection to members of the Politburo) with better prospects of promotion.</a:t>
            </a:r>
            <a:endParaRPr lang="zh-CN" altLang="zh-CN" sz="3200" dirty="0"/>
          </a:p>
          <a:p>
            <a:pPr marL="457200" indent="-457200">
              <a:buFont typeface="Wingdings 3"/>
              <a:buChar char=""/>
            </a:pPr>
            <a:endParaRPr lang="zh-CN" altLang="zh-CN" sz="3200" dirty="0"/>
          </a:p>
          <a:p>
            <a:pPr marL="457200" indent="-457200">
              <a:buFont typeface="Wingdings 3"/>
              <a:buChar char=""/>
            </a:pPr>
            <a:endParaRPr lang="en-US" altLang="zh-CN" sz="3200" dirty="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13499" y="96734"/>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7779"/>
            <a:ext cx="7099042" cy="584775"/>
          </a:xfrm>
          <a:prstGeom prst="rect">
            <a:avLst/>
          </a:prstGeom>
          <a:noFill/>
        </p:spPr>
        <p:txBody>
          <a:bodyPr wrap="square" rtlCol="0">
            <a:spAutoFit/>
          </a:bodyPr>
          <a:lstStyle/>
          <a:p>
            <a:r>
              <a:rPr lang="en-US" altLang="zh-CN" sz="3200" dirty="0" smtClean="0">
                <a:solidFill>
                  <a:srgbClr val="3A3A3A"/>
                </a:solidFill>
                <a:latin typeface="Arial" panose="020B0604020202020204" pitchFamily="34" charset="0"/>
                <a:cs typeface="Arial" panose="020B0604020202020204" pitchFamily="34" charset="0"/>
              </a:rPr>
              <a:t>What did this paper do?</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2880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56579"/>
            <a:ext cx="12192000" cy="7417415"/>
          </a:xfrm>
          <a:prstGeom prst="rect">
            <a:avLst/>
          </a:prstGeom>
          <a:noFill/>
        </p:spPr>
        <p:txBody>
          <a:bodyPr wrap="square" rtlCol="0">
            <a:spAutoFit/>
          </a:bodyPr>
          <a:lstStyle/>
          <a:p>
            <a:pPr marL="457200" indent="-457200">
              <a:buFont typeface="Wingdings 3"/>
              <a:buChar char=""/>
            </a:pPr>
            <a:r>
              <a:rPr lang="en-US" altLang="zh-CN" sz="3200" dirty="0"/>
              <a:t>First, </a:t>
            </a:r>
            <a:r>
              <a:rPr lang="en-US" altLang="zh-CN" sz="3200" dirty="0" smtClean="0"/>
              <a:t>contributes to </a:t>
            </a:r>
            <a:r>
              <a:rPr lang="en-US" altLang="zh-CN" sz="3200" dirty="0"/>
              <a:t>the sizeable literature </a:t>
            </a:r>
            <a:r>
              <a:rPr lang="en-US" altLang="zh-CN" sz="3200" dirty="0" smtClean="0"/>
              <a:t>corruption</a:t>
            </a:r>
          </a:p>
          <a:p>
            <a:r>
              <a:rPr lang="en-US" altLang="zh-CN" sz="3200" dirty="0"/>
              <a:t> </a:t>
            </a:r>
            <a:r>
              <a:rPr lang="en-US" altLang="zh-CN" sz="3200" dirty="0" smtClean="0"/>
              <a:t>          </a:t>
            </a:r>
            <a:r>
              <a:rPr lang="en-US" altLang="zh-CN" sz="3200" dirty="0" smtClean="0">
                <a:sym typeface="Wingdings 3"/>
              </a:rPr>
              <a:t></a:t>
            </a:r>
            <a:r>
              <a:rPr lang="en-US" altLang="zh-CN" sz="3200" dirty="0"/>
              <a:t> </a:t>
            </a:r>
            <a:r>
              <a:rPr lang="en-US" altLang="zh-CN" sz="3200" dirty="0" smtClean="0"/>
              <a:t>political </a:t>
            </a:r>
            <a:r>
              <a:rPr lang="en-US" altLang="zh-CN" sz="3200" dirty="0"/>
              <a:t>determinants </a:t>
            </a:r>
            <a:r>
              <a:rPr lang="en-US" altLang="zh-CN" sz="3200" dirty="0" smtClean="0"/>
              <a:t>of corruption(</a:t>
            </a:r>
            <a:r>
              <a:rPr lang="en-US" altLang="zh-CN" sz="3200" dirty="0" err="1" smtClean="0"/>
              <a:t>Olken</a:t>
            </a:r>
            <a:r>
              <a:rPr lang="en-US" altLang="zh-CN" sz="3200" dirty="0" smtClean="0"/>
              <a:t> </a:t>
            </a:r>
            <a:r>
              <a:rPr lang="en-US" altLang="zh-CN" sz="3200" dirty="0"/>
              <a:t>and </a:t>
            </a:r>
            <a:r>
              <a:rPr lang="en-US" altLang="zh-CN" sz="3200" dirty="0" err="1"/>
              <a:t>Pande</a:t>
            </a:r>
            <a:r>
              <a:rPr lang="en-US" altLang="zh-CN" sz="3200" dirty="0"/>
              <a:t>, 2012; Rose-Ackerman and </a:t>
            </a:r>
            <a:r>
              <a:rPr lang="en-US" altLang="zh-CN" sz="3200" dirty="0" err="1"/>
              <a:t>Palifka</a:t>
            </a:r>
            <a:r>
              <a:rPr lang="en-US" altLang="zh-CN" sz="3200" dirty="0"/>
              <a:t>, 2016; Shleifer and </a:t>
            </a:r>
            <a:r>
              <a:rPr lang="en-US" altLang="zh-CN" sz="3200" dirty="0" err="1"/>
              <a:t>Vishny</a:t>
            </a:r>
            <a:r>
              <a:rPr lang="en-US" altLang="zh-CN" sz="3200" dirty="0"/>
              <a:t>, </a:t>
            </a:r>
            <a:r>
              <a:rPr lang="en-US" altLang="zh-CN" sz="3200" dirty="0" smtClean="0"/>
              <a:t>1993;</a:t>
            </a:r>
            <a:r>
              <a:rPr lang="en-US" altLang="zh-CN" sz="3200" dirty="0"/>
              <a:t> </a:t>
            </a:r>
            <a:r>
              <a:rPr lang="en-US" altLang="zh-CN" sz="3200" dirty="0" err="1"/>
              <a:t>Fisman</a:t>
            </a:r>
            <a:r>
              <a:rPr lang="en-US" altLang="zh-CN" sz="3200" dirty="0"/>
              <a:t> </a:t>
            </a:r>
            <a:r>
              <a:rPr lang="en-US" altLang="zh-CN" sz="3200" dirty="0" smtClean="0"/>
              <a:t>,2001)</a:t>
            </a:r>
          </a:p>
          <a:p>
            <a:r>
              <a:rPr lang="en-US" altLang="zh-CN" sz="3200" dirty="0" smtClean="0"/>
              <a:t>          </a:t>
            </a:r>
            <a:r>
              <a:rPr lang="en-US" altLang="zh-CN" sz="3200" dirty="0" smtClean="0">
                <a:sym typeface="Wingdings 3"/>
              </a:rPr>
              <a:t></a:t>
            </a:r>
            <a:r>
              <a:rPr lang="en-US" altLang="zh-CN" sz="3200" dirty="0"/>
              <a:t> </a:t>
            </a:r>
            <a:r>
              <a:rPr lang="en-US" altLang="zh-CN" sz="3200" dirty="0" smtClean="0"/>
              <a:t>dynastic </a:t>
            </a:r>
            <a:r>
              <a:rPr lang="en-US" altLang="zh-CN" sz="3200" dirty="0"/>
              <a:t>political rents expropriated by politician families </a:t>
            </a:r>
            <a:r>
              <a:rPr lang="en-US" altLang="zh-CN" sz="3200" dirty="0" smtClean="0"/>
              <a:t>(</a:t>
            </a:r>
            <a:r>
              <a:rPr lang="en-US" altLang="zh-CN" sz="3200" dirty="0"/>
              <a:t>Cruz, </a:t>
            </a:r>
            <a:r>
              <a:rPr lang="en-US" altLang="zh-CN" sz="3200" dirty="0" err="1"/>
              <a:t>Labonne</a:t>
            </a:r>
            <a:r>
              <a:rPr lang="en-US" altLang="zh-CN" sz="3200" dirty="0"/>
              <a:t>, and </a:t>
            </a:r>
            <a:r>
              <a:rPr lang="en-US" altLang="zh-CN" sz="3200" dirty="0" err="1"/>
              <a:t>Querubin</a:t>
            </a:r>
            <a:r>
              <a:rPr lang="en-US" altLang="zh-CN" sz="3200" dirty="0"/>
              <a:t>, 2017; </a:t>
            </a:r>
            <a:r>
              <a:rPr lang="en-US" altLang="zh-CN" sz="3200" dirty="0" err="1"/>
              <a:t>Folke</a:t>
            </a:r>
            <a:r>
              <a:rPr lang="en-US" altLang="zh-CN" sz="3200" dirty="0"/>
              <a:t>, </a:t>
            </a:r>
            <a:r>
              <a:rPr lang="en-US" altLang="zh-CN" sz="3200" dirty="0" err="1"/>
              <a:t>Persson</a:t>
            </a:r>
            <a:r>
              <a:rPr lang="en-US" altLang="zh-CN" sz="3200" dirty="0"/>
              <a:t>, and </a:t>
            </a:r>
            <a:r>
              <a:rPr lang="en-US" altLang="zh-CN" sz="3200" dirty="0" err="1"/>
              <a:t>Rickne</a:t>
            </a:r>
            <a:r>
              <a:rPr lang="en-US" altLang="zh-CN" sz="3200" dirty="0"/>
              <a:t>, 2017; </a:t>
            </a:r>
            <a:r>
              <a:rPr lang="en-US" altLang="zh-CN" sz="3200" dirty="0" err="1"/>
              <a:t>Gagliarducci</a:t>
            </a:r>
            <a:r>
              <a:rPr lang="en-US" altLang="zh-CN" sz="3200" dirty="0"/>
              <a:t> and </a:t>
            </a:r>
            <a:r>
              <a:rPr lang="en-US" altLang="zh-CN" sz="3200" dirty="0" err="1"/>
              <a:t>Manacorda</a:t>
            </a:r>
            <a:r>
              <a:rPr lang="en-US" altLang="zh-CN" sz="3200" dirty="0"/>
              <a:t>, 2016</a:t>
            </a:r>
            <a:r>
              <a:rPr lang="en-US" altLang="zh-CN" sz="3200" dirty="0" smtClean="0"/>
              <a:t>)</a:t>
            </a:r>
            <a:endParaRPr lang="en-US" altLang="zh-CN" sz="3200" dirty="0"/>
          </a:p>
          <a:p>
            <a:r>
              <a:rPr lang="en-US" altLang="zh-CN" sz="3200" dirty="0" smtClean="0"/>
              <a:t>         </a:t>
            </a:r>
            <a:r>
              <a:rPr lang="en-US" altLang="zh-CN" sz="3200" dirty="0" smtClean="0">
                <a:sym typeface="Wingdings 3"/>
              </a:rPr>
              <a:t></a:t>
            </a:r>
            <a:r>
              <a:rPr lang="en-US" altLang="zh-CN" sz="3200" dirty="0"/>
              <a:t> </a:t>
            </a:r>
            <a:r>
              <a:rPr lang="en-US" altLang="zh-CN" sz="3200" dirty="0" smtClean="0"/>
              <a:t> monetary </a:t>
            </a:r>
            <a:r>
              <a:rPr lang="en-US" altLang="zh-CN" sz="3200" dirty="0"/>
              <a:t>returns from holding political office (Eggers and </a:t>
            </a:r>
            <a:r>
              <a:rPr lang="en-US" altLang="zh-CN" sz="3200" dirty="0" err="1"/>
              <a:t>Hainmueller</a:t>
            </a:r>
            <a:r>
              <a:rPr lang="en-US" altLang="zh-CN" sz="3200" dirty="0"/>
              <a:t>, 2009; </a:t>
            </a:r>
            <a:r>
              <a:rPr lang="en-US" altLang="zh-CN" sz="3200" dirty="0" err="1"/>
              <a:t>Fisman</a:t>
            </a:r>
            <a:r>
              <a:rPr lang="en-US" altLang="zh-CN" sz="3200" dirty="0"/>
              <a:t>, Schulz and </a:t>
            </a:r>
            <a:r>
              <a:rPr lang="en-US" altLang="zh-CN" sz="3200" dirty="0" err="1"/>
              <a:t>Vig</a:t>
            </a:r>
            <a:r>
              <a:rPr lang="en-US" altLang="zh-CN" sz="3200" dirty="0"/>
              <a:t>, 2014</a:t>
            </a:r>
            <a:r>
              <a:rPr lang="en-US" altLang="zh-CN" sz="3200" dirty="0" smtClean="0"/>
              <a:t>)</a:t>
            </a:r>
            <a:endParaRPr lang="zh-CN" altLang="zh-CN" sz="3200" dirty="0"/>
          </a:p>
          <a:p>
            <a:endParaRPr lang="en-US" altLang="zh-CN" sz="3200" dirty="0" smtClean="0"/>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a:solidFill>
                  <a:srgbClr val="3A3A3A"/>
                </a:solidFill>
                <a:latin typeface="Arial" panose="020B0604020202020204" pitchFamily="34" charset="0"/>
                <a:cs typeface="Arial" panose="020B0604020202020204" pitchFamily="34" charset="0"/>
              </a:rPr>
              <a:t>c</a:t>
            </a:r>
            <a:r>
              <a:rPr lang="en-US" altLang="zh-CN" sz="3200" dirty="0" smtClean="0">
                <a:solidFill>
                  <a:srgbClr val="3A3A3A"/>
                </a:solidFill>
                <a:latin typeface="Arial" panose="020B0604020202020204" pitchFamily="34" charset="0"/>
                <a:cs typeface="Arial" panose="020B0604020202020204" pitchFamily="34" charset="0"/>
              </a:rPr>
              <a:t>urrent literature and contribution </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082562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矩形 44"/>
          <p:cNvSpPr/>
          <p:nvPr/>
        </p:nvSpPr>
        <p:spPr>
          <a:xfrm>
            <a:off x="0" y="1056579"/>
            <a:ext cx="12192000" cy="4462760"/>
          </a:xfrm>
          <a:prstGeom prst="rect">
            <a:avLst/>
          </a:prstGeom>
          <a:noFill/>
        </p:spPr>
        <p:txBody>
          <a:bodyPr wrap="square" rtlCol="0">
            <a:spAutoFit/>
          </a:bodyPr>
          <a:lstStyle/>
          <a:p>
            <a:r>
              <a:rPr lang="en-US" altLang="zh-CN" sz="3200" dirty="0" smtClean="0">
                <a:sym typeface="Wingdings 3"/>
              </a:rPr>
              <a:t></a:t>
            </a:r>
            <a:r>
              <a:rPr lang="en-US" altLang="zh-CN" sz="3200" dirty="0" smtClean="0"/>
              <a:t> </a:t>
            </a:r>
            <a:r>
              <a:rPr lang="en-US" altLang="zh-CN" sz="3200" dirty="0"/>
              <a:t>what sets our study apart from the above literature is that the kind of cronyism that we analyze in our context is premised upon certain unique institutional features of China’s political economy—the simultaneous decentralized control of state assets and </a:t>
            </a:r>
            <a:r>
              <a:rPr lang="en-US" altLang="zh-CN" sz="3200" dirty="0" smtClean="0"/>
              <a:t>personnel</a:t>
            </a: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a:p>
            <a:pPr algn="just">
              <a:lnSpc>
                <a:spcPct val="130000"/>
              </a:lnSpc>
            </a:pPr>
            <a:endParaRPr lang="en-US" altLang="zh-CN" sz="2000" dirty="0">
              <a:latin typeface="Calibri Light" panose="020F0302020204030204" pitchFamily="34" charset="0"/>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77771"/>
            <a:ext cx="7099042" cy="584775"/>
          </a:xfrm>
          <a:prstGeom prst="rect">
            <a:avLst/>
          </a:prstGeom>
          <a:noFill/>
        </p:spPr>
        <p:txBody>
          <a:bodyPr wrap="square" rtlCol="0">
            <a:spAutoFit/>
          </a:bodyPr>
          <a:lstStyle/>
          <a:p>
            <a:r>
              <a:rPr lang="en-US" altLang="zh-CN" sz="3200" dirty="0">
                <a:solidFill>
                  <a:srgbClr val="3A3A3A"/>
                </a:solidFill>
                <a:latin typeface="Arial" panose="020B0604020202020204" pitchFamily="34" charset="0"/>
                <a:cs typeface="Arial" panose="020B0604020202020204" pitchFamily="34" charset="0"/>
              </a:rPr>
              <a:t>c</a:t>
            </a:r>
            <a:r>
              <a:rPr lang="en-US" altLang="zh-CN" sz="3200" dirty="0" smtClean="0">
                <a:solidFill>
                  <a:srgbClr val="3A3A3A"/>
                </a:solidFill>
                <a:latin typeface="Arial" panose="020B0604020202020204" pitchFamily="34" charset="0"/>
                <a:cs typeface="Arial" panose="020B0604020202020204" pitchFamily="34" charset="0"/>
              </a:rPr>
              <a:t>urrent literature and contribution </a:t>
            </a:r>
            <a:endParaRPr lang="zh-CN" altLang="en-US" sz="3200" dirty="0">
              <a:solidFill>
                <a:srgbClr val="3A3A3A"/>
              </a:solidFill>
              <a:latin typeface="Arial" panose="020B0604020202020204" pitchFamily="34" charset="0"/>
              <a:cs typeface="Arial" panose="020B0604020202020204" pitchFamily="34" charset="0"/>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8221117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2902</TotalTime>
  <Words>2394</Words>
  <Application>Microsoft Office PowerPoint</Application>
  <PresentationFormat>自定义</PresentationFormat>
  <Paragraphs>319</Paragraphs>
  <Slides>46</Slides>
  <Notes>46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48" baseType="lpstr">
      <vt:lpstr>Office 主题​​</vt:lpstr>
      <vt:lpstr>Unknown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ANGEL FAN</cp:lastModifiedBy>
  <cp:revision>382</cp:revision>
  <dcterms:created xsi:type="dcterms:W3CDTF">2016-06-07T15:36:47Z</dcterms:created>
  <dcterms:modified xsi:type="dcterms:W3CDTF">2018-11-22T13:01:27Z</dcterms:modified>
</cp:coreProperties>
</file>