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90" r:id="rId2"/>
    <p:sldId id="281" r:id="rId3"/>
    <p:sldId id="291" r:id="rId4"/>
    <p:sldId id="261" r:id="rId5"/>
    <p:sldId id="304" r:id="rId6"/>
    <p:sldId id="305" r:id="rId7"/>
    <p:sldId id="298" r:id="rId8"/>
    <p:sldId id="300" r:id="rId9"/>
    <p:sldId id="306" r:id="rId10"/>
    <p:sldId id="307" r:id="rId11"/>
    <p:sldId id="299" r:id="rId12"/>
    <p:sldId id="301" r:id="rId13"/>
    <p:sldId id="308" r:id="rId14"/>
    <p:sldId id="309" r:id="rId15"/>
    <p:sldId id="302" r:id="rId16"/>
    <p:sldId id="303" r:id="rId17"/>
    <p:sldId id="310" r:id="rId18"/>
    <p:sldId id="311" r:id="rId19"/>
    <p:sldId id="314" r:id="rId20"/>
    <p:sldId id="315" r:id="rId21"/>
    <p:sldId id="316" r:id="rId22"/>
    <p:sldId id="318" r:id="rId23"/>
    <p:sldId id="317" r:id="rId24"/>
    <p:sldId id="319" r:id="rId25"/>
    <p:sldId id="320" r:id="rId26"/>
    <p:sldId id="321" r:id="rId27"/>
    <p:sldId id="322" r:id="rId28"/>
    <p:sldId id="312" r:id="rId29"/>
    <p:sldId id="323" r:id="rId30"/>
    <p:sldId id="324" r:id="rId31"/>
    <p:sldId id="325" r:id="rId32"/>
    <p:sldId id="326" r:id="rId33"/>
    <p:sldId id="313" r:id="rId34"/>
    <p:sldId id="330" r:id="rId35"/>
    <p:sldId id="331" r:id="rId36"/>
    <p:sldId id="274"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9"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C00000"/>
    <a:srgbClr val="00397C"/>
    <a:srgbClr val="3A3A3A"/>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autoAdjust="0"/>
  </p:normalViewPr>
  <p:slideViewPr>
    <p:cSldViewPr snapToGrid="0" showGuides="1">
      <p:cViewPr varScale="1">
        <p:scale>
          <a:sx n="71" d="100"/>
          <a:sy n="71" d="100"/>
        </p:scale>
        <p:origin x="-468" y="-96"/>
      </p:cViewPr>
      <p:guideLst>
        <p:guide orient="horz" pos="2999"/>
        <p:guide orient="horz" pos="1366"/>
        <p:guide orient="horz" pos="2682"/>
        <p:guide pos="3840"/>
        <p:guide pos="1141"/>
        <p:guide pos="5632"/>
        <p:guide pos="7039"/>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2018/10/26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254095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303943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1729403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172940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34</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3591305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36</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390820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254095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540952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11453769" y="6459523"/>
            <a:ext cx="637563" cy="369332"/>
          </a:xfrm>
          <a:prstGeom prst="rect">
            <a:avLst/>
          </a:prstGeom>
          <a:noFill/>
        </p:spPr>
        <p:txBody>
          <a:bodyPr wrap="square" rtlCol="0">
            <a:spAutoFit/>
          </a:bodyPr>
          <a:lstStyle/>
          <a:p>
            <a:fld id="{7ACA2778-5B13-44DF-A715-FCABA52AFB55}" type="slidenum">
              <a:rPr lang="zh-CN" altLang="en-US" sz="1800" smtClean="0">
                <a:solidFill>
                  <a:schemeClr val="bg1">
                    <a:lumMod val="50000"/>
                  </a:schemeClr>
                </a:solidFill>
              </a:rPr>
              <a:t>‹#›</a:t>
            </a:fld>
            <a:endParaRPr lang="zh-CN" altLang="en-US" sz="1800" dirty="0">
              <a:solidFill>
                <a:schemeClr val="bg1">
                  <a:lumMod val="50000"/>
                </a:schemeClr>
              </a:solidFill>
            </a:endParaRPr>
          </a:p>
        </p:txBody>
      </p:sp>
      <p:grpSp>
        <p:nvGrpSpPr>
          <p:cNvPr id="14" name="组合 13"/>
          <p:cNvGrpSpPr/>
          <p:nvPr userDrawn="1"/>
        </p:nvGrpSpPr>
        <p:grpSpPr>
          <a:xfrm>
            <a:off x="7073052" y="-1180391"/>
            <a:ext cx="5471310" cy="6652640"/>
            <a:chOff x="4012218" y="-1180391"/>
            <a:chExt cx="5471310" cy="6652640"/>
          </a:xfrm>
        </p:grpSpPr>
        <p:sp>
          <p:nvSpPr>
            <p:cNvPr id="8" name="任意多边形 7"/>
            <p:cNvSpPr/>
            <p:nvPr userDrawn="1"/>
          </p:nvSpPr>
          <p:spPr>
            <a:xfrm rot="2700000">
              <a:off x="4012218" y="-1180391"/>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任意多边形 8"/>
            <p:cNvSpPr/>
            <p:nvPr userDrawn="1"/>
          </p:nvSpPr>
          <p:spPr>
            <a:xfrm rot="2700000">
              <a:off x="8839640" y="1396901"/>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userDrawn="1"/>
          </p:nvSpPr>
          <p:spPr>
            <a:xfrm rot="2700000">
              <a:off x="8858141" y="4861063"/>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图片 10"/>
            <p:cNvPicPr>
              <a:picLocks noChangeAspect="1"/>
            </p:cNvPicPr>
            <p:nvPr userDrawn="1"/>
          </p:nvPicPr>
          <p:blipFill rotWithShape="1">
            <a:blip r:embed="rId2"/>
            <a:srcRect l="15598" t="11334" r="44229" b="-766"/>
            <a:stretch/>
          </p:blipFill>
          <p:spPr>
            <a:xfrm>
              <a:off x="6980261" y="1795048"/>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2" name="图片 11"/>
            <p:cNvPicPr>
              <a:picLocks noChangeAspect="1"/>
            </p:cNvPicPr>
            <p:nvPr userDrawn="1"/>
          </p:nvPicPr>
          <p:blipFill>
            <a:blip r:embed="rId3"/>
            <a:srcRect l="9237" t="2626" r="29608" b="2626"/>
            <a:stretch>
              <a:fillRect/>
            </a:stretch>
          </p:blipFill>
          <p:spPr>
            <a:xfrm>
              <a:off x="6965229" y="-29471"/>
              <a:ext cx="2184962" cy="1699183"/>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3" name="图片 12"/>
            <p:cNvPicPr>
              <a:picLocks noChangeAspect="1"/>
            </p:cNvPicPr>
            <p:nvPr userDrawn="1"/>
          </p:nvPicPr>
          <p:blipFill>
            <a:blip r:embed="rId4"/>
            <a:stretch>
              <a:fillRect/>
            </a:stretch>
          </p:blipFill>
          <p:spPr>
            <a:xfrm>
              <a:off x="5275200" y="81422"/>
              <a:ext cx="3307993" cy="3312405"/>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grpSp>
        <p:nvGrpSpPr>
          <p:cNvPr id="15" name="组合 14"/>
          <p:cNvGrpSpPr/>
          <p:nvPr userDrawn="1"/>
        </p:nvGrpSpPr>
        <p:grpSpPr>
          <a:xfrm>
            <a:off x="0" y="5962025"/>
            <a:ext cx="972918" cy="895975"/>
            <a:chOff x="0" y="5962025"/>
            <a:chExt cx="972918" cy="895975"/>
          </a:xfrm>
        </p:grpSpPr>
        <p:sp>
          <p:nvSpPr>
            <p:cNvPr id="16" name="任意多边形 15"/>
            <p:cNvSpPr/>
            <p:nvPr/>
          </p:nvSpPr>
          <p:spPr>
            <a:xfrm>
              <a:off x="0" y="5962025"/>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0" y="6275575"/>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4038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2522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5886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640913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4885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5793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52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23234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4008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4191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8188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2018/10/26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935200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5.emf"/><Relationship Id="rId9" Type="http://schemas.openxmlformats.org/officeDocument/2006/relationships/oleObject" Target="../embeddings/oleObject3.bin"/><Relationship Id="rId14"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5.wmf"/><Relationship Id="rId3" Type="http://schemas.openxmlformats.org/officeDocument/2006/relationships/notesSlide" Target="../notesSlides/notesSlide17.xml"/><Relationship Id="rId7" Type="http://schemas.openxmlformats.org/officeDocument/2006/relationships/oleObject" Target="../embeddings/oleObject7.bin"/><Relationship Id="rId12" Type="http://schemas.openxmlformats.org/officeDocument/2006/relationships/oleObject" Target="../embeddings/oleObject10.bin"/><Relationship Id="rId17" Type="http://schemas.openxmlformats.org/officeDocument/2006/relationships/image" Target="../media/image17.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16.wmf"/><Relationship Id="rId10" Type="http://schemas.openxmlformats.org/officeDocument/2006/relationships/image" Target="../media/image14.wmf"/><Relationship Id="rId4" Type="http://schemas.openxmlformats.org/officeDocument/2006/relationships/image" Target="../media/image5.emf"/><Relationship Id="rId9" Type="http://schemas.openxmlformats.org/officeDocument/2006/relationships/oleObject" Target="../embeddings/oleObject8.bin"/><Relationship Id="rId1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3.bin"/><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lum/>
          </a:blip>
          <a:stretch>
            <a:fillRect/>
          </a:stretch>
        </p:blipFill>
        <p:spPr>
          <a:xfrm>
            <a:off x="295090" y="97956"/>
            <a:ext cx="1397000" cy="1397000"/>
          </a:xfrm>
          <a:prstGeom prst="rect">
            <a:avLst/>
          </a:prstGeom>
          <a:noFill/>
          <a:ln>
            <a:noFill/>
          </a:ln>
        </p:spPr>
      </p:pic>
      <p:sp>
        <p:nvSpPr>
          <p:cNvPr id="21" name="文本框 20"/>
          <p:cNvSpPr txBox="1"/>
          <p:nvPr/>
        </p:nvSpPr>
        <p:spPr>
          <a:xfrm>
            <a:off x="295090" y="1536883"/>
            <a:ext cx="8861612" cy="5139869"/>
          </a:xfrm>
          <a:prstGeom prst="rect">
            <a:avLst/>
          </a:prstGeom>
          <a:noFill/>
        </p:spPr>
        <p:txBody>
          <a:bodyPr wrap="square" rtlCol="0">
            <a:spAutoFit/>
          </a:bodyPr>
          <a:lstStyle/>
          <a:p>
            <a:r>
              <a:rPr lang="en-US" altLang="zh-CN" sz="5000" b="1" dirty="0">
                <a:solidFill>
                  <a:srgbClr val="00397C"/>
                </a:solidFill>
                <a:latin typeface="Calibri Light" panose="020F0302020204030204" pitchFamily="34" charset="0"/>
                <a:ea typeface="宋体" panose="02010600030101010101" pitchFamily="2" charset="-122"/>
              </a:rPr>
              <a:t>The Size of the LGBT Population and the Magnitude </a:t>
            </a:r>
            <a:r>
              <a:rPr lang="en-US" altLang="zh-CN" sz="5000" b="1" dirty="0" smtClean="0">
                <a:solidFill>
                  <a:srgbClr val="00397C"/>
                </a:solidFill>
                <a:latin typeface="Calibri Light" panose="020F0302020204030204" pitchFamily="34" charset="0"/>
                <a:ea typeface="宋体" panose="02010600030101010101" pitchFamily="2" charset="-122"/>
              </a:rPr>
              <a:t>of Antigay </a:t>
            </a:r>
            <a:r>
              <a:rPr lang="en-US" altLang="zh-CN" sz="5000" b="1" dirty="0">
                <a:solidFill>
                  <a:srgbClr val="00397C"/>
                </a:solidFill>
                <a:latin typeface="Calibri Light" panose="020F0302020204030204" pitchFamily="34" charset="0"/>
                <a:ea typeface="宋体" panose="02010600030101010101" pitchFamily="2" charset="-122"/>
              </a:rPr>
              <a:t>Sentiment Are </a:t>
            </a:r>
            <a:r>
              <a:rPr lang="en-US" altLang="zh-CN" sz="5000" b="1" dirty="0" smtClean="0">
                <a:solidFill>
                  <a:srgbClr val="00397C"/>
                </a:solidFill>
                <a:latin typeface="Calibri Light" panose="020F0302020204030204" pitchFamily="34" charset="0"/>
                <a:ea typeface="宋体" panose="02010600030101010101" pitchFamily="2" charset="-122"/>
              </a:rPr>
              <a:t>Substantially Underestimated</a:t>
            </a:r>
          </a:p>
          <a:p>
            <a:r>
              <a:rPr lang="en-US" altLang="zh-CN" sz="2800" dirty="0"/>
              <a:t>LGBT</a:t>
            </a:r>
            <a:r>
              <a:rPr lang="zh-CN" altLang="zh-CN" sz="2800" dirty="0"/>
              <a:t>人群的规模和反同性恋情绪的程度被极大低估</a:t>
            </a:r>
          </a:p>
          <a:p>
            <a:endParaRPr lang="en-US" altLang="zh-CN" sz="5000" b="1" dirty="0" smtClean="0">
              <a:solidFill>
                <a:srgbClr val="00397C"/>
              </a:solidFill>
              <a:latin typeface="Calibri Light" panose="020F0302020204030204" pitchFamily="34" charset="0"/>
              <a:ea typeface="宋体" panose="02010600030101010101" pitchFamily="2" charset="-122"/>
            </a:endParaRPr>
          </a:p>
          <a:p>
            <a:endParaRPr lang="zh-CN" altLang="en-US" sz="5000" b="1" dirty="0">
              <a:solidFill>
                <a:srgbClr val="00397C"/>
              </a:solidFill>
              <a:latin typeface="Calibri Light" panose="020F0302020204030204" pitchFamily="34" charset="0"/>
              <a:ea typeface="宋体" panose="02010600030101010101" pitchFamily="2" charset="-122"/>
            </a:endParaRPr>
          </a:p>
        </p:txBody>
      </p:sp>
      <p:sp>
        <p:nvSpPr>
          <p:cNvPr id="22" name="文本框 21"/>
          <p:cNvSpPr txBox="1"/>
          <p:nvPr/>
        </p:nvSpPr>
        <p:spPr>
          <a:xfrm>
            <a:off x="2487707" y="5161850"/>
            <a:ext cx="6156808" cy="1323439"/>
          </a:xfrm>
          <a:prstGeom prst="rect">
            <a:avLst/>
          </a:prstGeom>
          <a:noFill/>
        </p:spPr>
        <p:txBody>
          <a:bodyPr wrap="square" rtlCol="0">
            <a:spAutoFit/>
          </a:bodyPr>
          <a:lstStyle/>
          <a:p>
            <a:r>
              <a:rPr lang="zh-CN" altLang="en-US" sz="2000" b="1" dirty="0" smtClean="0">
                <a:solidFill>
                  <a:srgbClr val="00397C"/>
                </a:solidFill>
                <a:latin typeface="Calibri Light" panose="020F0302020204030204" pitchFamily="34" charset="0"/>
              </a:rPr>
              <a:t>作者：   </a:t>
            </a:r>
            <a:r>
              <a:rPr lang="en-US" altLang="zh-CN" sz="2000" b="1" dirty="0">
                <a:solidFill>
                  <a:srgbClr val="00397C"/>
                </a:solidFill>
                <a:latin typeface="Calibri Light" panose="020F0302020204030204" pitchFamily="34" charset="0"/>
              </a:rPr>
              <a:t>Katherine B. Coffman, Lucas C. Coffman, Keith M. </a:t>
            </a:r>
            <a:r>
              <a:rPr lang="en-US" altLang="zh-CN" sz="2000" b="1" dirty="0" err="1">
                <a:solidFill>
                  <a:srgbClr val="00397C"/>
                </a:solidFill>
                <a:latin typeface="Calibri Light" panose="020F0302020204030204" pitchFamily="34" charset="0"/>
              </a:rPr>
              <a:t>Marzilli</a:t>
            </a:r>
            <a:r>
              <a:rPr lang="en-US" altLang="zh-CN" sz="2000" b="1" dirty="0">
                <a:solidFill>
                  <a:srgbClr val="00397C"/>
                </a:solidFill>
                <a:latin typeface="Calibri Light" panose="020F0302020204030204" pitchFamily="34" charset="0"/>
              </a:rPr>
              <a:t> </a:t>
            </a:r>
            <a:r>
              <a:rPr lang="en-US" altLang="zh-CN" sz="2000" b="1" dirty="0" smtClean="0">
                <a:solidFill>
                  <a:srgbClr val="00397C"/>
                </a:solidFill>
                <a:latin typeface="Calibri Light" panose="020F0302020204030204" pitchFamily="34" charset="0"/>
              </a:rPr>
              <a:t>Ericson</a:t>
            </a:r>
            <a:endParaRPr lang="en-US" altLang="zh-CN" sz="2000" b="1" dirty="0">
              <a:solidFill>
                <a:srgbClr val="00397C"/>
              </a:solidFill>
              <a:latin typeface="Calibri Light" panose="020F0302020204030204" pitchFamily="34" charset="0"/>
            </a:endParaRPr>
          </a:p>
          <a:p>
            <a:r>
              <a:rPr lang="zh-CN" altLang="en-US" sz="2000" b="1" dirty="0" smtClean="0">
                <a:solidFill>
                  <a:srgbClr val="00397C"/>
                </a:solidFill>
                <a:latin typeface="Calibri Light" panose="020F0302020204030204" pitchFamily="34" charset="0"/>
              </a:rPr>
              <a:t>汇报人：范锐</a:t>
            </a:r>
            <a:endParaRPr lang="en-US" altLang="zh-CN" sz="2000" b="1" dirty="0" smtClean="0">
              <a:solidFill>
                <a:srgbClr val="00397C"/>
              </a:solidFill>
              <a:latin typeface="Calibri Light" panose="020F0302020204030204" pitchFamily="34" charset="0"/>
            </a:endParaRPr>
          </a:p>
          <a:p>
            <a:r>
              <a:rPr lang="en-US" altLang="zh-CN" sz="2000" b="1" dirty="0" smtClean="0">
                <a:solidFill>
                  <a:srgbClr val="00397C"/>
                </a:solidFill>
                <a:latin typeface="Calibri Light" panose="020F0302020204030204" pitchFamily="34" charset="0"/>
              </a:rPr>
              <a:t>2018</a:t>
            </a:r>
            <a:r>
              <a:rPr lang="zh-CN" altLang="en-US" sz="2000" b="1" dirty="0" smtClean="0">
                <a:solidFill>
                  <a:srgbClr val="00397C"/>
                </a:solidFill>
                <a:latin typeface="Calibri Light" panose="020F0302020204030204" pitchFamily="34" charset="0"/>
              </a:rPr>
              <a:t>年</a:t>
            </a:r>
            <a:r>
              <a:rPr lang="en-US" altLang="zh-CN" sz="2000" b="1" dirty="0" smtClean="0">
                <a:solidFill>
                  <a:srgbClr val="00397C"/>
                </a:solidFill>
                <a:latin typeface="Calibri Light" panose="020F0302020204030204" pitchFamily="34" charset="0"/>
              </a:rPr>
              <a:t>10</a:t>
            </a:r>
            <a:r>
              <a:rPr lang="zh-CN" altLang="en-US" sz="2000" b="1" dirty="0" smtClean="0">
                <a:solidFill>
                  <a:srgbClr val="00397C"/>
                </a:solidFill>
                <a:latin typeface="Calibri Light" panose="020F0302020204030204" pitchFamily="34" charset="0"/>
              </a:rPr>
              <a:t>月</a:t>
            </a:r>
            <a:r>
              <a:rPr lang="en-US" altLang="zh-CN" sz="2000" b="1" dirty="0" smtClean="0">
                <a:solidFill>
                  <a:srgbClr val="00397C"/>
                </a:solidFill>
                <a:latin typeface="Calibri Light" panose="020F0302020204030204" pitchFamily="34" charset="0"/>
              </a:rPr>
              <a:t>25</a:t>
            </a:r>
            <a:r>
              <a:rPr lang="zh-CN" altLang="en-US" sz="2000" b="1" dirty="0" smtClean="0">
                <a:solidFill>
                  <a:srgbClr val="00397C"/>
                </a:solidFill>
                <a:latin typeface="Calibri Light" panose="020F0302020204030204" pitchFamily="34" charset="0"/>
              </a:rPr>
              <a:t>日</a:t>
            </a:r>
            <a:endParaRPr lang="zh-CN" altLang="en-US" sz="2000" b="1" dirty="0">
              <a:solidFill>
                <a:srgbClr val="00397C"/>
              </a:solidFill>
              <a:latin typeface="Calibri Light" panose="020F0302020204030204" pitchFamily="34" charset="0"/>
            </a:endParaRPr>
          </a:p>
        </p:txBody>
      </p:sp>
    </p:spTree>
    <p:extLst>
      <p:ext uri="{BB962C8B-B14F-4D97-AF65-F5344CB8AC3E}">
        <p14:creationId xmlns:p14="http://schemas.microsoft.com/office/powerpoint/2010/main" val="28859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224156" y="1524176"/>
            <a:ext cx="11546930" cy="6647974"/>
          </a:xfrm>
          <a:prstGeom prst="rect">
            <a:avLst/>
          </a:prstGeom>
          <a:noFill/>
        </p:spPr>
        <p:txBody>
          <a:bodyPr wrap="square" rtlCol="0">
            <a:spAutoFit/>
          </a:bodyPr>
          <a:lstStyle/>
          <a:p>
            <a:r>
              <a:rPr lang="en-US" altLang="zh-CN" sz="2000" dirty="0" smtClean="0"/>
              <a:t>        </a:t>
            </a:r>
            <a:r>
              <a:rPr lang="en-US" altLang="zh-CN" sz="2000" dirty="0"/>
              <a:t>ICT</a:t>
            </a:r>
            <a:r>
              <a:rPr lang="zh-CN" altLang="zh-CN" sz="2000" dirty="0"/>
              <a:t>与其他防止针对敏感调查问题进行个人层面推断的方法有关。最值得注意的是随机</a:t>
            </a:r>
            <a:r>
              <a:rPr lang="zh-CN" altLang="zh-CN" sz="2000" dirty="0" smtClean="0"/>
              <a:t>响应（</a:t>
            </a:r>
            <a:r>
              <a:rPr lang="en-US" altLang="zh-CN" sz="2000" dirty="0"/>
              <a:t>RRT</a:t>
            </a:r>
            <a:r>
              <a:rPr lang="zh-CN" altLang="zh-CN" sz="2000" dirty="0"/>
              <a:t>），其中受访者使用私人随机化设备（即抛硬币）来确定他们是否回答敏感或无害的问题</a:t>
            </a:r>
            <a:r>
              <a:rPr lang="zh-CN" altLang="zh-CN" sz="2000" dirty="0" smtClean="0"/>
              <a:t>。事实</a:t>
            </a:r>
            <a:r>
              <a:rPr lang="zh-CN" altLang="zh-CN" sz="2000" dirty="0"/>
              <a:t>证明，相比直接提问，</a:t>
            </a:r>
            <a:r>
              <a:rPr lang="en-US" altLang="zh-CN" sz="2000" dirty="0"/>
              <a:t>RRT</a:t>
            </a:r>
            <a:r>
              <a:rPr lang="zh-CN" altLang="zh-CN" sz="2000" dirty="0"/>
              <a:t>成功</a:t>
            </a:r>
            <a:r>
              <a:rPr lang="zh-CN" altLang="zh-CN" sz="2000" dirty="0" smtClean="0"/>
              <a:t>地</a:t>
            </a:r>
            <a:r>
              <a:rPr lang="zh-CN" altLang="en-US" sz="2000" dirty="0" smtClean="0"/>
              <a:t>启</a:t>
            </a:r>
            <a:r>
              <a:rPr lang="zh-CN" altLang="zh-CN" sz="2000" dirty="0" smtClean="0"/>
              <a:t>发了更</a:t>
            </a:r>
            <a:r>
              <a:rPr lang="zh-CN" altLang="zh-CN" sz="2000" dirty="0"/>
              <a:t>敏感的答案（</a:t>
            </a:r>
            <a:r>
              <a:rPr lang="en-US" altLang="zh-CN" sz="2000" dirty="0" err="1"/>
              <a:t>Lensvelt</a:t>
            </a:r>
            <a:r>
              <a:rPr lang="en-US" altLang="zh-CN" sz="2000" dirty="0"/>
              <a:t>-Mulders</a:t>
            </a:r>
            <a:r>
              <a:rPr lang="zh-CN" altLang="zh-CN" sz="2000" dirty="0"/>
              <a:t>等，</a:t>
            </a:r>
            <a:r>
              <a:rPr lang="en-US" altLang="zh-CN" sz="2000" dirty="0"/>
              <a:t>2005</a:t>
            </a:r>
            <a:r>
              <a:rPr lang="zh-CN" altLang="zh-CN" sz="2000" dirty="0"/>
              <a:t>）。 然而，</a:t>
            </a:r>
            <a:r>
              <a:rPr lang="en-US" altLang="zh-CN" sz="2000" dirty="0"/>
              <a:t>RRT</a:t>
            </a:r>
            <a:r>
              <a:rPr lang="zh-CN" altLang="zh-CN" sz="2000" dirty="0"/>
              <a:t>可能更难以在网上实施，</a:t>
            </a:r>
            <a:r>
              <a:rPr lang="zh-CN" altLang="zh-CN" sz="2000" dirty="0" smtClean="0"/>
              <a:t>并且</a:t>
            </a:r>
            <a:r>
              <a:rPr lang="zh-CN" altLang="en-US" sz="2000" dirty="0" smtClean="0"/>
              <a:t>被试</a:t>
            </a:r>
            <a:r>
              <a:rPr lang="zh-CN" altLang="zh-CN" sz="2000" dirty="0" smtClean="0"/>
              <a:t>更加</a:t>
            </a:r>
            <a:r>
              <a:rPr lang="zh-CN" altLang="zh-CN" sz="2000" dirty="0"/>
              <a:t>信任</a:t>
            </a:r>
            <a:r>
              <a:rPr lang="en-US" altLang="zh-CN" sz="2000" dirty="0"/>
              <a:t>ICT</a:t>
            </a:r>
            <a:r>
              <a:rPr lang="zh-CN" altLang="zh-CN" sz="2000" dirty="0"/>
              <a:t>（</a:t>
            </a:r>
            <a:r>
              <a:rPr lang="en-US" altLang="zh-CN" sz="2000" dirty="0"/>
              <a:t>Coutts</a:t>
            </a:r>
            <a:r>
              <a:rPr lang="zh-CN" altLang="zh-CN" sz="2000" dirty="0"/>
              <a:t>和</a:t>
            </a:r>
            <a:r>
              <a:rPr lang="en-US" altLang="zh-CN" sz="2000" dirty="0"/>
              <a:t>Jann 2011</a:t>
            </a:r>
            <a:r>
              <a:rPr lang="zh-CN" altLang="zh-CN" sz="2000" dirty="0"/>
              <a:t>）。此外，</a:t>
            </a:r>
            <a:r>
              <a:rPr lang="en-US" altLang="zh-CN" sz="2000" dirty="0"/>
              <a:t>John</a:t>
            </a:r>
            <a:r>
              <a:rPr lang="zh-CN" altLang="zh-CN" sz="2000" dirty="0"/>
              <a:t>等人（</a:t>
            </a:r>
            <a:r>
              <a:rPr lang="en-US" altLang="zh-CN" sz="2000" dirty="0"/>
              <a:t>2016</a:t>
            </a:r>
            <a:r>
              <a:rPr lang="zh-CN" altLang="zh-CN" sz="2000" dirty="0"/>
              <a:t>）最近的研究表明，参与者可能不会按照指示对</a:t>
            </a:r>
            <a:r>
              <a:rPr lang="en-US" altLang="zh-CN" sz="2000" dirty="0"/>
              <a:t>RRT</a:t>
            </a:r>
            <a:r>
              <a:rPr lang="zh-CN" altLang="zh-CN" sz="2000" dirty="0"/>
              <a:t>所依赖的随机化设备做出响应，以避免</a:t>
            </a:r>
            <a:r>
              <a:rPr lang="zh-CN" altLang="zh-CN" sz="2000" dirty="0" smtClean="0"/>
              <a:t>出现回答</a:t>
            </a:r>
            <a:r>
              <a:rPr lang="zh-CN" altLang="zh-CN" sz="2000" dirty="0"/>
              <a:t>敏感问题的情况。通过</a:t>
            </a:r>
            <a:r>
              <a:rPr lang="en-US" altLang="zh-CN" sz="2000" dirty="0"/>
              <a:t>ICT</a:t>
            </a:r>
            <a:r>
              <a:rPr lang="zh-CN" altLang="zh-CN" sz="2000" dirty="0"/>
              <a:t>，对于绝大多数参与者（那些没有回答</a:t>
            </a:r>
            <a:r>
              <a:rPr lang="en-US" altLang="zh-CN" sz="2000" dirty="0"/>
              <a:t>0</a:t>
            </a:r>
            <a:r>
              <a:rPr lang="zh-CN" altLang="zh-CN" sz="2000" dirty="0"/>
              <a:t>或</a:t>
            </a:r>
            <a:r>
              <a:rPr lang="en-US" altLang="zh-CN" sz="2000" dirty="0"/>
              <a:t>N + 1</a:t>
            </a:r>
            <a:r>
              <a:rPr lang="zh-CN" altLang="zh-CN" sz="2000" dirty="0"/>
              <a:t>项是真实的），敏感问题的答案是完全隐瞒的，最大限度地减少</a:t>
            </a:r>
            <a:r>
              <a:rPr lang="zh-CN" altLang="zh-CN" sz="2000" dirty="0" smtClean="0"/>
              <a:t>了</a:t>
            </a:r>
            <a:r>
              <a:rPr lang="zh-CN" altLang="en-US" sz="2000" dirty="0" smtClean="0"/>
              <a:t>少报或多报</a:t>
            </a:r>
            <a:r>
              <a:rPr lang="zh-CN" altLang="zh-CN" sz="2000" dirty="0" smtClean="0"/>
              <a:t>的</a:t>
            </a:r>
            <a:r>
              <a:rPr lang="zh-CN" altLang="zh-CN" sz="2000" dirty="0"/>
              <a:t>动机。</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ICT</a:t>
            </a:r>
            <a:r>
              <a:rPr lang="zh-CN" altLang="en-US" sz="3200" dirty="0" smtClean="0">
                <a:solidFill>
                  <a:srgbClr val="3A3A3A"/>
                </a:solidFill>
                <a:latin typeface="Arial" panose="020B0604020202020204" pitchFamily="34" charset="0"/>
                <a:cs typeface="Arial" panose="020B0604020202020204" pitchFamily="34" charset="0"/>
              </a:rPr>
              <a:t>的有效性</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861568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实验设计</a:t>
            </a:r>
            <a:endParaRPr lang="zh-CN" altLang="en-US" sz="4800" b="1" dirty="0">
              <a:latin typeface="Calibri Light" panose="020F0302020204030204" pitchFamily="34" charset="0"/>
            </a:endParaRPr>
          </a:p>
        </p:txBody>
      </p:sp>
      <p:sp>
        <p:nvSpPr>
          <p:cNvPr id="15" name="文本框 14"/>
          <p:cNvSpPr txBox="1"/>
          <p:nvPr/>
        </p:nvSpPr>
        <p:spPr>
          <a:xfrm>
            <a:off x="3858293" y="3620337"/>
            <a:ext cx="6030774" cy="253916"/>
          </a:xfrm>
          <a:prstGeom prst="rect">
            <a:avLst/>
          </a:prstGeom>
          <a:noFill/>
        </p:spPr>
        <p:txBody>
          <a:bodyPr wrap="square" rtlCol="0">
            <a:spAutoFit/>
          </a:bodyPr>
          <a:lstStyle/>
          <a:p>
            <a:pPr algn="just"/>
            <a:r>
              <a:rPr lang="zh-CN" altLang="en-US" sz="1050" b="1" dirty="0">
                <a:latin typeface="Calibri Light" panose="020F0302020204030204" pitchFamily="34" charset="0"/>
              </a:rPr>
              <a:t>目录</a:t>
            </a:r>
            <a:r>
              <a:rPr lang="en-US" altLang="zh-CN" sz="1050" b="1" dirty="0">
                <a:latin typeface="Calibri Light" panose="020F0302020204030204" pitchFamily="34" charset="0"/>
              </a:rPr>
              <a:t>3</a:t>
            </a:r>
            <a:r>
              <a:rPr lang="zh-CN" altLang="en-US" sz="1050" b="1" dirty="0">
                <a:latin typeface="Calibri Light" panose="020F0302020204030204" pitchFamily="34" charset="0"/>
              </a:rPr>
              <a:t>的简要提示或说明。本行如果不需要请删除</a:t>
            </a:r>
            <a:endParaRPr lang="zh-CN" altLang="en-US" sz="1600" b="1" dirty="0">
              <a:solidFill>
                <a:srgbClr val="3A3A3A"/>
              </a:solidFill>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2819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701736"/>
            <a:ext cx="10798168" cy="8094524"/>
          </a:xfrm>
          <a:prstGeom prst="rect">
            <a:avLst/>
          </a:prstGeom>
          <a:noFill/>
        </p:spPr>
        <p:txBody>
          <a:bodyPr wrap="square" rtlCol="0">
            <a:spAutoFit/>
          </a:bodyPr>
          <a:lstStyle/>
          <a:p>
            <a:pPr algn="just">
              <a:lnSpc>
                <a:spcPct val="130000"/>
              </a:lnSpc>
            </a:pPr>
            <a:r>
              <a:rPr lang="en-US" altLang="zh-CN" sz="2000" dirty="0" smtClean="0"/>
              <a:t>         </a:t>
            </a:r>
            <a:r>
              <a:rPr lang="zh-CN" altLang="zh-CN" sz="2000" dirty="0" smtClean="0"/>
              <a:t>在</a:t>
            </a:r>
            <a:r>
              <a:rPr lang="zh-CN" altLang="zh-CN" sz="2000" dirty="0"/>
              <a:t>作者的主要实验中，作者调查了八个感兴趣的问题，详见表</a:t>
            </a:r>
            <a:r>
              <a:rPr lang="en-US" altLang="zh-CN" sz="2000" dirty="0"/>
              <a:t>1</a:t>
            </a:r>
            <a:r>
              <a:rPr lang="zh-CN" altLang="zh-CN" sz="2000" dirty="0"/>
              <a:t>。三个问题涉及参与者的性行为：他们是否认为自己是异性恋，是否被同性成员吸引，以及他们是否有</a:t>
            </a:r>
            <a:r>
              <a:rPr lang="zh-CN" altLang="zh-CN" sz="2000" dirty="0" smtClean="0"/>
              <a:t>过</a:t>
            </a:r>
            <a:r>
              <a:rPr lang="zh-CN" altLang="en-US" sz="2000" dirty="0" smtClean="0"/>
              <a:t>同性性经验</a:t>
            </a:r>
            <a:r>
              <a:rPr lang="zh-CN" altLang="zh-CN" sz="2000" dirty="0" smtClean="0"/>
              <a:t>。</a:t>
            </a:r>
            <a:r>
              <a:rPr lang="zh-CN" altLang="zh-CN" sz="2000" dirty="0"/>
              <a:t>其余五个问题是与性有关的态度和意见——参与者被问及公共政策问题，例如法律承认同性婚姻，以及个人信仰和感受，例如对工作场所的</a:t>
            </a:r>
            <a:r>
              <a:rPr lang="en-US" altLang="zh-CN" sz="2000" dirty="0"/>
              <a:t>LGBT</a:t>
            </a:r>
            <a:r>
              <a:rPr lang="zh-CN" altLang="zh-CN" sz="2000" dirty="0"/>
              <a:t>个人是否感到舒服。 仅为了报告方便，作者将潜在的“敏感答案”定义为披露非异性恋（针对自己的性问题）或反同性恋意见（针对意见问题）的答案。参与者通过他们自己的计算机在线进行调查（隐私性）并且从未公开识别信息（匿名性）。 </a:t>
            </a:r>
            <a:r>
              <a:rPr lang="zh-CN" altLang="en-US" sz="2000" dirty="0" smtClean="0"/>
              <a:t>参与者</a:t>
            </a:r>
            <a:r>
              <a:rPr lang="zh-CN" altLang="zh-CN" sz="2000" dirty="0" smtClean="0"/>
              <a:t>首先</a:t>
            </a:r>
            <a:r>
              <a:rPr lang="zh-CN" altLang="zh-CN" sz="2000" dirty="0"/>
              <a:t>回答了人口</a:t>
            </a:r>
            <a:r>
              <a:rPr lang="zh-CN" altLang="zh-CN" sz="2000" dirty="0" smtClean="0"/>
              <a:t>统计</a:t>
            </a:r>
            <a:r>
              <a:rPr lang="zh-CN" altLang="en-US" sz="2000" dirty="0" smtClean="0"/>
              <a:t>特征</a:t>
            </a:r>
            <a:r>
              <a:rPr lang="zh-CN" altLang="zh-CN" sz="2000" dirty="0" smtClean="0"/>
              <a:t>问题。</a:t>
            </a:r>
            <a:r>
              <a:rPr lang="zh-CN" altLang="zh-CN" sz="2000" dirty="0"/>
              <a:t>在完成人口统计问题后，作者根据年龄进行分层。参与者被归类为属于三个年龄段之一：</a:t>
            </a:r>
            <a:r>
              <a:rPr lang="en-US" altLang="zh-CN" sz="2000" dirty="0"/>
              <a:t>30</a:t>
            </a:r>
            <a:r>
              <a:rPr lang="zh-CN" altLang="zh-CN" sz="2000" dirty="0"/>
              <a:t>岁及以下，</a:t>
            </a:r>
            <a:r>
              <a:rPr lang="en-US" altLang="zh-CN" sz="2000" dirty="0"/>
              <a:t>31-50</a:t>
            </a:r>
            <a:r>
              <a:rPr lang="zh-CN" altLang="zh-CN" sz="2000" dirty="0"/>
              <a:t>岁，</a:t>
            </a:r>
            <a:r>
              <a:rPr lang="en-US" altLang="zh-CN" sz="2000" dirty="0"/>
              <a:t>51</a:t>
            </a:r>
            <a:r>
              <a:rPr lang="zh-CN" altLang="zh-CN" sz="2000" dirty="0"/>
              <a:t>岁及以上。在每个年龄段内，参与者被按比例随机分配给直接报告组和隐蔽报告组。</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实验设计</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37476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实验设计</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pic>
        <p:nvPicPr>
          <p:cNvPr id="10" name="图片 9"/>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2988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701736"/>
            <a:ext cx="10798168" cy="6894195"/>
          </a:xfrm>
          <a:prstGeom prst="rect">
            <a:avLst/>
          </a:prstGeom>
          <a:noFill/>
        </p:spPr>
        <p:txBody>
          <a:bodyPr wrap="square" rtlCol="0">
            <a:spAutoFit/>
          </a:bodyPr>
          <a:lstStyle/>
          <a:p>
            <a:pPr algn="just">
              <a:lnSpc>
                <a:spcPct val="130000"/>
              </a:lnSpc>
            </a:pPr>
            <a:r>
              <a:rPr lang="en-US" altLang="zh-CN" sz="2000" dirty="0" smtClean="0"/>
              <a:t>         </a:t>
            </a:r>
          </a:p>
          <a:p>
            <a:pPr algn="just">
              <a:lnSpc>
                <a:spcPct val="130000"/>
              </a:lnSpc>
            </a:pPr>
            <a:r>
              <a:rPr lang="en-US" altLang="zh-CN" sz="2000" dirty="0" smtClean="0"/>
              <a:t>             </a:t>
            </a:r>
            <a:r>
              <a:rPr lang="zh-CN" altLang="zh-CN" sz="2000" dirty="0" smtClean="0"/>
              <a:t>参与者</a:t>
            </a:r>
            <a:r>
              <a:rPr lang="zh-CN" altLang="zh-CN" sz="2000" dirty="0"/>
              <a:t>对八个可能敏感的，与性有关的问题的答案是从两个随机分配的组引出的，即“直接报告组”或</a:t>
            </a:r>
            <a:r>
              <a:rPr lang="zh-CN" altLang="zh-CN" sz="2000" dirty="0" smtClean="0"/>
              <a:t>“隐蔽报告组”。 </a:t>
            </a:r>
            <a:r>
              <a:rPr lang="zh-CN" altLang="zh-CN" sz="2000" dirty="0"/>
              <a:t>直接报告组不仅用作对照组，还用于复制现有的</a:t>
            </a:r>
            <a:r>
              <a:rPr lang="zh-CN" altLang="zh-CN" sz="2000" dirty="0" smtClean="0"/>
              <a:t>常见</a:t>
            </a:r>
            <a:r>
              <a:rPr lang="zh-CN" altLang="en-US" sz="2000" dirty="0" smtClean="0"/>
              <a:t>的</a:t>
            </a:r>
            <a:r>
              <a:rPr lang="zh-CN" altLang="zh-CN" sz="2000" dirty="0" smtClean="0"/>
              <a:t>调查</a:t>
            </a:r>
            <a:r>
              <a:rPr lang="zh-CN" altLang="zh-CN" sz="2000" dirty="0"/>
              <a:t>设计即参与者必须直接回答敏感问题。 隐蔽报告组处理基于</a:t>
            </a:r>
            <a:r>
              <a:rPr lang="en-US" altLang="zh-CN" sz="2000" dirty="0"/>
              <a:t>ICT</a:t>
            </a:r>
            <a:r>
              <a:rPr lang="zh-CN" altLang="zh-CN" sz="2000" dirty="0"/>
              <a:t>方法，并允许参与者提供有关敏感问题的真实信息，而不向研究人员披露。 要使隐蔽报告组可以实行，每个敏感问题都与其他四个项目配对。 作者为每个问题配对了一组不同的四个项目，但是使用的集合和它们配对的问题在处理中保持不变。</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实验设计</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159044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实证研究</a:t>
            </a:r>
            <a:endParaRPr lang="zh-CN" altLang="en-US" sz="4800" b="1" dirty="0">
              <a:latin typeface="Calibri Light" panose="020F0302020204030204" pitchFamily="34" charset="0"/>
            </a:endParaRPr>
          </a:p>
        </p:txBody>
      </p:sp>
      <p:sp>
        <p:nvSpPr>
          <p:cNvPr id="15" name="文本框 14"/>
          <p:cNvSpPr txBox="1"/>
          <p:nvPr/>
        </p:nvSpPr>
        <p:spPr>
          <a:xfrm>
            <a:off x="3858293" y="3620337"/>
            <a:ext cx="6030774" cy="253916"/>
          </a:xfrm>
          <a:prstGeom prst="rect">
            <a:avLst/>
          </a:prstGeom>
          <a:noFill/>
        </p:spPr>
        <p:txBody>
          <a:bodyPr wrap="square" rtlCol="0">
            <a:spAutoFit/>
          </a:bodyPr>
          <a:lstStyle/>
          <a:p>
            <a:pPr algn="just"/>
            <a:r>
              <a:rPr lang="zh-CN" altLang="en-US" sz="1050" b="1" dirty="0">
                <a:latin typeface="Calibri Light" panose="020F0302020204030204" pitchFamily="34" charset="0"/>
              </a:rPr>
              <a:t>目录</a:t>
            </a:r>
            <a:r>
              <a:rPr lang="en-US" altLang="zh-CN" sz="1050" b="1" dirty="0">
                <a:latin typeface="Calibri Light" panose="020F0302020204030204" pitchFamily="34" charset="0"/>
              </a:rPr>
              <a:t>3</a:t>
            </a:r>
            <a:r>
              <a:rPr lang="zh-CN" altLang="en-US" sz="1050" b="1" dirty="0">
                <a:latin typeface="Calibri Light" panose="020F0302020204030204" pitchFamily="34" charset="0"/>
              </a:rPr>
              <a:t>的简要提示或说明。本行如果不需要请删除</a:t>
            </a:r>
            <a:endParaRPr lang="zh-CN" altLang="en-US" sz="1600" b="1" dirty="0">
              <a:solidFill>
                <a:srgbClr val="3A3A3A"/>
              </a:solidFill>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2822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矩形 12"/>
          <p:cNvSpPr/>
          <p:nvPr/>
        </p:nvSpPr>
        <p:spPr>
          <a:xfrm>
            <a:off x="972918" y="1524176"/>
            <a:ext cx="10798168" cy="7294305"/>
          </a:xfrm>
          <a:prstGeom prst="rect">
            <a:avLst/>
          </a:prstGeom>
          <a:noFill/>
        </p:spPr>
        <p:txBody>
          <a:bodyPr wrap="square" rtlCol="0">
            <a:spAutoFit/>
          </a:bodyPr>
          <a:lstStyle/>
          <a:p>
            <a:pPr algn="just">
              <a:lnSpc>
                <a:spcPct val="130000"/>
              </a:lnSpc>
            </a:pPr>
            <a:r>
              <a:rPr lang="en-US" altLang="zh-CN" sz="2000" dirty="0" smtClean="0"/>
              <a:t>        </a:t>
            </a:r>
            <a:r>
              <a:rPr lang="zh-CN" altLang="zh-CN" sz="2000" dirty="0" smtClean="0"/>
              <a:t>对于</a:t>
            </a:r>
            <a:r>
              <a:rPr lang="zh-CN" altLang="zh-CN" sz="2000" dirty="0"/>
              <a:t>隐蔽报告组的每个问题</a:t>
            </a:r>
            <a:r>
              <a:rPr lang="en-US" altLang="zh-CN" sz="2000" dirty="0"/>
              <a:t>q</a:t>
            </a:r>
            <a:r>
              <a:rPr lang="zh-CN" altLang="zh-CN" sz="2000" dirty="0"/>
              <a:t>和参与者</a:t>
            </a:r>
            <a:r>
              <a:rPr lang="en-US" altLang="zh-CN" sz="2000" dirty="0" err="1"/>
              <a:t>i</a:t>
            </a:r>
            <a:r>
              <a:rPr lang="zh-CN" altLang="zh-CN" sz="2000" dirty="0"/>
              <a:t>，作者观察</a:t>
            </a:r>
            <a:r>
              <a:rPr lang="zh-CN" altLang="zh-CN" sz="2000" dirty="0" smtClean="0"/>
              <a:t>到</a:t>
            </a:r>
            <a:r>
              <a:rPr lang="en-US" altLang="zh-CN" sz="2000" dirty="0" smtClean="0"/>
              <a:t>      </a:t>
            </a:r>
            <a:r>
              <a:rPr lang="zh-CN" altLang="zh-CN" sz="2000" dirty="0" smtClean="0"/>
              <a:t>，</a:t>
            </a:r>
            <a:r>
              <a:rPr lang="zh-CN" altLang="en-US" sz="2000" dirty="0" smtClean="0"/>
              <a:t>即</a:t>
            </a:r>
            <a:r>
              <a:rPr lang="zh-CN" altLang="zh-CN" sz="2000" dirty="0" smtClean="0"/>
              <a:t>第</a:t>
            </a:r>
            <a:r>
              <a:rPr lang="en-US" altLang="zh-CN" sz="2000" dirty="0" err="1"/>
              <a:t>i</a:t>
            </a:r>
            <a:r>
              <a:rPr lang="zh-CN" altLang="zh-CN" sz="2000" dirty="0"/>
              <a:t>个被试报告的五个陈述中为真的数量。 在直接报告组中，作者观察到</a:t>
            </a:r>
            <a:r>
              <a:rPr lang="en-US" altLang="zh-CN" sz="2000" dirty="0"/>
              <a:t> </a:t>
            </a:r>
            <a:r>
              <a:rPr lang="en-US" altLang="zh-CN" sz="2000" dirty="0" smtClean="0"/>
              <a:t>    </a:t>
            </a:r>
            <a:r>
              <a:rPr lang="zh-CN" altLang="zh-CN" sz="2000" dirty="0" smtClean="0"/>
              <a:t>，</a:t>
            </a:r>
            <a:r>
              <a:rPr lang="zh-CN" altLang="zh-CN" sz="2000" dirty="0"/>
              <a:t>如果参与者对直接询问的敏感问题回答“是”，则等于</a:t>
            </a:r>
            <a:r>
              <a:rPr lang="en-US" altLang="zh-CN" sz="2000" dirty="0"/>
              <a:t>1</a:t>
            </a:r>
            <a:r>
              <a:rPr lang="zh-CN" altLang="zh-CN" sz="2000" dirty="0"/>
              <a:t>，否则为零；</a:t>
            </a:r>
            <a:r>
              <a:rPr lang="en-US" altLang="zh-CN" sz="2000" dirty="0"/>
              <a:t> </a:t>
            </a:r>
            <a:r>
              <a:rPr lang="en-US" altLang="zh-CN" sz="2000" dirty="0" smtClean="0"/>
              <a:t>   </a:t>
            </a:r>
            <a:r>
              <a:rPr lang="zh-CN" altLang="zh-CN" sz="2000" dirty="0" smtClean="0"/>
              <a:t>，</a:t>
            </a:r>
            <a:r>
              <a:rPr lang="zh-CN" altLang="zh-CN" sz="2000" dirty="0"/>
              <a:t>第</a:t>
            </a:r>
            <a:r>
              <a:rPr lang="en-US" altLang="zh-CN" sz="2000" dirty="0" err="1"/>
              <a:t>i</a:t>
            </a:r>
            <a:r>
              <a:rPr lang="zh-CN" altLang="zh-CN" sz="2000" dirty="0"/>
              <a:t>个被试</a:t>
            </a:r>
            <a:r>
              <a:rPr lang="zh-CN" altLang="zh-CN" sz="2000" dirty="0" smtClean="0"/>
              <a:t>报告</a:t>
            </a:r>
            <a:r>
              <a:rPr lang="zh-CN" altLang="zh-CN" sz="2000" dirty="0"/>
              <a:t>的四个陈述为真的数量。 对于直接报告组，作者</a:t>
            </a:r>
            <a:r>
              <a:rPr lang="zh-CN" altLang="zh-CN" sz="2000" dirty="0" smtClean="0"/>
              <a:t>构建</a:t>
            </a:r>
            <a:r>
              <a:rPr lang="en-US" altLang="zh-CN" sz="2000" dirty="0" smtClean="0"/>
              <a:t>                          </a:t>
            </a:r>
            <a:r>
              <a:rPr lang="zh-CN" altLang="zh-CN" sz="2000" dirty="0"/>
              <a:t>，</a:t>
            </a:r>
            <a:r>
              <a:rPr lang="zh-CN" altLang="zh-CN" sz="2000" dirty="0" smtClean="0"/>
              <a:t>它</a:t>
            </a:r>
            <a:r>
              <a:rPr lang="zh-CN" altLang="en-US" sz="2000" dirty="0" smtClean="0"/>
              <a:t>表示</a:t>
            </a:r>
            <a:r>
              <a:rPr lang="zh-CN" altLang="zh-CN" sz="2000" dirty="0" smtClean="0"/>
              <a:t>直接</a:t>
            </a:r>
            <a:r>
              <a:rPr lang="zh-CN" altLang="zh-CN" sz="2000" dirty="0"/>
              <a:t>报告组中的第</a:t>
            </a:r>
            <a:r>
              <a:rPr lang="en-US" altLang="zh-CN" sz="2000" dirty="0" err="1"/>
              <a:t>i</a:t>
            </a:r>
            <a:r>
              <a:rPr lang="zh-CN" altLang="zh-CN" sz="2000" dirty="0"/>
              <a:t>个被试报告的五个陈述中为真的数量。在真实的报告下，由于参与者</a:t>
            </a:r>
            <a:r>
              <a:rPr lang="zh-CN" altLang="zh-CN" sz="2000" dirty="0" smtClean="0"/>
              <a:t>是随机分配</a:t>
            </a:r>
            <a:r>
              <a:rPr lang="zh-CN" altLang="zh-CN" sz="2000" dirty="0"/>
              <a:t>，</a:t>
            </a:r>
            <a:r>
              <a:rPr lang="zh-CN" altLang="zh-CN" sz="2000" dirty="0" smtClean="0"/>
              <a:t>因此</a:t>
            </a:r>
            <a:r>
              <a:rPr lang="zh-CN" altLang="en-US" sz="2000" dirty="0" smtClean="0"/>
              <a:t>两个组报告的陈述为真的</a:t>
            </a:r>
            <a:r>
              <a:rPr lang="zh-CN" altLang="zh-CN" sz="2000" dirty="0" smtClean="0"/>
              <a:t>项目</a:t>
            </a:r>
            <a:r>
              <a:rPr lang="zh-CN" altLang="zh-CN" sz="2000" dirty="0"/>
              <a:t>数量的</a:t>
            </a:r>
            <a:r>
              <a:rPr lang="zh-CN" altLang="zh-CN" sz="2000" dirty="0" smtClean="0"/>
              <a:t>均值应该</a:t>
            </a:r>
            <a:r>
              <a:rPr lang="zh-CN" altLang="zh-CN" sz="2000" dirty="0"/>
              <a:t>相同：</a:t>
            </a:r>
            <a:r>
              <a:rPr lang="en-US" altLang="zh-CN" sz="2000" dirty="0"/>
              <a:t> </a:t>
            </a:r>
            <a:endParaRPr lang="en-US" altLang="zh-CN" sz="2000" dirty="0" smtClean="0"/>
          </a:p>
          <a:p>
            <a:pPr algn="just">
              <a:lnSpc>
                <a:spcPct val="130000"/>
              </a:lnSpc>
            </a:pPr>
            <a:r>
              <a:rPr lang="en-US" altLang="zh-CN" sz="2000" dirty="0" smtClean="0"/>
              <a:t>                            </a:t>
            </a:r>
            <a:r>
              <a:rPr lang="zh-CN" altLang="en-US" sz="2000" dirty="0" smtClean="0"/>
              <a:t>。</a:t>
            </a:r>
            <a:r>
              <a:rPr lang="zh-CN" altLang="zh-CN" sz="2000" dirty="0" smtClean="0"/>
              <a:t>然而</a:t>
            </a:r>
            <a:r>
              <a:rPr lang="zh-CN" altLang="zh-CN" sz="2000" dirty="0"/>
              <a:t>，当它们不同时，在隐蔽报告降低了说实话的成本的假设下</a:t>
            </a:r>
            <a:r>
              <a:rPr lang="zh-CN" altLang="zh-CN" sz="2000" dirty="0" smtClean="0"/>
              <a:t>，</a:t>
            </a:r>
            <a:r>
              <a:rPr lang="zh-CN" altLang="en-US" sz="2000" dirty="0" smtClean="0"/>
              <a:t>隐蔽报告组的估计值</a:t>
            </a:r>
            <a:r>
              <a:rPr lang="zh-CN" altLang="zh-CN" sz="2000" dirty="0" smtClean="0"/>
              <a:t>是</a:t>
            </a:r>
            <a:r>
              <a:rPr lang="zh-CN" altLang="zh-CN" sz="2000" dirty="0"/>
              <a:t>对真实总体均值的更好的估计。</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4"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实证研究</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6" name="组合 15"/>
          <p:cNvGrpSpPr/>
          <p:nvPr/>
        </p:nvGrpSpPr>
        <p:grpSpPr>
          <a:xfrm>
            <a:off x="0" y="5962028"/>
            <a:ext cx="972918" cy="895975"/>
            <a:chOff x="0" y="5962027"/>
            <a:chExt cx="972918" cy="895975"/>
          </a:xfrm>
        </p:grpSpPr>
        <p:sp>
          <p:nvSpPr>
            <p:cNvPr id="17" name="任意多边形 16"/>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p:nvPicPr>
        <p:blipFill>
          <a:blip r:embed="rId4"/>
          <a:stretch>
            <a:fillRect/>
          </a:stretch>
        </p:blipFill>
        <p:spPr>
          <a:xfrm>
            <a:off x="10513133" y="177771"/>
            <a:ext cx="1432137" cy="415081"/>
          </a:xfrm>
          <a:prstGeom prst="rect">
            <a:avLst/>
          </a:prstGeom>
        </p:spPr>
      </p:pic>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 name="对象 25"/>
          <p:cNvGraphicFramePr>
            <a:graphicFrameLocks noChangeAspect="1"/>
          </p:cNvGraphicFramePr>
          <p:nvPr>
            <p:extLst>
              <p:ext uri="{D42A27DB-BD31-4B8C-83A1-F6EECF244321}">
                <p14:modId xmlns:p14="http://schemas.microsoft.com/office/powerpoint/2010/main" val="4201425526"/>
              </p:ext>
            </p:extLst>
          </p:nvPr>
        </p:nvGraphicFramePr>
        <p:xfrm>
          <a:off x="7388147" y="1524176"/>
          <a:ext cx="376518" cy="462090"/>
        </p:xfrm>
        <a:graphic>
          <a:graphicData uri="http://schemas.openxmlformats.org/presentationml/2006/ole">
            <mc:AlternateContent xmlns:mc="http://schemas.openxmlformats.org/markup-compatibility/2006">
              <mc:Choice xmlns:v="urn:schemas-microsoft-com:vml" Requires="v">
                <p:oleObj spid="_x0000_s1099" r:id="rId5" imgW="203024" imgH="253780" progId="Unknown">
                  <p:embed/>
                </p:oleObj>
              </mc:Choice>
              <mc:Fallback>
                <p:oleObj r:id="rId5" imgW="203024" imgH="253780" progId="Unknown">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8147" y="1524176"/>
                        <a:ext cx="376518" cy="462090"/>
                      </a:xfrm>
                      <a:prstGeom prst="rect">
                        <a:avLst/>
                      </a:prstGeom>
                      <a:noFill/>
                    </p:spPr>
                  </p:pic>
                </p:oleObj>
              </mc:Fallback>
            </mc:AlternateContent>
          </a:graphicData>
        </a:graphic>
      </p:graphicFrame>
      <p:sp>
        <p:nvSpPr>
          <p:cNvPr id="27"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 name="对象 27"/>
          <p:cNvGraphicFramePr>
            <a:graphicFrameLocks noChangeAspect="1"/>
          </p:cNvGraphicFramePr>
          <p:nvPr>
            <p:extLst>
              <p:ext uri="{D42A27DB-BD31-4B8C-83A1-F6EECF244321}">
                <p14:modId xmlns:p14="http://schemas.microsoft.com/office/powerpoint/2010/main" val="619725092"/>
              </p:ext>
            </p:extLst>
          </p:nvPr>
        </p:nvGraphicFramePr>
        <p:xfrm>
          <a:off x="5714999" y="1976717"/>
          <a:ext cx="268941" cy="305615"/>
        </p:xfrm>
        <a:graphic>
          <a:graphicData uri="http://schemas.openxmlformats.org/presentationml/2006/ole">
            <mc:AlternateContent xmlns:mc="http://schemas.openxmlformats.org/markup-compatibility/2006">
              <mc:Choice xmlns:v="urn:schemas-microsoft-com:vml" Requires="v">
                <p:oleObj spid="_x0000_s1100" r:id="rId7" imgW="203112" imgH="241195" progId="Unknown">
                  <p:embed/>
                </p:oleObj>
              </mc:Choice>
              <mc:Fallback>
                <p:oleObj r:id="rId7" imgW="203112" imgH="241195" progId="Unknown">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999" y="1976717"/>
                        <a:ext cx="268941" cy="305615"/>
                      </a:xfrm>
                      <a:prstGeom prst="rect">
                        <a:avLst/>
                      </a:prstGeom>
                      <a:noFill/>
                    </p:spPr>
                  </p:pic>
                </p:oleObj>
              </mc:Fallback>
            </mc:AlternateContent>
          </a:graphicData>
        </a:graphic>
      </p:graphicFrame>
      <p:sp>
        <p:nvSpPr>
          <p:cNvPr id="29" name="Rectangle 2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ext uri="{D42A27DB-BD31-4B8C-83A1-F6EECF244321}">
                <p14:modId xmlns:p14="http://schemas.microsoft.com/office/powerpoint/2010/main" val="1979533700"/>
              </p:ext>
            </p:extLst>
          </p:nvPr>
        </p:nvGraphicFramePr>
        <p:xfrm>
          <a:off x="3523129" y="2281133"/>
          <a:ext cx="389965" cy="487456"/>
        </p:xfrm>
        <a:graphic>
          <a:graphicData uri="http://schemas.openxmlformats.org/presentationml/2006/ole">
            <mc:AlternateContent xmlns:mc="http://schemas.openxmlformats.org/markup-compatibility/2006">
              <mc:Choice xmlns:v="urn:schemas-microsoft-com:vml" Requires="v">
                <p:oleObj spid="_x0000_s1101" r:id="rId9" imgW="190417" imgH="241195" progId="Unknown">
                  <p:embed/>
                </p:oleObj>
              </mc:Choice>
              <mc:Fallback>
                <p:oleObj r:id="rId9" imgW="190417" imgH="241195" progId="Unknown">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3129" y="2281133"/>
                        <a:ext cx="389965" cy="487456"/>
                      </a:xfrm>
                      <a:prstGeom prst="rect">
                        <a:avLst/>
                      </a:prstGeom>
                      <a:noFill/>
                    </p:spPr>
                  </p:pic>
                </p:oleObj>
              </mc:Fallback>
            </mc:AlternateContent>
          </a:graphicData>
        </a:graphic>
      </p:graphicFrame>
      <p:sp>
        <p:nvSpPr>
          <p:cNvPr id="31" name="Rectangle 2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2" name="对象 31"/>
          <p:cNvGraphicFramePr>
            <a:graphicFrameLocks noChangeAspect="1"/>
          </p:cNvGraphicFramePr>
          <p:nvPr>
            <p:extLst>
              <p:ext uri="{D42A27DB-BD31-4B8C-83A1-F6EECF244321}">
                <p14:modId xmlns:p14="http://schemas.microsoft.com/office/powerpoint/2010/main" val="3642777032"/>
              </p:ext>
            </p:extLst>
          </p:nvPr>
        </p:nvGraphicFramePr>
        <p:xfrm>
          <a:off x="1465728" y="2796989"/>
          <a:ext cx="1398495" cy="429084"/>
        </p:xfrm>
        <a:graphic>
          <a:graphicData uri="http://schemas.openxmlformats.org/presentationml/2006/ole">
            <mc:AlternateContent xmlns:mc="http://schemas.openxmlformats.org/markup-compatibility/2006">
              <mc:Choice xmlns:v="urn:schemas-microsoft-com:vml" Requires="v">
                <p:oleObj spid="_x0000_s1102" r:id="rId11" imgW="825500" imgH="254000" progId="Unknown">
                  <p:embed/>
                </p:oleObj>
              </mc:Choice>
              <mc:Fallback>
                <p:oleObj r:id="rId11" imgW="825500" imgH="254000" progId="Unknown">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5728" y="2796989"/>
                        <a:ext cx="1398495" cy="429084"/>
                      </a:xfrm>
                      <a:prstGeom prst="rect">
                        <a:avLst/>
                      </a:prstGeom>
                      <a:noFill/>
                    </p:spPr>
                  </p:pic>
                </p:oleObj>
              </mc:Fallback>
            </mc:AlternateContent>
          </a:graphicData>
        </a:graphic>
      </p:graphicFrame>
      <p:sp>
        <p:nvSpPr>
          <p:cNvPr id="33"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4" name="对象 33"/>
          <p:cNvGraphicFramePr>
            <a:graphicFrameLocks noChangeAspect="1"/>
          </p:cNvGraphicFramePr>
          <p:nvPr>
            <p:extLst>
              <p:ext uri="{D42A27DB-BD31-4B8C-83A1-F6EECF244321}">
                <p14:modId xmlns:p14="http://schemas.microsoft.com/office/powerpoint/2010/main" val="2852425754"/>
              </p:ext>
            </p:extLst>
          </p:nvPr>
        </p:nvGraphicFramePr>
        <p:xfrm>
          <a:off x="1100030" y="3563471"/>
          <a:ext cx="1527056" cy="400296"/>
        </p:xfrm>
        <a:graphic>
          <a:graphicData uri="http://schemas.openxmlformats.org/presentationml/2006/ole">
            <mc:AlternateContent xmlns:mc="http://schemas.openxmlformats.org/markup-compatibility/2006">
              <mc:Choice xmlns:v="urn:schemas-microsoft-com:vml" Requires="v">
                <p:oleObj spid="_x0000_s1103" r:id="rId13" imgW="977476" imgH="253890" progId="Unknown">
                  <p:embed/>
                </p:oleObj>
              </mc:Choice>
              <mc:Fallback>
                <p:oleObj r:id="rId13" imgW="977476" imgH="253890" progId="Unknown">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0030" y="3563471"/>
                        <a:ext cx="1527056" cy="400296"/>
                      </a:xfrm>
                      <a:prstGeom prst="rect">
                        <a:avLst/>
                      </a:prstGeom>
                      <a:noFill/>
                    </p:spPr>
                  </p:pic>
                </p:oleObj>
              </mc:Fallback>
            </mc:AlternateContent>
          </a:graphicData>
        </a:graphic>
      </p:graphicFrame>
    </p:spTree>
    <p:extLst>
      <p:ext uri="{BB962C8B-B14F-4D97-AF65-F5344CB8AC3E}">
        <p14:creationId xmlns:p14="http://schemas.microsoft.com/office/powerpoint/2010/main" val="1325510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矩形 12"/>
          <p:cNvSpPr/>
          <p:nvPr/>
        </p:nvSpPr>
        <p:spPr>
          <a:xfrm>
            <a:off x="972918" y="1524176"/>
            <a:ext cx="10798168" cy="8494633"/>
          </a:xfrm>
          <a:prstGeom prst="rect">
            <a:avLst/>
          </a:prstGeom>
          <a:noFill/>
        </p:spPr>
        <p:txBody>
          <a:bodyPr wrap="square" rtlCol="0">
            <a:spAutoFit/>
          </a:bodyPr>
          <a:lstStyle/>
          <a:p>
            <a:r>
              <a:rPr lang="en-US" altLang="zh-CN" sz="2000" dirty="0" smtClean="0"/>
              <a:t>         </a:t>
            </a:r>
            <a:r>
              <a:rPr lang="zh-CN" altLang="zh-CN" sz="2000" dirty="0" smtClean="0"/>
              <a:t>作者</a:t>
            </a:r>
            <a:r>
              <a:rPr lang="zh-CN" altLang="zh-CN" sz="2000" dirty="0"/>
              <a:t>将两组报告的差别定义</a:t>
            </a:r>
            <a:r>
              <a:rPr lang="zh-CN" altLang="zh-CN" sz="2000" dirty="0" smtClean="0"/>
              <a:t>为</a:t>
            </a:r>
            <a:r>
              <a:rPr lang="en-US" altLang="zh-CN" sz="2000" dirty="0" smtClean="0"/>
              <a:t>                                        </a:t>
            </a:r>
            <a:r>
              <a:rPr lang="zh-CN" altLang="zh-CN" sz="2000" dirty="0" smtClean="0"/>
              <a:t>，</a:t>
            </a:r>
            <a:r>
              <a:rPr lang="zh-CN" altLang="zh-CN" sz="2000" dirty="0"/>
              <a:t>也可以将</a:t>
            </a:r>
            <a:r>
              <a:rPr lang="en-US" altLang="zh-CN" sz="2000" dirty="0"/>
              <a:t> </a:t>
            </a:r>
            <a:r>
              <a:rPr lang="zh-CN" altLang="zh-CN" sz="2000" dirty="0"/>
              <a:t>解释为衡量对敏感问题的反应如何被污名化的指标。较大</a:t>
            </a:r>
            <a:r>
              <a:rPr lang="zh-CN" altLang="zh-CN" sz="2000" dirty="0" smtClean="0"/>
              <a:t>的</a:t>
            </a:r>
            <a:r>
              <a:rPr lang="en-US" altLang="zh-CN" sz="2000" dirty="0" smtClean="0"/>
              <a:t>         </a:t>
            </a:r>
            <a:r>
              <a:rPr lang="zh-CN" altLang="zh-CN" sz="2000" dirty="0"/>
              <a:t>表明存在社会规范的影响，这使得直接报告组中的敏感答案的真实报告成本更高。不是简单地比较样本均值，回归分析提供</a:t>
            </a:r>
            <a:r>
              <a:rPr lang="zh-CN" altLang="zh-CN" sz="2000" dirty="0" smtClean="0"/>
              <a:t>了</a:t>
            </a:r>
            <a:r>
              <a:rPr lang="en-US" altLang="zh-CN" sz="2000" dirty="0" smtClean="0"/>
              <a:t> </a:t>
            </a:r>
            <a:r>
              <a:rPr lang="zh-CN" altLang="zh-CN" sz="2000" dirty="0"/>
              <a:t>更好和更精确的估计，因为它允许作者控制观察到的人口统计特征。因此，在下面的结果中，作者将报告回归方程</a:t>
            </a:r>
            <a:r>
              <a:rPr lang="en-US" altLang="zh-CN" sz="2000" dirty="0"/>
              <a:t> </a:t>
            </a:r>
            <a:endParaRPr lang="en-US" altLang="zh-CN" sz="2000" dirty="0" smtClean="0"/>
          </a:p>
          <a:p>
            <a:r>
              <a:rPr lang="en-US" altLang="zh-CN" sz="2000" dirty="0" smtClean="0"/>
              <a:t>                                </a:t>
            </a:r>
            <a:r>
              <a:rPr lang="zh-CN" altLang="en-US" sz="2000" dirty="0" smtClean="0"/>
              <a:t>的        的估计值。</a:t>
            </a:r>
            <a:r>
              <a:rPr lang="zh-CN" altLang="zh-CN" sz="2000" dirty="0" smtClean="0"/>
              <a:t>其中</a:t>
            </a:r>
            <a:r>
              <a:rPr lang="en-US" altLang="zh-CN" sz="2000" dirty="0" smtClean="0"/>
              <a:t>               </a:t>
            </a:r>
            <a:r>
              <a:rPr lang="zh-CN" altLang="zh-CN" sz="2000" dirty="0" smtClean="0"/>
              <a:t>是隐蔽报告组的指示变量，若第</a:t>
            </a:r>
            <a:r>
              <a:rPr lang="en-US" altLang="zh-CN" sz="2000" dirty="0" err="1" smtClean="0"/>
              <a:t>i</a:t>
            </a:r>
            <a:r>
              <a:rPr lang="zh-CN" altLang="zh-CN" sz="2000" dirty="0" smtClean="0"/>
              <a:t>个被试属于隐蔽报告组，则为</a:t>
            </a:r>
            <a:r>
              <a:rPr lang="en-US" altLang="zh-CN" sz="2000" dirty="0" smtClean="0"/>
              <a:t>1</a:t>
            </a:r>
            <a:r>
              <a:rPr lang="zh-CN" altLang="zh-CN" sz="2000" dirty="0" smtClean="0"/>
              <a:t>，否则为</a:t>
            </a:r>
            <a:r>
              <a:rPr lang="en-US" altLang="zh-CN" sz="2000" dirty="0" smtClean="0"/>
              <a:t>0</a:t>
            </a:r>
            <a:r>
              <a:rPr lang="zh-CN" altLang="zh-CN" sz="2000" dirty="0" smtClean="0"/>
              <a:t>。</a:t>
            </a:r>
            <a:r>
              <a:rPr lang="en-US" altLang="zh-CN" sz="2000" dirty="0" smtClean="0"/>
              <a:t>       </a:t>
            </a:r>
            <a:r>
              <a:rPr lang="zh-CN" altLang="zh-CN" sz="2000" dirty="0" smtClean="0"/>
              <a:t>是</a:t>
            </a:r>
            <a:r>
              <a:rPr lang="zh-CN" altLang="zh-CN" sz="2000" dirty="0"/>
              <a:t>第</a:t>
            </a:r>
            <a:r>
              <a:rPr lang="en-US" altLang="zh-CN" sz="2000" dirty="0" err="1"/>
              <a:t>i</a:t>
            </a:r>
            <a:r>
              <a:rPr lang="zh-CN" altLang="zh-CN" sz="2000" dirty="0"/>
              <a:t>个被试报告的</a:t>
            </a:r>
            <a:r>
              <a:rPr lang="en-US" altLang="zh-CN" sz="2000" dirty="0"/>
              <a:t>5</a:t>
            </a:r>
            <a:r>
              <a:rPr lang="zh-CN" altLang="zh-CN" sz="2000" dirty="0"/>
              <a:t>个陈述中为真的数量</a:t>
            </a:r>
            <a:r>
              <a:rPr lang="zh-CN" altLang="zh-CN" sz="2000" dirty="0" smtClean="0"/>
              <a:t>。</a:t>
            </a:r>
            <a:endParaRPr lang="en-US" altLang="zh-CN" sz="2000" dirty="0" smtClean="0"/>
          </a:p>
          <a:p>
            <a:r>
              <a:rPr lang="en-US" altLang="zh-CN" sz="2000" dirty="0" smtClean="0"/>
              <a:t>         </a:t>
            </a:r>
            <a:r>
              <a:rPr lang="zh-CN" altLang="zh-CN" sz="2000" dirty="0" smtClean="0"/>
              <a:t>观察</a:t>
            </a:r>
            <a:r>
              <a:rPr lang="zh-CN" altLang="zh-CN" sz="2000" dirty="0"/>
              <a:t>到的人口统计控制变量</a:t>
            </a:r>
            <a:r>
              <a:rPr lang="en-US" altLang="zh-CN" sz="2000" dirty="0"/>
              <a:t> </a:t>
            </a:r>
            <a:r>
              <a:rPr lang="en-US" altLang="zh-CN" sz="2000" dirty="0" smtClean="0"/>
              <a:t>      </a:t>
            </a:r>
            <a:r>
              <a:rPr lang="zh-CN" altLang="zh-CN" sz="2000" dirty="0" smtClean="0"/>
              <a:t>包括</a:t>
            </a:r>
            <a:r>
              <a:rPr lang="zh-CN" altLang="zh-CN" sz="2000" dirty="0"/>
              <a:t>年龄（线性和二次），教育（高中，高中毕业，大学，大学毕业，研究生，研究生毕业），政治派别（共和党，民主党，独立党派</a:t>
            </a:r>
            <a:r>
              <a:rPr lang="en-US" altLang="zh-CN" sz="2000" dirty="0"/>
              <a:t>/</a:t>
            </a:r>
            <a:r>
              <a:rPr lang="zh-CN" altLang="zh-CN" sz="2000" dirty="0"/>
              <a:t>其他党派），宗教（基督教，犹太人，非宗教，其他），种族（白人，黑人，其他），性别（男性，女性，变性人），人口普查区（中西部，西部，南部，东北部），婚姻状况（单身，婚姻，其他），宗教信仰（从</a:t>
            </a:r>
            <a:r>
              <a:rPr lang="en-US" altLang="zh-CN" sz="2000" dirty="0"/>
              <a:t>1</a:t>
            </a:r>
            <a:r>
              <a:rPr lang="zh-CN" altLang="zh-CN" sz="2000" dirty="0"/>
              <a:t>到</a:t>
            </a:r>
            <a:r>
              <a:rPr lang="en-US" altLang="zh-CN" sz="2000" dirty="0"/>
              <a:t>7</a:t>
            </a:r>
            <a:r>
              <a:rPr lang="zh-CN" altLang="zh-CN" sz="2000" dirty="0"/>
              <a:t>），以及政治参与（从</a:t>
            </a:r>
            <a:r>
              <a:rPr lang="en-US" altLang="zh-CN" sz="2000" dirty="0"/>
              <a:t>1</a:t>
            </a:r>
            <a:r>
              <a:rPr lang="zh-CN" altLang="zh-CN" sz="2000" dirty="0"/>
              <a:t>到</a:t>
            </a:r>
            <a:r>
              <a:rPr lang="en-US" altLang="zh-CN" sz="2000" dirty="0"/>
              <a:t>7</a:t>
            </a:r>
            <a:r>
              <a:rPr lang="zh-CN" altLang="zh-CN" sz="2000" dirty="0"/>
              <a:t>）。</a:t>
            </a:r>
          </a:p>
          <a:p>
            <a:endParaRPr lang="zh-CN" altLang="zh-CN" sz="2000" dirty="0"/>
          </a:p>
          <a:p>
            <a:endParaRPr lang="zh-CN" altLang="zh-CN" sz="20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4"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实证研究</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6" name="组合 15"/>
          <p:cNvGrpSpPr/>
          <p:nvPr/>
        </p:nvGrpSpPr>
        <p:grpSpPr>
          <a:xfrm>
            <a:off x="0" y="5962028"/>
            <a:ext cx="972918" cy="895975"/>
            <a:chOff x="0" y="5962027"/>
            <a:chExt cx="972918" cy="895975"/>
          </a:xfrm>
        </p:grpSpPr>
        <p:sp>
          <p:nvSpPr>
            <p:cNvPr id="17" name="任意多边形 16"/>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p:nvPicPr>
        <p:blipFill>
          <a:blip r:embed="rId4"/>
          <a:stretch>
            <a:fillRect/>
          </a:stretch>
        </p:blipFill>
        <p:spPr>
          <a:xfrm>
            <a:off x="10513133" y="177771"/>
            <a:ext cx="1432137" cy="415081"/>
          </a:xfrm>
          <a:prstGeom prst="rect">
            <a:avLst/>
          </a:prstGeom>
        </p:spPr>
      </p:pic>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9" name="Rectangle 2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 name="Rectangle 2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4183314108"/>
              </p:ext>
            </p:extLst>
          </p:nvPr>
        </p:nvGraphicFramePr>
        <p:xfrm>
          <a:off x="5040406" y="1524176"/>
          <a:ext cx="2111188" cy="425389"/>
        </p:xfrm>
        <a:graphic>
          <a:graphicData uri="http://schemas.openxmlformats.org/presentationml/2006/ole">
            <mc:AlternateContent xmlns:mc="http://schemas.openxmlformats.org/markup-compatibility/2006">
              <mc:Choice xmlns:v="urn:schemas-microsoft-com:vml" Requires="v">
                <p:oleObj spid="_x0000_s2136" r:id="rId5" imgW="1269449" imgH="253890" progId="Unknown">
                  <p:embed/>
                </p:oleObj>
              </mc:Choice>
              <mc:Fallback>
                <p:oleObj r:id="rId5" imgW="1269449" imgH="253890"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406" y="1524176"/>
                        <a:ext cx="2111188" cy="425389"/>
                      </a:xfrm>
                      <a:prstGeom prst="rect">
                        <a:avLst/>
                      </a:prstGeom>
                      <a:noFill/>
                    </p:spPr>
                  </p:pic>
                </p:oleObj>
              </mc:Fallback>
            </mc:AlternateContent>
          </a:graphicData>
        </a:graphic>
      </p:graphicFrame>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496346419"/>
              </p:ext>
            </p:extLst>
          </p:nvPr>
        </p:nvGraphicFramePr>
        <p:xfrm>
          <a:off x="4739579" y="1788458"/>
          <a:ext cx="343409" cy="429261"/>
        </p:xfrm>
        <a:graphic>
          <a:graphicData uri="http://schemas.openxmlformats.org/presentationml/2006/ole">
            <mc:AlternateContent xmlns:mc="http://schemas.openxmlformats.org/markup-compatibility/2006">
              <mc:Choice xmlns:v="urn:schemas-microsoft-com:vml" Requires="v">
                <p:oleObj spid="_x0000_s2137" r:id="rId7" imgW="190417" imgH="241195" progId="Unknown">
                  <p:embed/>
                </p:oleObj>
              </mc:Choice>
              <mc:Fallback>
                <p:oleObj r:id="rId7" imgW="190417" imgH="241195"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9579" y="1788458"/>
                        <a:ext cx="343409" cy="429261"/>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641463021"/>
              </p:ext>
            </p:extLst>
          </p:nvPr>
        </p:nvGraphicFramePr>
        <p:xfrm>
          <a:off x="1201271" y="2770094"/>
          <a:ext cx="1506070" cy="345429"/>
        </p:xfrm>
        <a:graphic>
          <a:graphicData uri="http://schemas.openxmlformats.org/presentationml/2006/ole">
            <mc:AlternateContent xmlns:mc="http://schemas.openxmlformats.org/markup-compatibility/2006">
              <mc:Choice xmlns:v="urn:schemas-microsoft-com:vml" Requires="v">
                <p:oleObj spid="_x0000_s2138" r:id="rId9" imgW="1028254" imgH="241195" progId="Unknown">
                  <p:embed/>
                </p:oleObj>
              </mc:Choice>
              <mc:Fallback>
                <p:oleObj r:id="rId9" imgW="1028254" imgH="241195"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1271" y="2770094"/>
                        <a:ext cx="1506070" cy="345429"/>
                      </a:xfrm>
                      <a:prstGeom prst="rect">
                        <a:avLst/>
                      </a:prstGeom>
                      <a:noFill/>
                    </p:spPr>
                  </p:pic>
                </p:oleObj>
              </mc:Fallback>
            </mc:AlternateContent>
          </a:graphicData>
        </a:graphic>
      </p:graphicFrame>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990350177"/>
              </p:ext>
            </p:extLst>
          </p:nvPr>
        </p:nvGraphicFramePr>
        <p:xfrm>
          <a:off x="3181708" y="2756647"/>
          <a:ext cx="345650" cy="432063"/>
        </p:xfrm>
        <a:graphic>
          <a:graphicData uri="http://schemas.openxmlformats.org/presentationml/2006/ole">
            <mc:AlternateContent xmlns:mc="http://schemas.openxmlformats.org/markup-compatibility/2006">
              <mc:Choice xmlns:v="urn:schemas-microsoft-com:vml" Requires="v">
                <p:oleObj spid="_x0000_s2139" r:id="rId11" imgW="190417" imgH="241195" progId="Unknown">
                  <p:embed/>
                </p:oleObj>
              </mc:Choice>
              <mc:Fallback>
                <p:oleObj r:id="rId11" imgW="190417" imgH="241195" progId="Unknown">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1708" y="2756647"/>
                        <a:ext cx="345650" cy="432063"/>
                      </a:xfrm>
                      <a:prstGeom prst="rect">
                        <a:avLst/>
                      </a:prstGeom>
                      <a:noFill/>
                    </p:spPr>
                  </p:pic>
                </p:oleObj>
              </mc:Fallback>
            </mc:AlternateContent>
          </a:graphicData>
        </a:graphic>
      </p:graphicFrame>
      <p:sp>
        <p:nvSpPr>
          <p:cNvPr id="10"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883934446"/>
              </p:ext>
            </p:extLst>
          </p:nvPr>
        </p:nvGraphicFramePr>
        <p:xfrm>
          <a:off x="5392270" y="2783542"/>
          <a:ext cx="833718" cy="351725"/>
        </p:xfrm>
        <a:graphic>
          <a:graphicData uri="http://schemas.openxmlformats.org/presentationml/2006/ole">
            <mc:AlternateContent xmlns:mc="http://schemas.openxmlformats.org/markup-compatibility/2006">
              <mc:Choice xmlns:v="urn:schemas-microsoft-com:vml" Requires="v">
                <p:oleObj spid="_x0000_s2140" r:id="rId12" imgW="609336" imgH="253890" progId="Unknown">
                  <p:embed/>
                </p:oleObj>
              </mc:Choice>
              <mc:Fallback>
                <p:oleObj r:id="rId12" imgW="609336" imgH="253890" progId="Unknown">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270" y="2783542"/>
                        <a:ext cx="833718" cy="351725"/>
                      </a:xfrm>
                      <a:prstGeom prst="rect">
                        <a:avLst/>
                      </a:prstGeom>
                      <a:noFill/>
                    </p:spPr>
                  </p:pic>
                </p:oleObj>
              </mc:Fallback>
            </mc:AlternateContent>
          </a:graphicData>
        </a:graphic>
      </p:graphicFrame>
      <p:sp>
        <p:nvSpPr>
          <p:cNvPr id="20"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 name="对象 20"/>
          <p:cNvGraphicFramePr>
            <a:graphicFrameLocks noChangeAspect="1"/>
          </p:cNvGraphicFramePr>
          <p:nvPr>
            <p:extLst>
              <p:ext uri="{D42A27DB-BD31-4B8C-83A1-F6EECF244321}">
                <p14:modId xmlns:p14="http://schemas.microsoft.com/office/powerpoint/2010/main" val="2652207907"/>
              </p:ext>
            </p:extLst>
          </p:nvPr>
        </p:nvGraphicFramePr>
        <p:xfrm>
          <a:off x="4127229" y="3039035"/>
          <a:ext cx="380949" cy="432897"/>
        </p:xfrm>
        <a:graphic>
          <a:graphicData uri="http://schemas.openxmlformats.org/presentationml/2006/ole">
            <mc:AlternateContent xmlns:mc="http://schemas.openxmlformats.org/markup-compatibility/2006">
              <mc:Choice xmlns:v="urn:schemas-microsoft-com:vml" Requires="v">
                <p:oleObj spid="_x0000_s2141" r:id="rId14" imgW="203112" imgH="241195" progId="Unknown">
                  <p:embed/>
                </p:oleObj>
              </mc:Choice>
              <mc:Fallback>
                <p:oleObj r:id="rId14" imgW="203112" imgH="241195" progId="Unknown">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7229" y="3039035"/>
                        <a:ext cx="380949" cy="432897"/>
                      </a:xfrm>
                      <a:prstGeom prst="rect">
                        <a:avLst/>
                      </a:prstGeom>
                      <a:noFill/>
                    </p:spPr>
                  </p:pic>
                </p:oleObj>
              </mc:Fallback>
            </mc:AlternateContent>
          </a:graphicData>
        </a:graphic>
      </p:graphicFrame>
      <p:sp>
        <p:nvSpPr>
          <p:cNvPr id="22" name="Rectangle 1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p:cNvGraphicFramePr>
            <a:graphicFrameLocks noChangeAspect="1"/>
          </p:cNvGraphicFramePr>
          <p:nvPr>
            <p:extLst>
              <p:ext uri="{D42A27DB-BD31-4B8C-83A1-F6EECF244321}">
                <p14:modId xmlns:p14="http://schemas.microsoft.com/office/powerpoint/2010/main" val="2988184771"/>
              </p:ext>
            </p:extLst>
          </p:nvPr>
        </p:nvGraphicFramePr>
        <p:xfrm>
          <a:off x="4666129" y="3375211"/>
          <a:ext cx="295835" cy="355002"/>
        </p:xfrm>
        <a:graphic>
          <a:graphicData uri="http://schemas.openxmlformats.org/presentationml/2006/ole">
            <mc:AlternateContent xmlns:mc="http://schemas.openxmlformats.org/markup-compatibility/2006">
              <mc:Choice xmlns:v="urn:schemas-microsoft-com:vml" Requires="v">
                <p:oleObj spid="_x0000_s2142" r:id="rId16" imgW="190500" imgH="228600" progId="Unknown">
                  <p:embed/>
                </p:oleObj>
              </mc:Choice>
              <mc:Fallback>
                <p:oleObj r:id="rId16" imgW="190500" imgH="228600" progId="Unknown">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6129" y="3375211"/>
                        <a:ext cx="295835" cy="355002"/>
                      </a:xfrm>
                      <a:prstGeom prst="rect">
                        <a:avLst/>
                      </a:prstGeom>
                      <a:noFill/>
                    </p:spPr>
                  </p:pic>
                </p:oleObj>
              </mc:Fallback>
            </mc:AlternateContent>
          </a:graphicData>
        </a:graphic>
      </p:graphicFrame>
    </p:spTree>
    <p:extLst>
      <p:ext uri="{BB962C8B-B14F-4D97-AF65-F5344CB8AC3E}">
        <p14:creationId xmlns:p14="http://schemas.microsoft.com/office/powerpoint/2010/main" val="3823529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05</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实验结果</a:t>
            </a:r>
            <a:endParaRPr lang="zh-CN" altLang="en-US" sz="4800" b="1" dirty="0">
              <a:latin typeface="Calibri Light" panose="020F0302020204030204" pitchFamily="34" charset="0"/>
            </a:endParaRPr>
          </a:p>
        </p:txBody>
      </p:sp>
      <p:sp>
        <p:nvSpPr>
          <p:cNvPr id="15" name="文本框 14"/>
          <p:cNvSpPr txBox="1"/>
          <p:nvPr/>
        </p:nvSpPr>
        <p:spPr>
          <a:xfrm>
            <a:off x="3858293" y="3620337"/>
            <a:ext cx="6030774" cy="253916"/>
          </a:xfrm>
          <a:prstGeom prst="rect">
            <a:avLst/>
          </a:prstGeom>
          <a:noFill/>
        </p:spPr>
        <p:txBody>
          <a:bodyPr wrap="square" rtlCol="0">
            <a:spAutoFit/>
          </a:bodyPr>
          <a:lstStyle/>
          <a:p>
            <a:pPr algn="just"/>
            <a:r>
              <a:rPr lang="zh-CN" altLang="en-US" sz="1050" b="1" dirty="0">
                <a:latin typeface="Calibri Light" panose="020F0302020204030204" pitchFamily="34" charset="0"/>
              </a:rPr>
              <a:t>目录</a:t>
            </a:r>
            <a:r>
              <a:rPr lang="en-US" altLang="zh-CN" sz="1050" b="1" dirty="0">
                <a:latin typeface="Calibri Light" panose="020F0302020204030204" pitchFamily="34" charset="0"/>
              </a:rPr>
              <a:t>3</a:t>
            </a:r>
            <a:r>
              <a:rPr lang="zh-CN" altLang="en-US" sz="1050" b="1" dirty="0">
                <a:latin typeface="Calibri Light" panose="020F0302020204030204" pitchFamily="34" charset="0"/>
              </a:rPr>
              <a:t>的简要提示或说明。本行如果不需要请删除</a:t>
            </a:r>
            <a:endParaRPr lang="zh-CN" altLang="en-US" sz="1600" b="1" dirty="0">
              <a:solidFill>
                <a:srgbClr val="3A3A3A"/>
              </a:solidFill>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3126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701736"/>
            <a:ext cx="10798168" cy="6647974"/>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en-US" sz="2000" dirty="0" smtClean="0"/>
              <a:t>作者从</a:t>
            </a:r>
            <a:r>
              <a:rPr lang="en-US" altLang="zh-CN" sz="2000" dirty="0"/>
              <a:t>Amazon’s Mechanical </a:t>
            </a:r>
            <a:r>
              <a:rPr lang="en-US" altLang="zh-CN" sz="2000" dirty="0" smtClean="0"/>
              <a:t>Turk</a:t>
            </a:r>
            <a:r>
              <a:rPr lang="zh-CN" altLang="en-US" sz="2000" dirty="0" smtClean="0"/>
              <a:t>的网上劳动力市场雇佣被试。样本具有文化和人口统计特征上的多样性，但并不具有代表性：更偏向年轻的、受过更多教育的和更加崇尚自由主义的</a:t>
            </a:r>
            <a:r>
              <a:rPr lang="zh-CN" altLang="en-US" sz="2000" dirty="0"/>
              <a:t>。</a:t>
            </a:r>
            <a:r>
              <a:rPr lang="zh-CN" altLang="en-US" sz="2000" dirty="0" smtClean="0"/>
              <a:t>直接报告组和隐蔽报告组的样本流失率没有显著差异。</a:t>
            </a:r>
            <a:r>
              <a:rPr lang="en-US" altLang="zh-CN" sz="2000" dirty="0" smtClean="0"/>
              <a:t>  </a:t>
            </a:r>
          </a:p>
          <a:p>
            <a:r>
              <a:rPr lang="en-US" altLang="zh-CN" sz="2000" dirty="0" smtClean="0"/>
              <a:t>      </a:t>
            </a:r>
            <a:r>
              <a:rPr lang="zh-CN" altLang="zh-CN" sz="2000" dirty="0" smtClean="0"/>
              <a:t>表</a:t>
            </a:r>
            <a:r>
              <a:rPr lang="en-US" altLang="zh-CN" sz="2000" dirty="0"/>
              <a:t>2</a:t>
            </a:r>
            <a:r>
              <a:rPr lang="zh-CN" altLang="zh-CN" sz="2000" dirty="0"/>
              <a:t>列出</a:t>
            </a:r>
            <a:r>
              <a:rPr lang="zh-CN" altLang="zh-CN" sz="2000" dirty="0" smtClean="0"/>
              <a:t>了主要</a:t>
            </a:r>
            <a:r>
              <a:rPr lang="zh-CN" altLang="zh-CN" sz="2000" dirty="0"/>
              <a:t>结果。 第</a:t>
            </a:r>
            <a:r>
              <a:rPr lang="en-US" altLang="zh-CN" sz="2000" dirty="0"/>
              <a:t>1</a:t>
            </a:r>
            <a:r>
              <a:rPr lang="zh-CN" altLang="zh-CN" sz="2000" dirty="0"/>
              <a:t>列显示直接报告组中报告敏感答案的百分比。 第</a:t>
            </a:r>
            <a:r>
              <a:rPr lang="en-US" altLang="zh-CN" sz="2000" dirty="0"/>
              <a:t>2</a:t>
            </a:r>
            <a:r>
              <a:rPr lang="zh-CN" altLang="zh-CN" sz="2000" dirty="0"/>
              <a:t>列显示直接报告</a:t>
            </a:r>
            <a:r>
              <a:rPr lang="zh-CN" altLang="zh-CN" sz="2000" dirty="0" smtClean="0"/>
              <a:t>组</a:t>
            </a:r>
            <a:r>
              <a:rPr lang="zh-CN" altLang="en-US" sz="2000" dirty="0" smtClean="0"/>
              <a:t>和</a:t>
            </a:r>
            <a:r>
              <a:rPr lang="zh-CN" altLang="zh-CN" sz="2000" dirty="0" smtClean="0"/>
              <a:t>隐蔽</a:t>
            </a:r>
            <a:r>
              <a:rPr lang="zh-CN" altLang="zh-CN" sz="2000" dirty="0"/>
              <a:t>报告组报告的变化μ，作为总样本的百分比</a:t>
            </a:r>
            <a:r>
              <a:rPr lang="zh-CN" altLang="zh-CN" sz="2000" dirty="0" smtClean="0"/>
              <a:t>，</a:t>
            </a:r>
            <a:r>
              <a:rPr lang="zh-CN" altLang="en-US" sz="2000" dirty="0" smtClean="0"/>
              <a:t>即</a:t>
            </a:r>
            <a:r>
              <a:rPr lang="zh-CN" altLang="zh-CN" sz="2000" dirty="0" smtClean="0"/>
              <a:t>加入</a:t>
            </a:r>
            <a:r>
              <a:rPr lang="zh-CN" altLang="zh-CN" sz="2000" dirty="0"/>
              <a:t>控制变量的</a:t>
            </a:r>
            <a:r>
              <a:rPr lang="zh-CN" altLang="zh-CN" sz="2000" dirty="0" smtClean="0"/>
              <a:t>回归估计</a:t>
            </a:r>
            <a:r>
              <a:rPr lang="zh-CN" altLang="en-US" sz="2000" dirty="0" smtClean="0"/>
              <a:t>中的       </a:t>
            </a:r>
            <a:r>
              <a:rPr lang="zh-CN" altLang="zh-CN" sz="2000" dirty="0" smtClean="0"/>
              <a:t>。</a:t>
            </a:r>
            <a:r>
              <a:rPr lang="zh-CN" altLang="zh-CN" sz="2000" dirty="0"/>
              <a:t>第</a:t>
            </a:r>
            <a:r>
              <a:rPr lang="en-US" altLang="zh-CN" sz="2000" dirty="0"/>
              <a:t>3</a:t>
            </a:r>
            <a:r>
              <a:rPr lang="zh-CN" altLang="zh-CN" sz="2000" dirty="0"/>
              <a:t>列估计了此样本中敏感答案</a:t>
            </a:r>
            <a:r>
              <a:rPr lang="zh-CN" altLang="zh-CN" sz="2000" dirty="0" smtClean="0"/>
              <a:t>为</a:t>
            </a:r>
            <a:r>
              <a:rPr lang="en-US" altLang="zh-CN" sz="2000" dirty="0" smtClean="0"/>
              <a:t>YES</a:t>
            </a:r>
            <a:r>
              <a:rPr lang="zh-CN" altLang="zh-CN" sz="2000" dirty="0" smtClean="0"/>
              <a:t>的</a:t>
            </a:r>
            <a:r>
              <a:rPr lang="zh-CN" altLang="zh-CN" sz="2000" dirty="0"/>
              <a:t>百分比</a:t>
            </a:r>
            <a:r>
              <a:rPr lang="zh-CN" altLang="zh-CN" sz="2000" dirty="0" smtClean="0"/>
              <a:t>，通过</a:t>
            </a:r>
            <a:r>
              <a:rPr lang="zh-CN" altLang="zh-CN" sz="2000" dirty="0"/>
              <a:t>第</a:t>
            </a:r>
            <a:r>
              <a:rPr lang="en-US" altLang="zh-CN" sz="2000" dirty="0"/>
              <a:t>1</a:t>
            </a:r>
            <a:r>
              <a:rPr lang="zh-CN" altLang="zh-CN" sz="2000" dirty="0"/>
              <a:t>列和第</a:t>
            </a:r>
            <a:r>
              <a:rPr lang="en-US" altLang="zh-CN" sz="2000" dirty="0"/>
              <a:t>2</a:t>
            </a:r>
            <a:r>
              <a:rPr lang="zh-CN" altLang="zh-CN" sz="2000" dirty="0"/>
              <a:t>列相加得出。第</a:t>
            </a:r>
            <a:r>
              <a:rPr lang="en-US" altLang="zh-CN" sz="2000" dirty="0"/>
              <a:t>4</a:t>
            </a:r>
            <a:r>
              <a:rPr lang="zh-CN" altLang="zh-CN" sz="2000" dirty="0"/>
              <a:t>列给出了隐蔽报告下敏感答案报告增加的百分比</a:t>
            </a:r>
            <a:r>
              <a:rPr lang="en-US" altLang="zh-CN" sz="2000" dirty="0"/>
              <a:t>; </a:t>
            </a:r>
            <a:r>
              <a:rPr lang="zh-CN" altLang="zh-CN" sz="2000" dirty="0"/>
              <a:t>它是通过将第</a:t>
            </a:r>
            <a:r>
              <a:rPr lang="en-US" altLang="zh-CN" sz="2000" dirty="0"/>
              <a:t>2</a:t>
            </a:r>
            <a:r>
              <a:rPr lang="zh-CN" altLang="zh-CN" sz="2000" dirty="0"/>
              <a:t>列除以第</a:t>
            </a:r>
            <a:r>
              <a:rPr lang="en-US" altLang="zh-CN" sz="2000" dirty="0"/>
              <a:t>1</a:t>
            </a:r>
            <a:r>
              <a:rPr lang="zh-CN" altLang="zh-CN" sz="2000" dirty="0"/>
              <a:t>列得出的。</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4"/>
          <a:stretch>
            <a:fillRect/>
          </a:stretch>
        </p:blipFill>
        <p:spPr>
          <a:xfrm>
            <a:off x="10513133" y="177771"/>
            <a:ext cx="1432137" cy="415081"/>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772613846"/>
              </p:ext>
            </p:extLst>
          </p:nvPr>
        </p:nvGraphicFramePr>
        <p:xfrm>
          <a:off x="10513133" y="2300101"/>
          <a:ext cx="342900" cy="428625"/>
        </p:xfrm>
        <a:graphic>
          <a:graphicData uri="http://schemas.openxmlformats.org/presentationml/2006/ole">
            <mc:AlternateContent xmlns:mc="http://schemas.openxmlformats.org/markup-compatibility/2006">
              <mc:Choice xmlns:v="urn:schemas-microsoft-com:vml" Requires="v">
                <p:oleObj spid="_x0000_s5126" r:id="rId5" imgW="190417" imgH="241195" progId="Unknown">
                  <p:embed/>
                </p:oleObj>
              </mc:Choice>
              <mc:Fallback>
                <p:oleObj r:id="rId5" imgW="190417" imgH="241195" progId="Unknown">
                  <p:embed/>
                  <p:pic>
                    <p:nvPicPr>
                      <p:cNvPr id="0"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3133" y="2300101"/>
                        <a:ext cx="342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016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02040" y="305431"/>
            <a:ext cx="891540" cy="8915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2303311" y="244410"/>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2576398" y="397509"/>
            <a:ext cx="3217547" cy="715581"/>
          </a:xfrm>
          <a:prstGeom prst="rect">
            <a:avLst/>
          </a:prstGeom>
          <a:noFill/>
        </p:spPr>
        <p:txBody>
          <a:bodyPr wrap="none" rtlCol="0">
            <a:spAutoFit/>
          </a:bodyPr>
          <a:lstStyle/>
          <a:p>
            <a:r>
              <a:rPr lang="en-US" altLang="zh-CN" sz="4050" dirty="0">
                <a:latin typeface="Calibri Light" panose="020F0302020204030204" pitchFamily="34" charset="0"/>
              </a:rPr>
              <a:t>ONTENT</a:t>
            </a:r>
            <a:r>
              <a:rPr lang="en-US" altLang="zh-CN" sz="4050" dirty="0">
                <a:solidFill>
                  <a:srgbClr val="FFC001"/>
                </a:solidFill>
                <a:latin typeface="Calibri Light" panose="020F0302020204030204" pitchFamily="34" charset="0"/>
              </a:rPr>
              <a:t>  </a:t>
            </a:r>
            <a:r>
              <a:rPr lang="zh-CN" altLang="en-US" sz="4050" b="1" dirty="0">
                <a:latin typeface="Calibri Light" panose="020F0302020204030204" pitchFamily="34" charset="0"/>
              </a:rPr>
              <a:t>目录</a:t>
            </a:r>
          </a:p>
        </p:txBody>
      </p:sp>
      <p:sp>
        <p:nvSpPr>
          <p:cNvPr id="7" name="文本框 6"/>
          <p:cNvSpPr txBox="1"/>
          <p:nvPr/>
        </p:nvSpPr>
        <p:spPr>
          <a:xfrm>
            <a:off x="1816817" y="397509"/>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2303311" y="1220189"/>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3193690" y="1314610"/>
            <a:ext cx="7017110" cy="523220"/>
          </a:xfrm>
          <a:prstGeom prst="rect">
            <a:avLst/>
          </a:prstGeom>
        </p:spPr>
        <p:txBody>
          <a:bodyPr wrap="square">
            <a:spAutoFit/>
          </a:bodyPr>
          <a:lstStyle/>
          <a:p>
            <a:pPr lvl="0"/>
            <a:r>
              <a:rPr lang="zh-CN" altLang="en-US" sz="2800" b="1" dirty="0">
                <a:latin typeface="黑体" panose="02010609060101010101" pitchFamily="49" charset="-122"/>
                <a:ea typeface="黑体" panose="02010609060101010101" pitchFamily="49" charset="-122"/>
              </a:rPr>
              <a:t>引言</a:t>
            </a:r>
          </a:p>
        </p:txBody>
      </p:sp>
      <p:cxnSp>
        <p:nvCxnSpPr>
          <p:cNvPr id="14" name="直接连接符 13"/>
          <p:cNvCxnSpPr/>
          <p:nvPr/>
        </p:nvCxnSpPr>
        <p:spPr>
          <a:xfrm>
            <a:off x="2893187" y="130098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303312" y="2202297"/>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3193690" y="2202297"/>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文献综述</a:t>
            </a:r>
            <a:endParaRPr lang="zh-CN" altLang="en-US" sz="2800" b="1" dirty="0">
              <a:latin typeface="黑体" panose="02010609060101010101" pitchFamily="49" charset="-122"/>
              <a:ea typeface="黑体" panose="02010609060101010101" pitchFamily="49" charset="-122"/>
            </a:endParaRPr>
          </a:p>
        </p:txBody>
      </p:sp>
      <p:cxnSp>
        <p:nvCxnSpPr>
          <p:cNvPr id="20" name="直接连接符 19"/>
          <p:cNvCxnSpPr/>
          <p:nvPr/>
        </p:nvCxnSpPr>
        <p:spPr>
          <a:xfrm>
            <a:off x="2893187" y="228308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284677" y="3034115"/>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3193690" y="3018825"/>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实验设计</a:t>
            </a:r>
            <a:endParaRPr lang="zh-CN" altLang="en-US" sz="2800" b="1" dirty="0">
              <a:latin typeface="黑体" panose="02010609060101010101" pitchFamily="49" charset="-122"/>
              <a:ea typeface="黑体" panose="02010609060101010101" pitchFamily="49" charset="-122"/>
            </a:endParaRPr>
          </a:p>
        </p:txBody>
      </p:sp>
      <p:cxnSp>
        <p:nvCxnSpPr>
          <p:cNvPr id="37" name="直接连接符 36"/>
          <p:cNvCxnSpPr/>
          <p:nvPr/>
        </p:nvCxnSpPr>
        <p:spPr>
          <a:xfrm>
            <a:off x="2893187" y="301882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343386" y="3880500"/>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3132064" y="4624887"/>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实验结果</a:t>
            </a:r>
            <a:endParaRPr lang="zh-CN" altLang="en-US" sz="2800" b="1" dirty="0">
              <a:latin typeface="黑体" panose="02010609060101010101" pitchFamily="49" charset="-122"/>
              <a:ea typeface="黑体" panose="02010609060101010101" pitchFamily="49" charset="-122"/>
            </a:endParaRPr>
          </a:p>
        </p:txBody>
      </p:sp>
      <p:cxnSp>
        <p:nvCxnSpPr>
          <p:cNvPr id="44" name="直接连接符 43"/>
          <p:cNvCxnSpPr/>
          <p:nvPr/>
        </p:nvCxnSpPr>
        <p:spPr>
          <a:xfrm>
            <a:off x="2919294" y="3928807"/>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stretch>
            <a:fillRect/>
          </a:stretch>
        </p:blipFill>
        <p:spPr>
          <a:xfrm>
            <a:off x="10513133" y="177771"/>
            <a:ext cx="1432137" cy="415081"/>
          </a:xfrm>
          <a:prstGeom prst="rect">
            <a:avLst/>
          </a:prstGeom>
        </p:spPr>
      </p:pic>
      <p:sp>
        <p:nvSpPr>
          <p:cNvPr id="21" name="文本框 9"/>
          <p:cNvSpPr txBox="1"/>
          <p:nvPr/>
        </p:nvSpPr>
        <p:spPr>
          <a:xfrm>
            <a:off x="2379833" y="4605651"/>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p:cNvCxnSpPr/>
          <p:nvPr/>
        </p:nvCxnSpPr>
        <p:spPr>
          <a:xfrm>
            <a:off x="2921901" y="4624887"/>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132064" y="3909571"/>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实证方法</a:t>
            </a:r>
            <a:endParaRPr lang="zh-CN" altLang="en-US" sz="2800" b="1" dirty="0">
              <a:latin typeface="黑体" panose="02010609060101010101" pitchFamily="49" charset="-122"/>
              <a:ea typeface="黑体" panose="02010609060101010101" pitchFamily="49" charset="-122"/>
            </a:endParaRPr>
          </a:p>
        </p:txBody>
      </p:sp>
      <p:sp>
        <p:nvSpPr>
          <p:cNvPr id="24" name="文本框 9"/>
          <p:cNvSpPr txBox="1"/>
          <p:nvPr/>
        </p:nvSpPr>
        <p:spPr>
          <a:xfrm>
            <a:off x="2400604" y="5372913"/>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06</a:t>
            </a:r>
            <a:endParaRPr lang="zh-CN" altLang="en-US" sz="3600" dirty="0">
              <a:latin typeface="Yu Gothic UI Light" panose="020B0300000000000000" pitchFamily="34" charset="-128"/>
              <a:ea typeface="Yu Gothic UI Light" panose="020B0300000000000000" pitchFamily="34" charset="-128"/>
            </a:endParaRPr>
          </a:p>
        </p:txBody>
      </p:sp>
      <p:cxnSp>
        <p:nvCxnSpPr>
          <p:cNvPr id="25" name="直接连接符 24"/>
          <p:cNvCxnSpPr/>
          <p:nvPr/>
        </p:nvCxnSpPr>
        <p:spPr>
          <a:xfrm>
            <a:off x="2895256" y="5372913"/>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7" name="文本框 9"/>
          <p:cNvSpPr txBox="1"/>
          <p:nvPr/>
        </p:nvSpPr>
        <p:spPr>
          <a:xfrm>
            <a:off x="2416322" y="6019244"/>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07</a:t>
            </a:r>
            <a:endParaRPr lang="zh-CN" altLang="en-US" sz="3600" dirty="0">
              <a:latin typeface="Yu Gothic UI Light" panose="020B0300000000000000" pitchFamily="34" charset="-128"/>
              <a:ea typeface="Yu Gothic UI Light" panose="020B0300000000000000" pitchFamily="34" charset="-128"/>
            </a:endParaRPr>
          </a:p>
        </p:txBody>
      </p:sp>
      <p:cxnSp>
        <p:nvCxnSpPr>
          <p:cNvPr id="28" name="直接连接符 27"/>
          <p:cNvCxnSpPr/>
          <p:nvPr/>
        </p:nvCxnSpPr>
        <p:spPr>
          <a:xfrm>
            <a:off x="2921901" y="610003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193690" y="5372913"/>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稳定性检验</a:t>
            </a:r>
            <a:endParaRPr lang="zh-CN" altLang="en-US" sz="2800" b="1" dirty="0">
              <a:latin typeface="黑体" panose="02010609060101010101" pitchFamily="49" charset="-122"/>
              <a:ea typeface="黑体" panose="02010609060101010101" pitchFamily="49" charset="-122"/>
            </a:endParaRPr>
          </a:p>
        </p:txBody>
      </p:sp>
      <p:sp>
        <p:nvSpPr>
          <p:cNvPr id="30" name="矩形 29"/>
          <p:cNvSpPr/>
          <p:nvPr/>
        </p:nvSpPr>
        <p:spPr>
          <a:xfrm>
            <a:off x="3193690" y="6100035"/>
            <a:ext cx="7017110" cy="523220"/>
          </a:xfrm>
          <a:prstGeom prst="rect">
            <a:avLst/>
          </a:prstGeom>
        </p:spPr>
        <p:txBody>
          <a:bodyPr wrap="square">
            <a:spAutoFit/>
          </a:bodyPr>
          <a:lstStyle/>
          <a:p>
            <a:pPr lvl="0"/>
            <a:r>
              <a:rPr lang="zh-CN" altLang="en-US" sz="2800" b="1" dirty="0" smtClean="0">
                <a:latin typeface="黑体" panose="02010609060101010101" pitchFamily="49" charset="-122"/>
                <a:ea typeface="黑体" panose="02010609060101010101" pitchFamily="49" charset="-122"/>
              </a:rPr>
              <a:t>结论</a:t>
            </a:r>
            <a:endParaRPr lang="zh-CN" altLang="en-US"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510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030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5847755"/>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对于</a:t>
            </a:r>
            <a:r>
              <a:rPr lang="zh-CN" altLang="zh-CN" sz="2000" dirty="0"/>
              <a:t>参与者自己的</a:t>
            </a:r>
            <a:r>
              <a:rPr lang="zh-CN" altLang="zh-CN" sz="2000" dirty="0" smtClean="0"/>
              <a:t>性</a:t>
            </a:r>
            <a:r>
              <a:rPr lang="zh-CN" altLang="en-US" sz="2000" dirty="0" smtClean="0"/>
              <a:t>别认同</a:t>
            </a:r>
            <a:r>
              <a:rPr lang="zh-CN" altLang="zh-CN" sz="2000" dirty="0" smtClean="0"/>
              <a:t>问题</a:t>
            </a:r>
            <a:r>
              <a:rPr lang="zh-CN" altLang="zh-CN" sz="2000" dirty="0"/>
              <a:t>，隐蔽报告处理对三个问题中的两个问题产生了相当大的影响。问题</a:t>
            </a:r>
            <a:r>
              <a:rPr lang="en-US" altLang="zh-CN" sz="2000" dirty="0"/>
              <a:t>1</a:t>
            </a:r>
            <a:r>
              <a:rPr lang="zh-CN" altLang="zh-CN" sz="2000" dirty="0"/>
              <a:t>（异性恋）询问是否</a:t>
            </a:r>
            <a:r>
              <a:rPr lang="zh-CN" altLang="zh-CN" sz="2000" dirty="0" smtClean="0"/>
              <a:t>参与者</a:t>
            </a:r>
            <a:r>
              <a:rPr lang="zh-CN" altLang="en-US" sz="2000" dirty="0" smtClean="0"/>
              <a:t>认为自己</a:t>
            </a:r>
            <a:r>
              <a:rPr lang="zh-CN" altLang="zh-CN" sz="2000" dirty="0" smtClean="0"/>
              <a:t>为</a:t>
            </a:r>
            <a:r>
              <a:rPr lang="zh-CN" altLang="zh-CN" sz="2000" dirty="0"/>
              <a:t>异性恋（“是”</a:t>
            </a:r>
            <a:r>
              <a:rPr lang="en-US" altLang="zh-CN" sz="2000" dirty="0"/>
              <a:t>/</a:t>
            </a:r>
            <a:r>
              <a:rPr lang="zh-CN" altLang="zh-CN" sz="2000" dirty="0"/>
              <a:t>“否”）。在直接报告组中，</a:t>
            </a:r>
            <a:r>
              <a:rPr lang="en-US" altLang="zh-CN" sz="2000" dirty="0"/>
              <a:t>11</a:t>
            </a:r>
            <a:r>
              <a:rPr lang="zh-CN" altLang="zh-CN" sz="2000" dirty="0"/>
              <a:t>％的人口报告他们不认为他们自己是异性恋者。在隐蔽报告组中，这增加到</a:t>
            </a:r>
            <a:r>
              <a:rPr lang="en-US" altLang="zh-CN" sz="2000" dirty="0"/>
              <a:t>19</a:t>
            </a:r>
            <a:r>
              <a:rPr lang="zh-CN" altLang="zh-CN" sz="2000" dirty="0"/>
              <a:t>％。</a:t>
            </a:r>
            <a:r>
              <a:rPr lang="en-US" altLang="zh-CN" sz="2000" dirty="0"/>
              <a:t> 7.3</a:t>
            </a:r>
            <a:r>
              <a:rPr lang="zh-CN" altLang="zh-CN" sz="2000" dirty="0"/>
              <a:t>％的差异在</a:t>
            </a:r>
            <a:r>
              <a:rPr lang="en-US" altLang="zh-CN" sz="2000" dirty="0"/>
              <a:t>p &lt;0.05</a:t>
            </a:r>
            <a:r>
              <a:rPr lang="zh-CN" altLang="zh-CN" sz="2000" dirty="0"/>
              <a:t>时显著，并且自报非异性恋者报告的比例增加了</a:t>
            </a:r>
            <a:r>
              <a:rPr lang="en-US" altLang="zh-CN" sz="2000" dirty="0"/>
              <a:t>65</a:t>
            </a:r>
            <a:r>
              <a:rPr lang="zh-CN" altLang="zh-CN" sz="2000" dirty="0"/>
              <a:t>％。在问题</a:t>
            </a:r>
            <a:r>
              <a:rPr lang="en-US" altLang="zh-CN" sz="2000" dirty="0"/>
              <a:t>3</a:t>
            </a:r>
            <a:r>
              <a:rPr lang="zh-CN" altLang="zh-CN" sz="2000" dirty="0"/>
              <a:t>（经验）中，报告与同性别人有性经历的参与者比例从直接报告组的</a:t>
            </a:r>
            <a:r>
              <a:rPr lang="en-US" altLang="zh-CN" sz="2000" dirty="0"/>
              <a:t>17</a:t>
            </a:r>
            <a:r>
              <a:rPr lang="zh-CN" altLang="zh-CN" sz="2000" dirty="0"/>
              <a:t>％增加到</a:t>
            </a:r>
            <a:r>
              <a:rPr lang="en-US" altLang="zh-CN" sz="2000" dirty="0"/>
              <a:t>27</a:t>
            </a:r>
            <a:r>
              <a:rPr lang="zh-CN" altLang="zh-CN" sz="2000" dirty="0"/>
              <a:t>％</a:t>
            </a:r>
            <a:r>
              <a:rPr lang="zh-CN" altLang="zh-CN" sz="2000" dirty="0" smtClean="0"/>
              <a:t>。</a:t>
            </a:r>
            <a:endParaRPr lang="en-US" altLang="zh-CN" sz="2000" dirty="0" smtClean="0"/>
          </a:p>
          <a:p>
            <a:r>
              <a:rPr lang="en-US" altLang="zh-CN" sz="2000" dirty="0" smtClean="0"/>
              <a:t>       </a:t>
            </a:r>
            <a:r>
              <a:rPr lang="zh-CN" altLang="zh-CN" sz="2000" dirty="0" smtClean="0"/>
              <a:t>对于</a:t>
            </a:r>
            <a:r>
              <a:rPr lang="zh-CN" altLang="zh-CN" sz="2000" dirty="0"/>
              <a:t>问题</a:t>
            </a:r>
            <a:r>
              <a:rPr lang="en-US" altLang="zh-CN" sz="2000" dirty="0"/>
              <a:t>2</a:t>
            </a:r>
            <a:r>
              <a:rPr lang="zh-CN" altLang="zh-CN" sz="2000" dirty="0"/>
              <a:t>（吸引力</a:t>
            </a:r>
            <a:r>
              <a:rPr lang="zh-CN" altLang="zh-CN" sz="2000" dirty="0" smtClean="0"/>
              <a:t>），</a:t>
            </a:r>
            <a:r>
              <a:rPr lang="zh-CN" altLang="en-US" sz="2000" dirty="0" smtClean="0"/>
              <a:t>作者</a:t>
            </a:r>
            <a:r>
              <a:rPr lang="zh-CN" altLang="zh-CN" sz="2000" dirty="0" smtClean="0"/>
              <a:t>估计</a:t>
            </a:r>
            <a:r>
              <a:rPr lang="zh-CN" altLang="zh-CN" sz="2000" dirty="0"/>
              <a:t>同性吸引力的报告增加的比例很小（</a:t>
            </a:r>
            <a:r>
              <a:rPr lang="en-US" altLang="zh-CN" sz="2000" dirty="0"/>
              <a:t>1</a:t>
            </a:r>
            <a:r>
              <a:rPr lang="zh-CN" altLang="zh-CN" sz="2000" dirty="0"/>
              <a:t>个百分点），这个差异在统计上与零没有显著差异。</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759752" y="755524"/>
            <a:ext cx="5602694" cy="646331"/>
          </a:xfrm>
          <a:prstGeom prst="rect">
            <a:avLst/>
          </a:prstGeom>
          <a:noFill/>
        </p:spPr>
        <p:txBody>
          <a:bodyPr wrap="square" rtlCol="0">
            <a:spAutoFit/>
          </a:bodyPr>
          <a:lstStyle/>
          <a:p>
            <a:pPr lvl="0"/>
            <a:r>
              <a:rPr lang="zh-CN" altLang="en-US" b="1" dirty="0" smtClean="0"/>
              <a:t>参与者</a:t>
            </a:r>
            <a:r>
              <a:rPr lang="zh-CN" altLang="zh-CN" b="1" dirty="0" smtClean="0"/>
              <a:t>自己</a:t>
            </a:r>
            <a:r>
              <a:rPr lang="zh-CN" altLang="en-US" b="1" dirty="0" smtClean="0"/>
              <a:t>关于性别认同的</a:t>
            </a:r>
            <a:r>
              <a:rPr lang="zh-CN" altLang="zh-CN" b="1" dirty="0" smtClean="0"/>
              <a:t>问题</a:t>
            </a:r>
            <a:endParaRPr lang="zh-CN" altLang="zh-CN" b="1" dirty="0"/>
          </a:p>
          <a:p>
            <a:endParaRPr lang="zh-CN" altLang="en-US" dirty="0"/>
          </a:p>
        </p:txBody>
      </p:sp>
    </p:spTree>
    <p:extLst>
      <p:ext uri="{BB962C8B-B14F-4D97-AF65-F5344CB8AC3E}">
        <p14:creationId xmlns:p14="http://schemas.microsoft.com/office/powerpoint/2010/main" val="1045323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7078861"/>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接下来，</a:t>
            </a:r>
            <a:r>
              <a:rPr lang="zh-CN" altLang="en-US" sz="2000" dirty="0" smtClean="0"/>
              <a:t>作者</a:t>
            </a:r>
            <a:r>
              <a:rPr lang="zh-CN" altLang="zh-CN" sz="2000" dirty="0" smtClean="0"/>
              <a:t>将</a:t>
            </a:r>
            <a:r>
              <a:rPr lang="zh-CN" altLang="zh-CN" sz="2000" dirty="0"/>
              <a:t>研究与性取向相关的态度和观点。有证据表明，当直接询问时，参与者会低报反</a:t>
            </a:r>
            <a:r>
              <a:rPr lang="en-US" altLang="zh-CN" sz="2000" dirty="0"/>
              <a:t>LGBT</a:t>
            </a:r>
            <a:r>
              <a:rPr lang="zh-CN" altLang="zh-CN" sz="2000" dirty="0"/>
              <a:t>情绪。在问题</a:t>
            </a:r>
            <a:r>
              <a:rPr lang="en-US" altLang="zh-CN" sz="2000" dirty="0"/>
              <a:t>4</a:t>
            </a:r>
            <a:r>
              <a:rPr lang="zh-CN" altLang="zh-CN" sz="2000" dirty="0"/>
              <a:t>（婚姻）中，</a:t>
            </a:r>
            <a:r>
              <a:rPr lang="en-US" altLang="zh-CN" sz="2000" dirty="0"/>
              <a:t>19</a:t>
            </a:r>
            <a:r>
              <a:rPr lang="zh-CN" altLang="zh-CN" sz="2000" dirty="0"/>
              <a:t>％的直接举报治疗不支持对同性婚姻的法律承认。这在隐蔽报告组中增加到</a:t>
            </a:r>
            <a:r>
              <a:rPr lang="en-US" altLang="zh-CN" sz="2000" dirty="0"/>
              <a:t>23</a:t>
            </a:r>
            <a:r>
              <a:rPr lang="zh-CN" altLang="zh-CN" sz="2000" dirty="0"/>
              <a:t>％ （这</a:t>
            </a:r>
            <a:r>
              <a:rPr lang="en-US" altLang="zh-CN" sz="2000" dirty="0"/>
              <a:t>4</a:t>
            </a:r>
            <a:r>
              <a:rPr lang="zh-CN" altLang="zh-CN" sz="2000" dirty="0"/>
              <a:t>个百分点的差异和零没有显著差异。）隐蔽的干预对工作中人们对</a:t>
            </a:r>
            <a:r>
              <a:rPr lang="en-US" altLang="zh-CN" sz="2000" dirty="0"/>
              <a:t>LGBT</a:t>
            </a:r>
            <a:r>
              <a:rPr lang="zh-CN" altLang="zh-CN" sz="2000" dirty="0"/>
              <a:t>人群的态度影响最大。在问题</a:t>
            </a:r>
            <a:r>
              <a:rPr lang="en-US" altLang="zh-CN" sz="2000" dirty="0"/>
              <a:t>5</a:t>
            </a:r>
            <a:r>
              <a:rPr lang="zh-CN" altLang="zh-CN" sz="2000" dirty="0"/>
              <a:t>（经理）中，与直接报告组相比，在隐蔽报告组中，不</a:t>
            </a:r>
            <a:r>
              <a:rPr lang="zh-CN" altLang="zh-CN" sz="2000" dirty="0" smtClean="0"/>
              <a:t>喜欢</a:t>
            </a:r>
            <a:r>
              <a:rPr lang="zh-CN" altLang="en-US" sz="2000" dirty="0" smtClean="0"/>
              <a:t>和</a:t>
            </a:r>
            <a:r>
              <a:rPr lang="en-US" altLang="zh-CN" sz="2000" dirty="0" smtClean="0"/>
              <a:t>LGBT</a:t>
            </a:r>
            <a:r>
              <a:rPr lang="zh-CN" altLang="zh-CN" sz="2000" dirty="0"/>
              <a:t>经理一起工作的</a:t>
            </a:r>
            <a:r>
              <a:rPr lang="zh-CN" altLang="zh-CN" sz="2000" dirty="0" smtClean="0"/>
              <a:t>人群</a:t>
            </a:r>
            <a:r>
              <a:rPr lang="zh-CN" altLang="en-US" sz="2000" dirty="0" smtClean="0"/>
              <a:t>比例</a:t>
            </a:r>
            <a:r>
              <a:rPr lang="zh-CN" altLang="zh-CN" sz="2000" dirty="0" smtClean="0"/>
              <a:t>增加</a:t>
            </a:r>
            <a:r>
              <a:rPr lang="zh-CN" altLang="zh-CN" sz="2000" dirty="0"/>
              <a:t>了</a:t>
            </a:r>
            <a:r>
              <a:rPr lang="en-US" altLang="zh-CN" sz="2000" dirty="0"/>
              <a:t>69</a:t>
            </a:r>
            <a:r>
              <a:rPr lang="zh-CN" altLang="zh-CN" sz="2000" dirty="0"/>
              <a:t>％，从</a:t>
            </a:r>
            <a:r>
              <a:rPr lang="en-US" altLang="zh-CN" sz="2000" dirty="0"/>
              <a:t>16</a:t>
            </a:r>
            <a:r>
              <a:rPr lang="zh-CN" altLang="zh-CN" sz="2000" dirty="0"/>
              <a:t>％到</a:t>
            </a:r>
            <a:r>
              <a:rPr lang="en-US" altLang="zh-CN" sz="2000" dirty="0"/>
              <a:t>27</a:t>
            </a:r>
            <a:r>
              <a:rPr lang="zh-CN" altLang="zh-CN" sz="2000" dirty="0"/>
              <a:t>％（</a:t>
            </a:r>
            <a:r>
              <a:rPr lang="en-US" altLang="zh-CN" sz="2000" dirty="0"/>
              <a:t>p &lt;0.01</a:t>
            </a:r>
            <a:r>
              <a:rPr lang="zh-CN" altLang="zh-CN" sz="2000" dirty="0"/>
              <a:t>）。问题</a:t>
            </a:r>
            <a:r>
              <a:rPr lang="en-US" altLang="zh-CN" sz="2000" dirty="0"/>
              <a:t>6</a:t>
            </a:r>
            <a:r>
              <a:rPr lang="zh-CN" altLang="zh-CN" sz="2000" dirty="0"/>
              <a:t>（歧视）询问受访者是否认为根据性取向歧视招聘是非法的。虽然直接报告组中只有</a:t>
            </a:r>
            <a:r>
              <a:rPr lang="en-US" altLang="zh-CN" sz="2000" dirty="0"/>
              <a:t>14</a:t>
            </a:r>
            <a:r>
              <a:rPr lang="zh-CN" altLang="zh-CN" sz="2000" dirty="0"/>
              <a:t>％的人说这种歧视不应该是非法的，但在隐蔽报告中，我们估计有</a:t>
            </a:r>
            <a:r>
              <a:rPr lang="en-US" altLang="zh-CN" sz="2000" dirty="0"/>
              <a:t>25</a:t>
            </a:r>
            <a:r>
              <a:rPr lang="zh-CN" altLang="zh-CN" sz="2000" dirty="0"/>
              <a:t>％的人认为它不应该是非法的。</a:t>
            </a:r>
            <a:r>
              <a:rPr lang="en-US" altLang="zh-CN" sz="2000" dirty="0"/>
              <a:t>LGBT</a:t>
            </a:r>
            <a:r>
              <a:rPr lang="zh-CN" altLang="zh-CN" sz="2000" dirty="0"/>
              <a:t>夫妇的收养孩子问题比同性婚姻更少受到媒体的关注，但仍然是正在进行的辩论的热点，各州在允许</a:t>
            </a:r>
            <a:r>
              <a:rPr lang="en-US" altLang="zh-CN" sz="2000" dirty="0"/>
              <a:t>LGBT</a:t>
            </a:r>
            <a:r>
              <a:rPr lang="zh-CN" altLang="zh-CN" sz="2000" dirty="0"/>
              <a:t>人群收养孩子的程度的法律各有不同。 在这两种情况下，只有一小部分样本反对</a:t>
            </a:r>
            <a:r>
              <a:rPr lang="en-US" altLang="zh-CN" sz="2000" dirty="0"/>
              <a:t>LGBT</a:t>
            </a:r>
            <a:r>
              <a:rPr lang="zh-CN" altLang="zh-CN" sz="2000" dirty="0"/>
              <a:t>收养孩子。 然而，隐蔽报告组（</a:t>
            </a:r>
            <a:r>
              <a:rPr lang="en-US" altLang="zh-CN" sz="2000" dirty="0"/>
              <a:t>19</a:t>
            </a:r>
            <a:r>
              <a:rPr lang="zh-CN" altLang="zh-CN" sz="2000" dirty="0"/>
              <a:t>％反对）中的反对意见强于直接报告治疗（</a:t>
            </a:r>
            <a:r>
              <a:rPr lang="en-US" altLang="zh-CN" sz="2000" dirty="0"/>
              <a:t>13</a:t>
            </a:r>
            <a:r>
              <a:rPr lang="zh-CN" altLang="zh-CN" sz="2000" dirty="0"/>
              <a:t>％反对，</a:t>
            </a:r>
            <a:r>
              <a:rPr lang="en-US" altLang="zh-CN" sz="2000" dirty="0"/>
              <a:t>p &lt;0.10</a:t>
            </a:r>
            <a:r>
              <a:rPr lang="zh-CN" altLang="zh-CN" sz="2000" dirty="0"/>
              <a:t>）</a:t>
            </a:r>
          </a:p>
          <a:p>
            <a:r>
              <a:rPr lang="en-US" altLang="zh-CN" sz="2000" dirty="0" smtClean="0"/>
              <a:t>    </a:t>
            </a:r>
            <a:endParaRPr lang="zh-CN" altLang="zh-CN" sz="20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759752" y="755524"/>
            <a:ext cx="5602694" cy="923330"/>
          </a:xfrm>
          <a:prstGeom prst="rect">
            <a:avLst/>
          </a:prstGeom>
          <a:noFill/>
        </p:spPr>
        <p:txBody>
          <a:bodyPr wrap="square" rtlCol="0">
            <a:spAutoFit/>
          </a:bodyPr>
          <a:lstStyle/>
          <a:p>
            <a:r>
              <a:rPr lang="zh-CN" altLang="zh-CN" b="1" dirty="0"/>
              <a:t>和</a:t>
            </a:r>
            <a:r>
              <a:rPr lang="en-US" altLang="zh-CN" b="1" dirty="0"/>
              <a:t>LGBT</a:t>
            </a:r>
            <a:r>
              <a:rPr lang="zh-CN" altLang="zh-CN" b="1" dirty="0"/>
              <a:t>相关情绪</a:t>
            </a:r>
          </a:p>
          <a:p>
            <a:pPr lvl="0"/>
            <a:endParaRPr lang="zh-CN" altLang="zh-CN" b="1" dirty="0"/>
          </a:p>
          <a:p>
            <a:endParaRPr lang="zh-CN" altLang="en-US" dirty="0"/>
          </a:p>
        </p:txBody>
      </p:sp>
    </p:spTree>
    <p:extLst>
      <p:ext uri="{BB962C8B-B14F-4D97-AF65-F5344CB8AC3E}">
        <p14:creationId xmlns:p14="http://schemas.microsoft.com/office/powerpoint/2010/main" val="225236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6463308"/>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问题</a:t>
            </a:r>
            <a:r>
              <a:rPr lang="en-US" altLang="zh-CN" sz="2000" dirty="0"/>
              <a:t>8</a:t>
            </a:r>
            <a:r>
              <a:rPr lang="zh-CN" altLang="zh-CN" sz="2000" dirty="0"/>
              <a:t>（变化）与其他情绪问题有些不同，因为它询问事实上的信念而不是对</a:t>
            </a:r>
            <a:r>
              <a:rPr lang="en-US" altLang="zh-CN" sz="2000" dirty="0"/>
              <a:t>LGBT</a:t>
            </a:r>
            <a:r>
              <a:rPr lang="zh-CN" altLang="zh-CN" sz="2000" dirty="0"/>
              <a:t>相关政策的意见。在这里，参与者被问及</a:t>
            </a:r>
            <a:r>
              <a:rPr lang="zh-CN" altLang="zh-CN" sz="2000" dirty="0" smtClean="0"/>
              <a:t>，他们</a:t>
            </a:r>
            <a:r>
              <a:rPr lang="zh-CN" altLang="zh-CN" sz="2000" dirty="0"/>
              <a:t>是否</a:t>
            </a:r>
            <a:r>
              <a:rPr lang="zh-CN" altLang="zh-CN" sz="2000" dirty="0" smtClean="0"/>
              <a:t>相信</a:t>
            </a:r>
            <a:r>
              <a:rPr lang="zh-CN" altLang="en-US" sz="2000" dirty="0" smtClean="0"/>
              <a:t>同性恋</a:t>
            </a:r>
            <a:r>
              <a:rPr lang="zh-CN" altLang="zh-CN" sz="2000" dirty="0" smtClean="0"/>
              <a:t>可以</a:t>
            </a:r>
            <a:r>
              <a:rPr lang="zh-CN" altLang="zh-CN" sz="2000" dirty="0"/>
              <a:t>改变他们的性</a:t>
            </a:r>
            <a:r>
              <a:rPr lang="zh-CN" altLang="zh-CN" sz="2000" dirty="0" smtClean="0"/>
              <a:t>取向</a:t>
            </a:r>
            <a:r>
              <a:rPr lang="zh-CN" altLang="en-US" sz="2000" dirty="0"/>
              <a:t>，</a:t>
            </a:r>
            <a:r>
              <a:rPr lang="zh-CN" altLang="zh-CN" sz="2000" dirty="0" smtClean="0"/>
              <a:t>如果</a:t>
            </a:r>
            <a:r>
              <a:rPr lang="zh-CN" altLang="zh-CN" sz="2000" dirty="0"/>
              <a:t>他们选择这样做。隐蔽报告组降低了参与者认为性取向可以改变的报告百分比，从直接报告组的</a:t>
            </a:r>
            <a:r>
              <a:rPr lang="en-US" altLang="zh-CN" sz="2000" dirty="0"/>
              <a:t>22</a:t>
            </a:r>
            <a:r>
              <a:rPr lang="zh-CN" altLang="zh-CN" sz="2000" dirty="0"/>
              <a:t>％降至</a:t>
            </a:r>
            <a:r>
              <a:rPr lang="en-US" altLang="zh-CN" sz="2000" dirty="0"/>
              <a:t>15</a:t>
            </a:r>
            <a:r>
              <a:rPr lang="zh-CN" altLang="zh-CN" sz="2000" dirty="0"/>
              <a:t>％（</a:t>
            </a:r>
            <a:r>
              <a:rPr lang="en-US" altLang="zh-CN" sz="2000" dirty="0"/>
              <a:t>p &lt;0.05</a:t>
            </a:r>
            <a:r>
              <a:rPr lang="zh-CN" altLang="zh-CN" sz="2000" dirty="0"/>
              <a:t>）。这表明参与者在认为回答性取向可以改变是社会更加期望的。事前，作者预计，回答“是”——</a:t>
            </a:r>
            <a:r>
              <a:rPr lang="zh-CN" altLang="zh-CN" sz="2000" dirty="0" smtClean="0"/>
              <a:t>一个人能</a:t>
            </a:r>
            <a:r>
              <a:rPr lang="zh-CN" altLang="en-US" sz="2000" dirty="0" smtClean="0"/>
              <a:t>够</a:t>
            </a:r>
            <a:r>
              <a:rPr lang="zh-CN" altLang="zh-CN" sz="2000" dirty="0" smtClean="0"/>
              <a:t>改变</a:t>
            </a:r>
            <a:r>
              <a:rPr lang="zh-CN" altLang="zh-CN" sz="2000" dirty="0"/>
              <a:t>他们的性取向，如果他们选择这样做，是与反同性恋规范最紧密一致的答案。 （</a:t>
            </a:r>
            <a:r>
              <a:rPr lang="en-US" altLang="zh-CN" sz="2000" dirty="0"/>
              <a:t>Pro-LGBT</a:t>
            </a:r>
            <a:r>
              <a:rPr lang="zh-CN" altLang="zh-CN" sz="2000" dirty="0"/>
              <a:t>群体经常争辩说性取向是遗传的，而不是一种</a:t>
            </a:r>
            <a:r>
              <a:rPr lang="zh-CN" altLang="zh-CN" sz="2000" dirty="0" smtClean="0"/>
              <a:t>选择）</a:t>
            </a:r>
            <a:r>
              <a:rPr lang="zh-CN" altLang="en-US" sz="2000" dirty="0" smtClean="0"/>
              <a:t>。所以</a:t>
            </a:r>
            <a:r>
              <a:rPr lang="zh-CN" altLang="zh-CN" sz="2000" dirty="0" smtClean="0"/>
              <a:t>作者</a:t>
            </a:r>
            <a:r>
              <a:rPr lang="zh-CN" altLang="en-US" sz="2000" dirty="0" smtClean="0"/>
              <a:t>认为</a:t>
            </a:r>
            <a:r>
              <a:rPr lang="zh-CN" altLang="zh-CN" sz="2000" dirty="0" smtClean="0"/>
              <a:t>参与者</a:t>
            </a:r>
            <a:r>
              <a:rPr lang="zh-CN" altLang="zh-CN" sz="2000" dirty="0"/>
              <a:t>有可能把“</a:t>
            </a:r>
            <a:r>
              <a:rPr lang="en-US" altLang="zh-CN" sz="2000" dirty="0"/>
              <a:t>YES</a:t>
            </a:r>
            <a:r>
              <a:rPr lang="zh-CN" altLang="zh-CN" sz="2000" dirty="0"/>
              <a:t>”作为一个</a:t>
            </a:r>
            <a:r>
              <a:rPr lang="en-US" altLang="zh-CN" sz="2000" dirty="0"/>
              <a:t>Pro-LGBT</a:t>
            </a:r>
            <a:r>
              <a:rPr lang="zh-CN" altLang="zh-CN" sz="2000" dirty="0"/>
              <a:t>的答案：他们可能把转换性取向的能力解释为对能够在一个范围内移动或者自由选择伴侣性别的一种肯定。</a:t>
            </a:r>
          </a:p>
          <a:p>
            <a:r>
              <a:rPr lang="en-US" altLang="zh-CN" sz="2000" dirty="0" smtClean="0"/>
              <a:t>    </a:t>
            </a:r>
            <a:endParaRPr lang="zh-CN" altLang="zh-CN" sz="20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759752" y="755524"/>
            <a:ext cx="5602694" cy="923330"/>
          </a:xfrm>
          <a:prstGeom prst="rect">
            <a:avLst/>
          </a:prstGeom>
          <a:noFill/>
        </p:spPr>
        <p:txBody>
          <a:bodyPr wrap="square" rtlCol="0">
            <a:spAutoFit/>
          </a:bodyPr>
          <a:lstStyle/>
          <a:p>
            <a:r>
              <a:rPr lang="zh-CN" altLang="zh-CN" b="1" dirty="0"/>
              <a:t>和</a:t>
            </a:r>
            <a:r>
              <a:rPr lang="en-US" altLang="zh-CN" b="1" dirty="0"/>
              <a:t>LGBT</a:t>
            </a:r>
            <a:r>
              <a:rPr lang="zh-CN" altLang="zh-CN" b="1" dirty="0"/>
              <a:t>相关情绪</a:t>
            </a:r>
          </a:p>
          <a:p>
            <a:pPr lvl="0"/>
            <a:endParaRPr lang="zh-CN" altLang="zh-CN" b="1" dirty="0"/>
          </a:p>
          <a:p>
            <a:endParaRPr lang="zh-CN" altLang="en-US" dirty="0"/>
          </a:p>
        </p:txBody>
      </p:sp>
    </p:spTree>
    <p:extLst>
      <p:ext uri="{BB962C8B-B14F-4D97-AF65-F5344CB8AC3E}">
        <p14:creationId xmlns:p14="http://schemas.microsoft.com/office/powerpoint/2010/main" val="3805609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7663636"/>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表</a:t>
            </a:r>
            <a:r>
              <a:rPr lang="en-US" altLang="zh-CN" sz="2000" dirty="0"/>
              <a:t>4</a:t>
            </a:r>
            <a:r>
              <a:rPr lang="zh-CN" altLang="zh-CN" sz="2000" dirty="0"/>
              <a:t>研究了隐蔽报告方法</a:t>
            </a:r>
            <a:r>
              <a:rPr lang="zh-CN" altLang="zh-CN" sz="2000" dirty="0" smtClean="0"/>
              <a:t>关于</a:t>
            </a:r>
            <a:r>
              <a:rPr lang="zh-CN" altLang="en-US" sz="2000" dirty="0" smtClean="0"/>
              <a:t>参与者</a:t>
            </a:r>
            <a:r>
              <a:rPr lang="zh-CN" altLang="zh-CN" sz="2000" dirty="0" smtClean="0"/>
              <a:t>自己</a:t>
            </a:r>
            <a:r>
              <a:rPr lang="zh-CN" altLang="zh-CN" sz="2000" dirty="0"/>
              <a:t>的</a:t>
            </a:r>
            <a:r>
              <a:rPr lang="zh-CN" altLang="zh-CN" sz="2000" dirty="0" smtClean="0"/>
              <a:t>性</a:t>
            </a:r>
            <a:r>
              <a:rPr lang="zh-CN" altLang="en-US" sz="2000" dirty="0" smtClean="0"/>
              <a:t>别认同</a:t>
            </a:r>
            <a:r>
              <a:rPr lang="zh-CN" altLang="zh-CN" sz="2000" dirty="0" smtClean="0"/>
              <a:t>问题</a:t>
            </a:r>
            <a:r>
              <a:rPr lang="zh-CN" altLang="en-US" sz="2000" dirty="0" smtClean="0"/>
              <a:t>的</a:t>
            </a:r>
            <a:r>
              <a:rPr lang="zh-CN" altLang="zh-CN" sz="2000" dirty="0" smtClean="0"/>
              <a:t>人口</a:t>
            </a:r>
            <a:r>
              <a:rPr lang="zh-CN" altLang="zh-CN" sz="2000" dirty="0"/>
              <a:t>异质性的效果</a:t>
            </a:r>
            <a:r>
              <a:rPr lang="zh-CN" altLang="zh-CN" sz="2000" dirty="0" smtClean="0"/>
              <a:t>，</a:t>
            </a:r>
            <a:r>
              <a:rPr lang="zh-CN" altLang="en-US" sz="2000" dirty="0" smtClean="0"/>
              <a:t>作者</a:t>
            </a:r>
            <a:r>
              <a:rPr lang="zh-CN" altLang="zh-CN" sz="2000" dirty="0" smtClean="0"/>
              <a:t>根据</a:t>
            </a:r>
            <a:r>
              <a:rPr lang="zh-CN" altLang="en-US" sz="2000" dirty="0" smtClean="0"/>
              <a:t>以下</a:t>
            </a:r>
            <a:r>
              <a:rPr lang="zh-CN" altLang="zh-CN" sz="2000" dirty="0" smtClean="0"/>
              <a:t>人口特征</a:t>
            </a:r>
            <a:r>
              <a:rPr lang="zh-CN" altLang="en-US" sz="2000" dirty="0" smtClean="0"/>
              <a:t>进行分组</a:t>
            </a:r>
            <a:r>
              <a:rPr lang="zh-CN" altLang="zh-CN" sz="2000" dirty="0" smtClean="0"/>
              <a:t>：</a:t>
            </a:r>
            <a:r>
              <a:rPr lang="zh-CN" altLang="zh-CN" sz="2000" dirty="0"/>
              <a:t>性别，种族，宗教信仰，政治派别和年龄。作者提出假说：直接报告组对非异性恋低估的效果在更</a:t>
            </a:r>
            <a:r>
              <a:rPr lang="zh-CN" altLang="zh-CN" sz="2000" dirty="0" smtClean="0"/>
              <a:t>不</a:t>
            </a:r>
            <a:r>
              <a:rPr lang="zh-CN" altLang="en-US" sz="2000" dirty="0" smtClean="0"/>
              <a:t>对</a:t>
            </a:r>
            <a:r>
              <a:rPr lang="en-US" altLang="zh-CN" sz="2000" dirty="0" smtClean="0"/>
              <a:t>LGBT</a:t>
            </a:r>
            <a:r>
              <a:rPr lang="zh-CN" altLang="zh-CN" sz="2000" dirty="0"/>
              <a:t>友好的组中更大</a:t>
            </a:r>
            <a:r>
              <a:rPr lang="zh-CN" altLang="zh-CN" sz="2000" dirty="0" smtClean="0"/>
              <a:t>。</a:t>
            </a:r>
            <a:r>
              <a:rPr lang="zh-CN" altLang="en-US" sz="2000" dirty="0" smtClean="0"/>
              <a:t>根据现存研究，</a:t>
            </a:r>
            <a:r>
              <a:rPr lang="zh-CN" altLang="zh-CN" sz="2000" dirty="0" smtClean="0"/>
              <a:t>更不</a:t>
            </a:r>
            <a:r>
              <a:rPr lang="zh-CN" altLang="en-US" sz="2000" dirty="0" smtClean="0"/>
              <a:t>对</a:t>
            </a:r>
            <a:r>
              <a:rPr lang="en-US" altLang="zh-CN" sz="2000" dirty="0" smtClean="0"/>
              <a:t>LGBT</a:t>
            </a:r>
            <a:r>
              <a:rPr lang="zh-CN" altLang="zh-CN" sz="2000" dirty="0"/>
              <a:t>友好的组包括：基督徒，年龄较大的受访者和黑人</a:t>
            </a:r>
            <a:r>
              <a:rPr lang="en-US" altLang="zh-CN" sz="2000" dirty="0"/>
              <a:t>/</a:t>
            </a:r>
            <a:r>
              <a:rPr lang="zh-CN" altLang="zh-CN" sz="2000" dirty="0"/>
              <a:t>非裔美国人（</a:t>
            </a:r>
            <a:r>
              <a:rPr lang="en-US" altLang="zh-CN" sz="2000" dirty="0" err="1"/>
              <a:t>Herek</a:t>
            </a:r>
            <a:r>
              <a:rPr lang="en-US" altLang="zh-CN" sz="2000" dirty="0"/>
              <a:t> and </a:t>
            </a:r>
            <a:r>
              <a:rPr lang="en-US" altLang="zh-CN" sz="2000" dirty="0" err="1"/>
              <a:t>Glunt</a:t>
            </a:r>
            <a:r>
              <a:rPr lang="en-US" altLang="zh-CN" sz="2000" dirty="0"/>
              <a:t> 1993</a:t>
            </a:r>
            <a:r>
              <a:rPr lang="zh-CN" altLang="zh-CN" sz="2000" dirty="0"/>
              <a:t>）。</a:t>
            </a:r>
          </a:p>
          <a:p>
            <a:r>
              <a:rPr lang="en-US" altLang="zh-CN" sz="2000" dirty="0"/>
              <a:t> </a:t>
            </a:r>
            <a:endParaRPr lang="zh-CN" altLang="zh-CN" sz="2000" dirty="0"/>
          </a:p>
          <a:p>
            <a:r>
              <a:rPr lang="en-US" altLang="zh-CN" sz="2000" dirty="0" smtClean="0"/>
              <a:t>     </a:t>
            </a:r>
            <a:r>
              <a:rPr lang="zh-CN" altLang="zh-CN" sz="2000" dirty="0" smtClean="0"/>
              <a:t>数据</a:t>
            </a:r>
            <a:r>
              <a:rPr lang="zh-CN" altLang="zh-CN" sz="2000" dirty="0"/>
              <a:t>支持</a:t>
            </a:r>
            <a:r>
              <a:rPr lang="zh-CN" altLang="zh-CN" sz="2000" dirty="0" smtClean="0"/>
              <a:t>了</a:t>
            </a:r>
            <a:r>
              <a:rPr lang="zh-CN" altLang="en-US" sz="2000" dirty="0" smtClean="0"/>
              <a:t>作者</a:t>
            </a:r>
            <a:r>
              <a:rPr lang="zh-CN" altLang="zh-CN" sz="2000" dirty="0" smtClean="0"/>
              <a:t>的</a:t>
            </a:r>
            <a:r>
              <a:rPr lang="zh-CN" altLang="zh-CN" sz="2000" dirty="0"/>
              <a:t>假说。</a:t>
            </a:r>
            <a:r>
              <a:rPr lang="zh-CN" altLang="zh-CN" sz="2000" dirty="0" smtClean="0"/>
              <a:t>在样本</a:t>
            </a:r>
            <a:r>
              <a:rPr lang="zh-CN" altLang="zh-CN" sz="2000" dirty="0"/>
              <a:t>中的基督徒中，和直接报告组相比，隐蔽报告组的非同性恋报告增加了</a:t>
            </a:r>
            <a:r>
              <a:rPr lang="en-US" altLang="zh-CN" sz="2000" dirty="0"/>
              <a:t>13</a:t>
            </a:r>
            <a:r>
              <a:rPr lang="zh-CN" altLang="zh-CN" sz="2000" dirty="0"/>
              <a:t>个百分点，有同性性经验增加了</a:t>
            </a:r>
            <a:r>
              <a:rPr lang="en-US" altLang="zh-CN" sz="2000" dirty="0"/>
              <a:t>14</a:t>
            </a:r>
            <a:r>
              <a:rPr lang="zh-CN" altLang="zh-CN" sz="2000" dirty="0"/>
              <a:t>个百分点。对于那些没有宗教信仰参与者，隐蔽报告产生的影响很小。隐蔽报告方法的效果</a:t>
            </a:r>
            <a:r>
              <a:rPr lang="zh-CN" altLang="zh-CN" sz="2000" dirty="0" smtClean="0"/>
              <a:t>对于</a:t>
            </a:r>
            <a:r>
              <a:rPr lang="zh-CN" altLang="en-US" sz="2000" dirty="0" smtClean="0"/>
              <a:t>年龄较大者</a:t>
            </a:r>
            <a:r>
              <a:rPr lang="zh-CN" altLang="zh-CN" sz="2000" dirty="0" smtClean="0"/>
              <a:t>也</a:t>
            </a:r>
            <a:r>
              <a:rPr lang="zh-CN" altLang="zh-CN" sz="2000" dirty="0"/>
              <a:t>更大。对于年龄在</a:t>
            </a:r>
            <a:r>
              <a:rPr lang="en-US" altLang="zh-CN" sz="2000" dirty="0"/>
              <a:t>31-50</a:t>
            </a:r>
            <a:r>
              <a:rPr lang="zh-CN" altLang="zh-CN" sz="2000" dirty="0"/>
              <a:t>岁参与者的子样本，自报为非异性恋的百分比从</a:t>
            </a:r>
            <a:r>
              <a:rPr lang="en-US" altLang="zh-CN" sz="2000" dirty="0"/>
              <a:t>9</a:t>
            </a:r>
            <a:r>
              <a:rPr lang="zh-CN" altLang="zh-CN" sz="2000" dirty="0"/>
              <a:t>％增加到</a:t>
            </a:r>
            <a:r>
              <a:rPr lang="en-US" altLang="zh-CN" sz="2000" dirty="0"/>
              <a:t>30</a:t>
            </a:r>
            <a:r>
              <a:rPr lang="zh-CN" altLang="zh-CN" sz="2000" dirty="0"/>
              <a:t>％（</a:t>
            </a:r>
            <a:r>
              <a:rPr lang="en-US" altLang="zh-CN" sz="2000" dirty="0"/>
              <a:t>p &lt;0.01</a:t>
            </a:r>
            <a:r>
              <a:rPr lang="zh-CN" altLang="zh-CN" sz="2000" dirty="0"/>
              <a:t>），增加</a:t>
            </a:r>
            <a:r>
              <a:rPr lang="en-US" altLang="zh-CN" sz="2000" dirty="0"/>
              <a:t>233</a:t>
            </a:r>
            <a:r>
              <a:rPr lang="zh-CN" altLang="zh-CN" sz="2000" dirty="0"/>
              <a:t>％，报告同性性经验的比例从</a:t>
            </a:r>
            <a:r>
              <a:rPr lang="en-US" altLang="zh-CN" sz="2000" dirty="0"/>
              <a:t>18</a:t>
            </a:r>
            <a:r>
              <a:rPr lang="zh-CN" altLang="zh-CN" sz="2000" dirty="0"/>
              <a:t>％增加到</a:t>
            </a:r>
            <a:r>
              <a:rPr lang="en-US" altLang="zh-CN" sz="2000" dirty="0"/>
              <a:t>38</a:t>
            </a:r>
            <a:r>
              <a:rPr lang="zh-CN" altLang="zh-CN" sz="2000" dirty="0"/>
              <a:t>％（</a:t>
            </a:r>
            <a:r>
              <a:rPr lang="en-US" altLang="zh-CN" sz="2000" dirty="0"/>
              <a:t>p &lt;0.05</a:t>
            </a:r>
            <a:r>
              <a:rPr lang="zh-CN" altLang="zh-CN" sz="2000" dirty="0"/>
              <a:t>），增加了</a:t>
            </a:r>
            <a:r>
              <a:rPr lang="en-US" altLang="zh-CN" sz="2000" dirty="0"/>
              <a:t>111</a:t>
            </a:r>
            <a:r>
              <a:rPr lang="zh-CN" altLang="zh-CN" sz="2000" dirty="0"/>
              <a:t>％。相比之下，隐蔽报告对于</a:t>
            </a:r>
            <a:r>
              <a:rPr lang="en-US" altLang="zh-CN" sz="2000" dirty="0"/>
              <a:t>30</a:t>
            </a:r>
            <a:r>
              <a:rPr lang="zh-CN" altLang="zh-CN" sz="2000" dirty="0"/>
              <a:t>岁以下的个人无显著影响</a:t>
            </a:r>
            <a:r>
              <a:rPr lang="zh-CN" altLang="zh-CN" sz="2000" dirty="0" smtClean="0"/>
              <a:t>。虽然</a:t>
            </a:r>
            <a:r>
              <a:rPr lang="zh-CN" altLang="zh-CN" sz="2000" dirty="0"/>
              <a:t>样本量很小，但隐蔽报告对黑人</a:t>
            </a:r>
            <a:r>
              <a:rPr lang="en-US" altLang="zh-CN" sz="2000" dirty="0"/>
              <a:t>/</a:t>
            </a:r>
            <a:r>
              <a:rPr lang="zh-CN" altLang="zh-CN" sz="2000" dirty="0"/>
              <a:t>非洲裔美国人的影响大于样本中的白人。</a:t>
            </a:r>
          </a:p>
          <a:p>
            <a:r>
              <a:rPr lang="en-US" altLang="zh-CN" sz="2000" dirty="0" smtClean="0"/>
              <a:t>    </a:t>
            </a:r>
            <a:endParaRPr lang="zh-CN" altLang="zh-CN" sz="20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665623" y="590543"/>
            <a:ext cx="5602694" cy="1200329"/>
          </a:xfrm>
          <a:prstGeom prst="rect">
            <a:avLst/>
          </a:prstGeom>
          <a:noFill/>
        </p:spPr>
        <p:txBody>
          <a:bodyPr wrap="square" rtlCol="0">
            <a:spAutoFit/>
          </a:bodyPr>
          <a:lstStyle/>
          <a:p>
            <a:pPr lvl="0"/>
            <a:r>
              <a:rPr lang="zh-CN" altLang="zh-CN" b="1" dirty="0" smtClean="0"/>
              <a:t>异质性</a:t>
            </a:r>
            <a:r>
              <a:rPr lang="zh-CN" altLang="zh-CN" b="1" dirty="0"/>
              <a:t>分析——人口特征</a:t>
            </a:r>
          </a:p>
          <a:p>
            <a:endParaRPr lang="zh-CN" altLang="zh-CN" b="1" dirty="0"/>
          </a:p>
          <a:p>
            <a:pPr lvl="0"/>
            <a:endParaRPr lang="zh-CN" altLang="zh-CN" b="1" dirty="0"/>
          </a:p>
          <a:p>
            <a:endParaRPr lang="zh-CN" altLang="en-US" dirty="0"/>
          </a:p>
        </p:txBody>
      </p:sp>
    </p:spTree>
    <p:extLst>
      <p:ext uri="{BB962C8B-B14F-4D97-AF65-F5344CB8AC3E}">
        <p14:creationId xmlns:p14="http://schemas.microsoft.com/office/powerpoint/2010/main" val="146403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pic>
        <p:nvPicPr>
          <p:cNvPr id="12" name="图片 1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9077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6155531"/>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实验</a:t>
            </a:r>
            <a:r>
              <a:rPr lang="zh-CN" altLang="zh-CN" sz="2000" dirty="0"/>
              <a:t>结构与第一</a:t>
            </a:r>
            <a:r>
              <a:rPr lang="zh-CN" altLang="zh-CN" sz="2000" dirty="0" smtClean="0"/>
              <a:t>波</a:t>
            </a:r>
            <a:r>
              <a:rPr lang="zh-CN" altLang="en-US" sz="2000" dirty="0" smtClean="0"/>
              <a:t>实验</a:t>
            </a:r>
            <a:r>
              <a:rPr lang="zh-CN" altLang="zh-CN" sz="2000" dirty="0" smtClean="0"/>
              <a:t>相似</a:t>
            </a:r>
            <a:r>
              <a:rPr lang="zh-CN" altLang="zh-CN" sz="2000" dirty="0"/>
              <a:t>。 实验是在</a:t>
            </a:r>
            <a:r>
              <a:rPr lang="en-US" altLang="zh-CN" sz="2000" dirty="0"/>
              <a:t>2015</a:t>
            </a:r>
            <a:r>
              <a:rPr lang="zh-CN" altLang="zh-CN" sz="2000" dirty="0"/>
              <a:t>年</a:t>
            </a:r>
            <a:r>
              <a:rPr lang="en-US" altLang="zh-CN" sz="2000" dirty="0"/>
              <a:t>4</a:t>
            </a:r>
            <a:r>
              <a:rPr lang="zh-CN" altLang="zh-CN" sz="2000" dirty="0"/>
              <a:t>月进行，</a:t>
            </a:r>
            <a:r>
              <a:rPr lang="en-US" altLang="zh-CN" sz="2000" dirty="0"/>
              <a:t>N = 2,881</a:t>
            </a:r>
            <a:r>
              <a:rPr lang="zh-CN" altLang="zh-CN" sz="2000" dirty="0"/>
              <a:t>名参与者首先面临与第</a:t>
            </a:r>
            <a:r>
              <a:rPr lang="en-US" altLang="zh-CN" sz="2000" dirty="0"/>
              <a:t>1</a:t>
            </a:r>
            <a:r>
              <a:rPr lang="zh-CN" altLang="zh-CN" sz="2000" dirty="0" smtClean="0"/>
              <a:t>波</a:t>
            </a:r>
            <a:r>
              <a:rPr lang="zh-CN" altLang="en-US" sz="2000" dirty="0" smtClean="0"/>
              <a:t>实验</a:t>
            </a:r>
            <a:r>
              <a:rPr lang="zh-CN" altLang="zh-CN" sz="2000" dirty="0" smtClean="0"/>
              <a:t>相同</a:t>
            </a:r>
            <a:r>
              <a:rPr lang="zh-CN" altLang="zh-CN" sz="2000" dirty="0"/>
              <a:t>的人口统计问题，然后被随机分配到隐蔽报告</a:t>
            </a:r>
            <a:r>
              <a:rPr lang="zh-CN" altLang="zh-CN" sz="2000" dirty="0" smtClean="0"/>
              <a:t>组</a:t>
            </a:r>
            <a:r>
              <a:rPr lang="zh-CN" altLang="en-US" sz="2000" dirty="0" smtClean="0"/>
              <a:t>和</a:t>
            </a:r>
            <a:r>
              <a:rPr lang="zh-CN" altLang="zh-CN" sz="2000" dirty="0" smtClean="0"/>
              <a:t>直接</a:t>
            </a:r>
            <a:r>
              <a:rPr lang="zh-CN" altLang="zh-CN" sz="2000" dirty="0"/>
              <a:t>报告组。 </a:t>
            </a:r>
            <a:r>
              <a:rPr lang="zh-CN" altLang="en-US" sz="2000" dirty="0" smtClean="0"/>
              <a:t>接着</a:t>
            </a:r>
            <a:r>
              <a:rPr lang="zh-CN" altLang="zh-CN" sz="2000" dirty="0" smtClean="0"/>
              <a:t>他们</a:t>
            </a:r>
            <a:r>
              <a:rPr lang="zh-CN" altLang="zh-CN" sz="2000" dirty="0"/>
              <a:t>回答了一些安慰剂问题（在第</a:t>
            </a:r>
            <a:r>
              <a:rPr lang="en-US" altLang="zh-CN" sz="2000" dirty="0"/>
              <a:t>6</a:t>
            </a:r>
            <a:r>
              <a:rPr lang="zh-CN" altLang="zh-CN" sz="2000" dirty="0"/>
              <a:t>节中讨论）</a:t>
            </a:r>
            <a:r>
              <a:rPr lang="zh-CN" altLang="zh-CN" sz="2000" dirty="0" smtClean="0"/>
              <a:t>。</a:t>
            </a:r>
            <a:r>
              <a:rPr lang="zh-CN" altLang="en-US" sz="2000" dirty="0" smtClean="0"/>
              <a:t>再</a:t>
            </a:r>
            <a:r>
              <a:rPr lang="zh-CN" altLang="zh-CN" sz="2000" dirty="0" smtClean="0"/>
              <a:t> </a:t>
            </a:r>
            <a:r>
              <a:rPr lang="zh-CN" altLang="zh-CN" sz="2000" dirty="0"/>
              <a:t>然后，他们看到了关于</a:t>
            </a:r>
            <a:r>
              <a:rPr lang="en-US" altLang="zh-CN" sz="2000" dirty="0"/>
              <a:t>LGBT</a:t>
            </a:r>
            <a:r>
              <a:rPr lang="zh-CN" altLang="zh-CN" sz="2000" dirty="0"/>
              <a:t>相关情绪的四个不同问题，结果如表</a:t>
            </a:r>
            <a:r>
              <a:rPr lang="en-US" altLang="zh-CN" sz="2000" dirty="0"/>
              <a:t>5</a:t>
            </a:r>
            <a:r>
              <a:rPr lang="zh-CN" altLang="zh-CN" sz="2000" dirty="0"/>
              <a:t>所示。结果表明，应该谨慎地解释有关</a:t>
            </a:r>
            <a:r>
              <a:rPr lang="en-US" altLang="zh-CN" sz="2000" dirty="0"/>
              <a:t>LGBT</a:t>
            </a:r>
            <a:r>
              <a:rPr lang="zh-CN" altLang="zh-CN" sz="2000" dirty="0"/>
              <a:t>相关情绪的报告。 关于拒绝为</a:t>
            </a:r>
            <a:r>
              <a:rPr lang="en-US" altLang="zh-CN" sz="2000" dirty="0"/>
              <a:t>LGBT</a:t>
            </a:r>
            <a:r>
              <a:rPr lang="zh-CN" altLang="zh-CN" sz="2000" dirty="0"/>
              <a:t>客户服务以及在工作场合公开同性恋的适当性，似乎几乎没有任何扭曲。然而，作者发现了一</a:t>
            </a:r>
            <a:r>
              <a:rPr lang="zh-CN" altLang="zh-CN" sz="2000" dirty="0" smtClean="0"/>
              <a:t>个更加</a:t>
            </a:r>
            <a:r>
              <a:rPr lang="zh-CN" altLang="zh-CN" sz="2000" dirty="0"/>
              <a:t>私人问题的实质性扭曲：参与者不愿意直接承认对与同性恋同事一起工作感到不满。最后，作者在一个涉及儿童的问题中找到了隐藏的亲</a:t>
            </a:r>
            <a:r>
              <a:rPr lang="en-US" altLang="zh-CN" sz="2000" dirty="0"/>
              <a:t>LGBT</a:t>
            </a:r>
            <a:r>
              <a:rPr lang="zh-CN" altLang="zh-CN" sz="2000" dirty="0"/>
              <a:t>情绪的一些建议：相比隐蔽</a:t>
            </a:r>
            <a:r>
              <a:rPr lang="zh-CN" altLang="zh-CN" sz="2000" dirty="0" smtClean="0"/>
              <a:t>报告</a:t>
            </a:r>
            <a:r>
              <a:rPr lang="zh-CN" altLang="en-US" sz="2000" dirty="0" smtClean="0"/>
              <a:t>，</a:t>
            </a:r>
            <a:r>
              <a:rPr lang="zh-CN" altLang="zh-CN" sz="2000" dirty="0" smtClean="0"/>
              <a:t>参与者</a:t>
            </a:r>
            <a:r>
              <a:rPr lang="zh-CN" altLang="zh-CN" sz="2000" dirty="0"/>
              <a:t>更有</a:t>
            </a:r>
            <a:r>
              <a:rPr lang="zh-CN" altLang="zh-CN" sz="2000" dirty="0" smtClean="0"/>
              <a:t>可能</a:t>
            </a:r>
            <a:r>
              <a:rPr lang="zh-CN" altLang="en-US" sz="2000" dirty="0" smtClean="0"/>
              <a:t>回答</a:t>
            </a:r>
            <a:r>
              <a:rPr lang="en-US" altLang="zh-CN" sz="2000" dirty="0" smtClean="0"/>
              <a:t>LGBT</a:t>
            </a:r>
            <a:r>
              <a:rPr lang="zh-CN" altLang="zh-CN" sz="2000" dirty="0" smtClean="0"/>
              <a:t>个体应该</a:t>
            </a:r>
            <a:r>
              <a:rPr lang="zh-CN" altLang="zh-CN" sz="2000" dirty="0"/>
              <a:t>避免与儿童密切接触在被直接问到这个</a:t>
            </a:r>
            <a:r>
              <a:rPr lang="zh-CN" altLang="zh-CN" sz="2000" dirty="0" smtClean="0"/>
              <a:t>问题。</a:t>
            </a:r>
            <a:endParaRPr lang="zh-CN" altLang="zh-CN" sz="20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实验结果</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665623" y="590543"/>
            <a:ext cx="5602694" cy="923330"/>
          </a:xfrm>
          <a:prstGeom prst="rect">
            <a:avLst/>
          </a:prstGeom>
          <a:noFill/>
        </p:spPr>
        <p:txBody>
          <a:bodyPr wrap="square" rtlCol="0">
            <a:spAutoFit/>
          </a:bodyPr>
          <a:lstStyle/>
          <a:p>
            <a:pPr lvl="0"/>
            <a:r>
              <a:rPr lang="zh-CN" altLang="zh-CN" b="1" dirty="0"/>
              <a:t>和工作场所有关的</a:t>
            </a:r>
            <a:r>
              <a:rPr lang="en-US" altLang="zh-CN" b="1" dirty="0"/>
              <a:t>LGBT</a:t>
            </a:r>
            <a:r>
              <a:rPr lang="zh-CN" altLang="zh-CN" b="1" dirty="0"/>
              <a:t>情绪</a:t>
            </a:r>
          </a:p>
          <a:p>
            <a:pPr lvl="0"/>
            <a:endParaRPr lang="zh-CN" altLang="zh-CN" b="1" dirty="0"/>
          </a:p>
          <a:p>
            <a:endParaRPr lang="zh-CN" altLang="en-US" dirty="0"/>
          </a:p>
        </p:txBody>
      </p:sp>
    </p:spTree>
    <p:extLst>
      <p:ext uri="{BB962C8B-B14F-4D97-AF65-F5344CB8AC3E}">
        <p14:creationId xmlns:p14="http://schemas.microsoft.com/office/powerpoint/2010/main" val="190254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pic>
        <p:nvPicPr>
          <p:cNvPr id="9" name="图片 8"/>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85503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06</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06</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稳定性检验</a:t>
            </a:r>
            <a:endParaRPr lang="zh-CN" altLang="en-US" sz="4800" b="1" dirty="0">
              <a:latin typeface="Calibri Light" panose="020F0302020204030204" pitchFamily="34" charset="0"/>
            </a:endParaRPr>
          </a:p>
        </p:txBody>
      </p:sp>
      <p:sp>
        <p:nvSpPr>
          <p:cNvPr id="15" name="文本框 14"/>
          <p:cNvSpPr txBox="1"/>
          <p:nvPr/>
        </p:nvSpPr>
        <p:spPr>
          <a:xfrm>
            <a:off x="3858293" y="3620337"/>
            <a:ext cx="6030774" cy="253916"/>
          </a:xfrm>
          <a:prstGeom prst="rect">
            <a:avLst/>
          </a:prstGeom>
          <a:noFill/>
        </p:spPr>
        <p:txBody>
          <a:bodyPr wrap="square" rtlCol="0">
            <a:spAutoFit/>
          </a:bodyPr>
          <a:lstStyle/>
          <a:p>
            <a:pPr algn="just"/>
            <a:r>
              <a:rPr lang="zh-CN" altLang="en-US" sz="1050" b="1" dirty="0">
                <a:latin typeface="Calibri Light" panose="020F0302020204030204" pitchFamily="34" charset="0"/>
              </a:rPr>
              <a:t>目录</a:t>
            </a:r>
            <a:r>
              <a:rPr lang="en-US" altLang="zh-CN" sz="1050" b="1" dirty="0">
                <a:latin typeface="Calibri Light" panose="020F0302020204030204" pitchFamily="34" charset="0"/>
              </a:rPr>
              <a:t>3</a:t>
            </a:r>
            <a:r>
              <a:rPr lang="zh-CN" altLang="en-US" sz="1050" b="1" dirty="0">
                <a:latin typeface="Calibri Light" panose="020F0302020204030204" pitchFamily="34" charset="0"/>
              </a:rPr>
              <a:t>的简要提示或说明。本行如果不需要请删除</a:t>
            </a:r>
            <a:endParaRPr lang="zh-CN" altLang="en-US" sz="1600" b="1" dirty="0">
              <a:solidFill>
                <a:srgbClr val="3A3A3A"/>
              </a:solidFill>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741113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5232202"/>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在</a:t>
            </a:r>
            <a:r>
              <a:rPr lang="zh-CN" altLang="zh-CN" sz="2000" dirty="0"/>
              <a:t>本节中，作者将</a:t>
            </a:r>
            <a:r>
              <a:rPr lang="zh-CN" altLang="zh-CN" sz="2000" dirty="0" smtClean="0"/>
              <a:t>探讨</a:t>
            </a:r>
            <a:r>
              <a:rPr lang="zh-CN" altLang="en-US" sz="2000" dirty="0" smtClean="0"/>
              <a:t>探讨</a:t>
            </a:r>
            <a:r>
              <a:rPr lang="en-US" altLang="zh-CN" sz="2000" dirty="0" smtClean="0"/>
              <a:t>ICT</a:t>
            </a:r>
            <a:r>
              <a:rPr lang="zh-CN" altLang="en-US" sz="2000" dirty="0" smtClean="0"/>
              <a:t>机制的有效性</a:t>
            </a:r>
            <a:r>
              <a:rPr lang="zh-CN" altLang="zh-CN" sz="2000" dirty="0" smtClean="0"/>
              <a:t>。 </a:t>
            </a:r>
            <a:r>
              <a:rPr lang="zh-CN" altLang="zh-CN" sz="2000" dirty="0"/>
              <a:t>作者以三种方式解决这个问题。 首先，</a:t>
            </a:r>
            <a:r>
              <a:rPr lang="zh-CN" altLang="zh-CN" sz="2000" dirty="0" smtClean="0"/>
              <a:t>作者进行</a:t>
            </a:r>
            <a:r>
              <a:rPr lang="zh-CN" altLang="zh-CN" sz="2000" dirty="0"/>
              <a:t>了一项安慰剂检验，结果表明，对于非敏感的安慰剂项目，隐蔽的方法产生的效果很小，</a:t>
            </a:r>
            <a:r>
              <a:rPr lang="en-US" altLang="zh-CN" sz="2000" dirty="0"/>
              <a:t>7/8</a:t>
            </a:r>
            <a:r>
              <a:rPr lang="zh-CN" altLang="zh-CN" sz="2000" dirty="0"/>
              <a:t>的</a:t>
            </a:r>
            <a:r>
              <a:rPr lang="zh-CN" altLang="zh-CN" sz="2000" dirty="0" smtClean="0"/>
              <a:t>项目</a:t>
            </a:r>
            <a:r>
              <a:rPr lang="zh-CN" altLang="en-US" sz="2000" dirty="0" smtClean="0"/>
              <a:t>效果</a:t>
            </a:r>
            <a:r>
              <a:rPr lang="zh-CN" altLang="zh-CN" sz="2000" dirty="0" smtClean="0"/>
              <a:t>和</a:t>
            </a:r>
            <a:r>
              <a:rPr lang="zh-CN" altLang="zh-CN" sz="2000" dirty="0"/>
              <a:t>零没有显著差别。 其次，作者探索疏忽反应的模型，</a:t>
            </a:r>
            <a:r>
              <a:rPr lang="zh-CN" altLang="zh-CN" sz="2000" dirty="0" smtClean="0"/>
              <a:t>并</a:t>
            </a:r>
            <a:r>
              <a:rPr lang="zh-CN" altLang="en-US" sz="2000" dirty="0" smtClean="0"/>
              <a:t>表明</a:t>
            </a:r>
            <a:r>
              <a:rPr lang="zh-CN" altLang="zh-CN" sz="2000" dirty="0" smtClean="0"/>
              <a:t>数据</a:t>
            </a:r>
            <a:r>
              <a:rPr lang="zh-CN" altLang="zh-CN" sz="2000" dirty="0"/>
              <a:t>与这些模型预测的模式不一致。 第三，作者探讨</a:t>
            </a:r>
            <a:r>
              <a:rPr lang="en-US" altLang="zh-CN" sz="2000" dirty="0"/>
              <a:t>ICT</a:t>
            </a:r>
            <a:r>
              <a:rPr lang="zh-CN" altLang="zh-CN" sz="2000" dirty="0"/>
              <a:t>的有效性是否取决于敏感答案的框架。</a:t>
            </a:r>
          </a:p>
          <a:p>
            <a:endParaRPr lang="zh-CN" altLang="zh-CN" sz="20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稳定性检验：</a:t>
            </a:r>
            <a:r>
              <a:rPr lang="en-US" altLang="zh-CN" sz="3200" dirty="0"/>
              <a:t> ICT</a:t>
            </a:r>
            <a:r>
              <a:rPr lang="zh-CN" altLang="zh-CN" sz="3200" dirty="0"/>
              <a:t>机制的有效性</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407269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066789" y="2840934"/>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引言</a:t>
            </a:r>
            <a:endParaRPr lang="zh-CN" altLang="en-US" sz="4800" b="1" dirty="0">
              <a:latin typeface="Calibri Light" panose="020F0302020204030204" pitchFamily="34" charset="0"/>
            </a:endParaRPr>
          </a:p>
        </p:txBody>
      </p:sp>
      <p:cxnSp>
        <p:nvCxnSpPr>
          <p:cNvPr id="16" name="直接连接符 15"/>
          <p:cNvCxnSpPr/>
          <p:nvPr/>
        </p:nvCxnSpPr>
        <p:spPr>
          <a:xfrm>
            <a:off x="3753195" y="269868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1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4767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7078861"/>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作者</a:t>
            </a:r>
            <a:r>
              <a:rPr lang="zh-CN" altLang="zh-CN" sz="2000" dirty="0"/>
              <a:t>证明了与直接报告组相比，隐蔽报告组中敏感行为和意见的报告率显著增加。 作者将这些增加归因于隐蔽报告组中的说真话的成本较低。 在本节中，作者通过调查隐蔽报告是否对非敏感性安慰剂项目的报告产生重大影响来研究这种解释的有效性。 </a:t>
            </a:r>
            <a:r>
              <a:rPr lang="zh-CN" altLang="zh-CN" sz="2000" dirty="0" smtClean="0"/>
              <a:t>如果观察</a:t>
            </a:r>
            <a:r>
              <a:rPr lang="zh-CN" altLang="zh-CN" sz="2000" dirty="0"/>
              <a:t>到隐蔽报告也会</a:t>
            </a:r>
            <a:r>
              <a:rPr lang="zh-CN" altLang="zh-CN" sz="2000" dirty="0" smtClean="0"/>
              <a:t>产生</a:t>
            </a:r>
            <a:r>
              <a:rPr lang="zh-CN" altLang="en-US" sz="2000" dirty="0" smtClean="0"/>
              <a:t>对非</a:t>
            </a:r>
            <a:r>
              <a:rPr lang="zh-CN" altLang="zh-CN" sz="2000" dirty="0" smtClean="0"/>
              <a:t>敏感</a:t>
            </a:r>
            <a:r>
              <a:rPr lang="zh-CN" altLang="zh-CN" sz="2000" dirty="0"/>
              <a:t>行为和意见报告</a:t>
            </a:r>
            <a:r>
              <a:rPr lang="zh-CN" altLang="zh-CN" sz="2000" dirty="0" smtClean="0"/>
              <a:t>率</a:t>
            </a:r>
            <a:r>
              <a:rPr lang="zh-CN" altLang="en-US" sz="2000" dirty="0" smtClean="0"/>
              <a:t>产生影响</a:t>
            </a:r>
            <a:r>
              <a:rPr lang="zh-CN" altLang="zh-CN" sz="2000" dirty="0" smtClean="0"/>
              <a:t>，</a:t>
            </a:r>
            <a:r>
              <a:rPr lang="zh-CN" altLang="zh-CN" sz="2000" dirty="0"/>
              <a:t>作者可能会</a:t>
            </a:r>
            <a:r>
              <a:rPr lang="zh-CN" altLang="zh-CN" sz="2000" dirty="0" smtClean="0"/>
              <a:t>担心</a:t>
            </a:r>
            <a:r>
              <a:rPr lang="zh-CN" altLang="en-US" sz="2000" dirty="0" smtClean="0"/>
              <a:t>这种</a:t>
            </a:r>
            <a:r>
              <a:rPr lang="zh-CN" altLang="zh-CN" sz="2000" dirty="0" smtClean="0"/>
              <a:t>影响</a:t>
            </a:r>
            <a:r>
              <a:rPr lang="zh-CN" altLang="zh-CN" sz="2000" dirty="0"/>
              <a:t>不是通过增加真实报告而是通过机械方式产生的。 在这里，作者表明情况似乎并非如此</a:t>
            </a:r>
            <a:r>
              <a:rPr lang="zh-CN" altLang="zh-CN" sz="2000" dirty="0" smtClean="0"/>
              <a:t>。</a:t>
            </a:r>
            <a:endParaRPr lang="en-US" altLang="zh-CN" sz="2000" dirty="0" smtClean="0"/>
          </a:p>
          <a:p>
            <a:r>
              <a:rPr lang="zh-CN" altLang="en-US" sz="2000" dirty="0" smtClean="0"/>
              <a:t>         参与者</a:t>
            </a:r>
            <a:r>
              <a:rPr lang="zh-CN" altLang="en-US" sz="2000" dirty="0"/>
              <a:t>通过</a:t>
            </a:r>
            <a:r>
              <a:rPr lang="en-US" altLang="zh-CN" sz="2000" dirty="0"/>
              <a:t>Amazon Mechanical </a:t>
            </a:r>
            <a:r>
              <a:rPr lang="en-US" altLang="zh-CN" sz="2000" dirty="0" smtClean="0"/>
              <a:t>Turk</a:t>
            </a:r>
            <a:r>
              <a:rPr lang="zh-CN" altLang="en-US" sz="2000" dirty="0" smtClean="0"/>
              <a:t>再次进行招募，一共招募两次，每次</a:t>
            </a:r>
            <a:r>
              <a:rPr lang="zh-CN" altLang="en-US" sz="2000" dirty="0"/>
              <a:t>测试四个安慰剂项目。 这些测试于</a:t>
            </a:r>
            <a:r>
              <a:rPr lang="en-US" altLang="zh-CN" sz="2000" dirty="0"/>
              <a:t>2015</a:t>
            </a:r>
            <a:r>
              <a:rPr lang="zh-CN" altLang="en-US" sz="2000" dirty="0"/>
              <a:t>年</a:t>
            </a:r>
            <a:r>
              <a:rPr lang="en-US" altLang="zh-CN" sz="2000" dirty="0"/>
              <a:t>4</a:t>
            </a:r>
            <a:r>
              <a:rPr lang="zh-CN" altLang="en-US" sz="2000" dirty="0"/>
              <a:t>月和</a:t>
            </a:r>
            <a:r>
              <a:rPr lang="en-US" altLang="zh-CN" sz="2000" dirty="0"/>
              <a:t>2015</a:t>
            </a:r>
            <a:r>
              <a:rPr lang="zh-CN" altLang="en-US" sz="2000" dirty="0"/>
              <a:t>年</a:t>
            </a:r>
            <a:r>
              <a:rPr lang="en-US" altLang="zh-CN" sz="2000" dirty="0"/>
              <a:t>7</a:t>
            </a:r>
            <a:r>
              <a:rPr lang="zh-CN" altLang="en-US" sz="2000" dirty="0"/>
              <a:t>月进行。每位参与者首先</a:t>
            </a:r>
            <a:r>
              <a:rPr lang="zh-CN" altLang="en-US" sz="2000" dirty="0" smtClean="0"/>
              <a:t>完成和初始研究</a:t>
            </a:r>
            <a:r>
              <a:rPr lang="zh-CN" altLang="en-US" sz="2000" dirty="0"/>
              <a:t>参与者完成的</a:t>
            </a:r>
            <a:r>
              <a:rPr lang="zh-CN" altLang="en-US" sz="2000" dirty="0" smtClean="0"/>
              <a:t>相同的人口</a:t>
            </a:r>
            <a:r>
              <a:rPr lang="zh-CN" altLang="en-US" sz="2000" dirty="0"/>
              <a:t>统计调查</a:t>
            </a:r>
            <a:r>
              <a:rPr lang="zh-CN" altLang="en-US" sz="2000" dirty="0" smtClean="0"/>
              <a:t>然后参与者</a:t>
            </a:r>
            <a:r>
              <a:rPr lang="zh-CN" altLang="en-US" sz="2000" dirty="0"/>
              <a:t>面临四</a:t>
            </a:r>
            <a:r>
              <a:rPr lang="zh-CN" altLang="en-US" sz="2000" dirty="0" smtClean="0"/>
              <a:t>个陈述，</a:t>
            </a:r>
            <a:r>
              <a:rPr lang="zh-CN" altLang="en-US" sz="2000" dirty="0"/>
              <a:t>我们使用了我们在第一次研究中使用的相同列表项。这允许对于给定的一组列表项，把使用感兴趣的敏感项目和使用感兴趣的安慰剂项目产生的估计效果进行比较。</a:t>
            </a:r>
            <a:endParaRPr lang="en-US" altLang="zh-CN" sz="2000" dirty="0"/>
          </a:p>
          <a:p>
            <a:endParaRPr lang="zh-CN" altLang="zh-CN" sz="20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1077218"/>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稳定性检验：</a:t>
            </a:r>
            <a:r>
              <a:rPr lang="en-US" altLang="zh-CN" sz="3200" dirty="0"/>
              <a:t> ICT</a:t>
            </a:r>
            <a:r>
              <a:rPr lang="zh-CN" altLang="zh-CN" sz="3200" dirty="0"/>
              <a:t>机制的有效性</a:t>
            </a:r>
            <a:endParaRPr lang="zh-CN" altLang="en-US" sz="3200" dirty="0">
              <a:solidFill>
                <a:srgbClr val="3A3A3A"/>
              </a:solidFill>
              <a:latin typeface="Arial" panose="020B0604020202020204" pitchFamily="34" charset="0"/>
              <a:cs typeface="Arial" panose="020B0604020202020204" pitchFamily="34" charset="0"/>
            </a:endParaRPr>
          </a:p>
          <a:p>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665623" y="590543"/>
            <a:ext cx="5602694" cy="1200329"/>
          </a:xfrm>
          <a:prstGeom prst="rect">
            <a:avLst/>
          </a:prstGeom>
          <a:noFill/>
        </p:spPr>
        <p:txBody>
          <a:bodyPr wrap="square" rtlCol="0">
            <a:spAutoFit/>
          </a:bodyPr>
          <a:lstStyle/>
          <a:p>
            <a:r>
              <a:rPr lang="zh-CN" altLang="zh-CN" b="1" dirty="0"/>
              <a:t>安慰剂检验</a:t>
            </a:r>
          </a:p>
          <a:p>
            <a:pPr lvl="0"/>
            <a:endParaRPr lang="zh-CN" altLang="zh-CN" b="1" dirty="0" smtClean="0"/>
          </a:p>
          <a:p>
            <a:pPr lvl="0"/>
            <a:endParaRPr lang="zh-CN" altLang="zh-CN" b="1" dirty="0"/>
          </a:p>
          <a:p>
            <a:endParaRPr lang="zh-CN" altLang="en-US" dirty="0"/>
          </a:p>
        </p:txBody>
      </p:sp>
    </p:spTree>
    <p:extLst>
      <p:ext uri="{BB962C8B-B14F-4D97-AF65-F5344CB8AC3E}">
        <p14:creationId xmlns:p14="http://schemas.microsoft.com/office/powerpoint/2010/main" val="1890015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6494085"/>
          </a:xfrm>
          <a:prstGeom prst="rect">
            <a:avLst/>
          </a:prstGeom>
          <a:noFill/>
        </p:spPr>
        <p:txBody>
          <a:bodyPr wrap="square" rtlCol="0">
            <a:spAutoFit/>
          </a:bodyPr>
          <a:lstStyle/>
          <a:p>
            <a:pPr algn="just">
              <a:lnSpc>
                <a:spcPct val="130000"/>
              </a:lnSpc>
            </a:pPr>
            <a:r>
              <a:rPr lang="zh-CN" altLang="en-US" sz="2000" dirty="0" smtClean="0"/>
              <a:t>        在</a:t>
            </a:r>
            <a:r>
              <a:rPr lang="zh-CN" altLang="en-US" sz="2000" dirty="0"/>
              <a:t>表</a:t>
            </a:r>
            <a:r>
              <a:rPr lang="en-US" altLang="zh-CN" sz="2000" dirty="0"/>
              <a:t>6</a:t>
            </a:r>
            <a:r>
              <a:rPr lang="zh-CN" altLang="en-US" sz="2000" dirty="0"/>
              <a:t>中，我们显示了隐蔽报告处理的</a:t>
            </a:r>
            <a:r>
              <a:rPr lang="zh-CN" altLang="en-US" sz="2000" dirty="0" smtClean="0"/>
              <a:t>效果</a:t>
            </a:r>
            <a:r>
              <a:rPr lang="zh-CN" altLang="en-US" sz="2000" dirty="0"/>
              <a:t>。</a:t>
            </a:r>
            <a:r>
              <a:rPr lang="zh-CN" altLang="zh-CN" sz="2000" dirty="0" smtClean="0"/>
              <a:t>第</a:t>
            </a:r>
            <a:r>
              <a:rPr lang="en-US" altLang="zh-CN" sz="2000" dirty="0"/>
              <a:t>1</a:t>
            </a:r>
            <a:r>
              <a:rPr lang="zh-CN" altLang="zh-CN" sz="2000" dirty="0"/>
              <a:t>列包含直接报告条件下“是”回答的百分比，第</a:t>
            </a:r>
            <a:r>
              <a:rPr lang="en-US" altLang="zh-CN" sz="2000" dirty="0"/>
              <a:t>2</a:t>
            </a:r>
            <a:r>
              <a:rPr lang="zh-CN" altLang="zh-CN" sz="2000" dirty="0"/>
              <a:t>列包含在隐蔽报告条件下对安慰剂问题回答“是”的参与者百分比的</a:t>
            </a:r>
            <a:r>
              <a:rPr lang="zh-CN" altLang="zh-CN" sz="2000" dirty="0" smtClean="0"/>
              <a:t>增加。</a:t>
            </a:r>
            <a:r>
              <a:rPr lang="zh-CN" altLang="zh-CN" sz="2000" dirty="0"/>
              <a:t>最后，在第</a:t>
            </a:r>
            <a:r>
              <a:rPr lang="en-US" altLang="zh-CN" sz="2000" dirty="0"/>
              <a:t>3</a:t>
            </a:r>
            <a:r>
              <a:rPr lang="zh-CN" altLang="zh-CN" sz="2000" dirty="0"/>
              <a:t>列中，作者显示了在隐蔽报告条件下对敏感问题回答“是”的参与者百分比的</a:t>
            </a:r>
            <a:r>
              <a:rPr lang="zh-CN" altLang="zh-CN" sz="2000" dirty="0" smtClean="0"/>
              <a:t>增加，且</a:t>
            </a:r>
            <a:r>
              <a:rPr lang="zh-CN" altLang="en-US" sz="2000" dirty="0" smtClean="0"/>
              <a:t>第</a:t>
            </a:r>
            <a:r>
              <a:rPr lang="en-US" altLang="zh-CN" sz="2000" dirty="0" smtClean="0"/>
              <a:t>2</a:t>
            </a:r>
            <a:r>
              <a:rPr lang="zh-CN" altLang="en-US" sz="2000" dirty="0" smtClean="0"/>
              <a:t>列和第</a:t>
            </a:r>
            <a:r>
              <a:rPr lang="en-US" altLang="zh-CN" sz="2000" dirty="0" smtClean="0"/>
              <a:t>3</a:t>
            </a:r>
            <a:r>
              <a:rPr lang="zh-CN" altLang="en-US" sz="2000" dirty="0" smtClean="0"/>
              <a:t>列</a:t>
            </a:r>
            <a:r>
              <a:rPr lang="zh-CN" altLang="zh-CN" sz="2000" dirty="0" smtClean="0"/>
              <a:t>使用</a:t>
            </a:r>
            <a:r>
              <a:rPr lang="zh-CN" altLang="zh-CN" sz="2000" dirty="0"/>
              <a:t>了相同</a:t>
            </a:r>
            <a:r>
              <a:rPr lang="zh-CN" altLang="zh-CN" sz="2000" dirty="0" smtClean="0"/>
              <a:t>的陈述</a:t>
            </a:r>
            <a:r>
              <a:rPr lang="zh-CN" altLang="zh-CN" sz="2000" dirty="0"/>
              <a:t>项目。因此，如果作者期望估计效果是</a:t>
            </a:r>
            <a:r>
              <a:rPr lang="zh-CN" altLang="zh-CN" sz="2000" dirty="0" smtClean="0"/>
              <a:t>由作者的</a:t>
            </a:r>
            <a:r>
              <a:rPr lang="zh-CN" altLang="en-US" sz="2000" dirty="0" smtClean="0"/>
              <a:t>陈述</a:t>
            </a:r>
            <a:r>
              <a:rPr lang="zh-CN" altLang="zh-CN" sz="2000" dirty="0" smtClean="0"/>
              <a:t>项目</a:t>
            </a:r>
            <a:r>
              <a:rPr lang="zh-CN" altLang="zh-CN" sz="2000" dirty="0"/>
              <a:t>或隐蔽和直接报告处理的其他方面产生的</a:t>
            </a:r>
            <a:r>
              <a:rPr lang="zh-CN" altLang="zh-CN" sz="2000" dirty="0" smtClean="0"/>
              <a:t>，</a:t>
            </a:r>
            <a:r>
              <a:rPr lang="zh-CN" altLang="en-US" sz="2000" dirty="0" smtClean="0"/>
              <a:t>那么</a:t>
            </a:r>
            <a:r>
              <a:rPr lang="zh-CN" altLang="zh-CN" sz="2000" dirty="0" smtClean="0"/>
              <a:t>可以</a:t>
            </a:r>
            <a:r>
              <a:rPr lang="zh-CN" altLang="zh-CN" sz="2000" dirty="0"/>
              <a:t>预期在第</a:t>
            </a:r>
            <a:r>
              <a:rPr lang="en-US" altLang="zh-CN" sz="2000" dirty="0"/>
              <a:t>2</a:t>
            </a:r>
            <a:r>
              <a:rPr lang="zh-CN" altLang="zh-CN" sz="2000" dirty="0"/>
              <a:t>列和第</a:t>
            </a:r>
            <a:r>
              <a:rPr lang="en-US" altLang="zh-CN" sz="2000" dirty="0"/>
              <a:t>3</a:t>
            </a:r>
            <a:r>
              <a:rPr lang="zh-CN" altLang="zh-CN" sz="2000" dirty="0"/>
              <a:t>列中看到非常相似的效果（方向和幅度）。另一方面，</a:t>
            </a:r>
            <a:r>
              <a:rPr lang="zh-CN" altLang="zh-CN" sz="2000" dirty="0" smtClean="0"/>
              <a:t>如果看到</a:t>
            </a:r>
            <a:r>
              <a:rPr lang="zh-CN" altLang="zh-CN" sz="2000" dirty="0"/>
              <a:t>不同的估计</a:t>
            </a:r>
            <a:r>
              <a:rPr lang="zh-CN" altLang="zh-CN" sz="2000" dirty="0" smtClean="0"/>
              <a:t>效果</a:t>
            </a:r>
            <a:r>
              <a:rPr lang="zh-CN" altLang="en-US" sz="2000" dirty="0" smtClean="0"/>
              <a:t>取决于</a:t>
            </a:r>
            <a:r>
              <a:rPr lang="zh-CN" altLang="zh-CN" sz="2000" dirty="0" smtClean="0"/>
              <a:t>感兴趣</a:t>
            </a:r>
            <a:r>
              <a:rPr lang="zh-CN" altLang="zh-CN" sz="2000" dirty="0"/>
              <a:t>的项目是否是</a:t>
            </a:r>
            <a:r>
              <a:rPr lang="zh-CN" altLang="zh-CN" sz="2000" dirty="0" smtClean="0"/>
              <a:t>敏感</a:t>
            </a:r>
            <a:r>
              <a:rPr lang="zh-CN" altLang="en-US" sz="2000" dirty="0" smtClean="0"/>
              <a:t>问题</a:t>
            </a:r>
            <a:r>
              <a:rPr lang="zh-CN" altLang="zh-CN" sz="2000" dirty="0" smtClean="0"/>
              <a:t>，</a:t>
            </a:r>
            <a:r>
              <a:rPr lang="zh-CN" altLang="en-US" sz="2000" dirty="0" smtClean="0"/>
              <a:t>可</a:t>
            </a:r>
            <a:r>
              <a:rPr lang="zh-CN" altLang="zh-CN" sz="2000" dirty="0" smtClean="0"/>
              <a:t>以</a:t>
            </a:r>
            <a:r>
              <a:rPr lang="zh-CN" altLang="zh-CN" sz="2000" dirty="0"/>
              <a:t>更加</a:t>
            </a:r>
            <a:r>
              <a:rPr lang="zh-CN" altLang="zh-CN" sz="2000" dirty="0" smtClean="0"/>
              <a:t>确信对</a:t>
            </a:r>
            <a:r>
              <a:rPr lang="en-US" altLang="zh-CN" sz="2000" dirty="0"/>
              <a:t>LGBT</a:t>
            </a:r>
            <a:r>
              <a:rPr lang="zh-CN" altLang="zh-CN" sz="2000" dirty="0"/>
              <a:t>问题所观察到的效果确实是由于隐蔽报告处理降低了说实话的成本。</a:t>
            </a:r>
          </a:p>
          <a:p>
            <a:pPr algn="just">
              <a:lnSpc>
                <a:spcPct val="130000"/>
              </a:lnSpc>
            </a:pPr>
            <a:endParaRPr lang="en-US" altLang="zh-CN" sz="2000" dirty="0" smtClean="0">
              <a:latin typeface="Calibri Light" panose="020F0302020204030204" pitchFamily="34" charset="0"/>
            </a:endParaRPr>
          </a:p>
          <a:p>
            <a:pPr algn="just">
              <a:lnSpc>
                <a:spcPct val="130000"/>
              </a:lnSpc>
            </a:pPr>
            <a:r>
              <a:rPr lang="en-US" altLang="zh-CN" sz="2000" dirty="0" smtClean="0"/>
              <a:t>         </a:t>
            </a:r>
            <a:r>
              <a:rPr lang="zh-CN" altLang="zh-CN" sz="2000" dirty="0" smtClean="0"/>
              <a:t>六</a:t>
            </a:r>
            <a:r>
              <a:rPr lang="zh-CN" altLang="zh-CN" sz="2000" dirty="0"/>
              <a:t>个安慰剂项目产生的干预效果在方向上小于使用相同列表的敏感项目的干预</a:t>
            </a:r>
            <a:r>
              <a:rPr lang="zh-CN" altLang="zh-CN" sz="2000" dirty="0" smtClean="0"/>
              <a:t>效果。</a:t>
            </a:r>
            <a:r>
              <a:rPr lang="zh-CN" altLang="zh-CN" sz="2000" dirty="0"/>
              <a:t>对于非敏感的安慰剂项目，隐蔽的方法产生的效果很小，</a:t>
            </a:r>
            <a:r>
              <a:rPr lang="en-US" altLang="zh-CN" sz="2000" dirty="0"/>
              <a:t>7/8</a:t>
            </a:r>
            <a:r>
              <a:rPr lang="zh-CN" altLang="zh-CN" sz="2000" dirty="0"/>
              <a:t>的项目和零没有显著差别</a:t>
            </a:r>
            <a:r>
              <a:rPr lang="zh-CN" altLang="zh-CN" sz="2000" dirty="0" smtClean="0"/>
              <a:t>。</a:t>
            </a:r>
            <a:r>
              <a:rPr lang="zh-CN" altLang="zh-CN" sz="2000" dirty="0"/>
              <a:t>总的来说</a:t>
            </a:r>
            <a:r>
              <a:rPr lang="zh-CN" altLang="zh-CN" sz="2000" dirty="0" smtClean="0"/>
              <a:t>，没有</a:t>
            </a:r>
            <a:r>
              <a:rPr lang="zh-CN" altLang="zh-CN" sz="2000" dirty="0"/>
              <a:t>强有力的证据表明，将对敏感项目使用</a:t>
            </a:r>
            <a:r>
              <a:rPr lang="en-US" altLang="zh-CN" sz="2000" dirty="0"/>
              <a:t>ICT</a:t>
            </a:r>
            <a:r>
              <a:rPr lang="zh-CN" altLang="zh-CN" sz="2000" dirty="0"/>
              <a:t>时所发现的影响是由于该机制的系统偏差造成的。</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1077218"/>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稳定性检验：</a:t>
            </a:r>
            <a:r>
              <a:rPr lang="en-US" altLang="zh-CN" sz="3200" dirty="0"/>
              <a:t> ICT</a:t>
            </a:r>
            <a:r>
              <a:rPr lang="zh-CN" altLang="zh-CN" sz="3200" dirty="0"/>
              <a:t>机制的有效性</a:t>
            </a:r>
            <a:endParaRPr lang="zh-CN" altLang="en-US" sz="3200" dirty="0">
              <a:solidFill>
                <a:srgbClr val="3A3A3A"/>
              </a:solidFill>
              <a:latin typeface="Arial" panose="020B0604020202020204" pitchFamily="34" charset="0"/>
              <a:cs typeface="Arial" panose="020B0604020202020204" pitchFamily="34" charset="0"/>
            </a:endParaRPr>
          </a:p>
          <a:p>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665623" y="679583"/>
            <a:ext cx="5103165" cy="1200329"/>
          </a:xfrm>
          <a:prstGeom prst="rect">
            <a:avLst/>
          </a:prstGeom>
          <a:noFill/>
        </p:spPr>
        <p:txBody>
          <a:bodyPr wrap="square" rtlCol="0">
            <a:spAutoFit/>
          </a:bodyPr>
          <a:lstStyle/>
          <a:p>
            <a:r>
              <a:rPr lang="zh-CN" altLang="zh-CN" b="1" dirty="0"/>
              <a:t>安慰剂检验</a:t>
            </a:r>
          </a:p>
          <a:p>
            <a:pPr lvl="0"/>
            <a:endParaRPr lang="zh-CN" altLang="zh-CN" b="1" dirty="0" smtClean="0"/>
          </a:p>
          <a:p>
            <a:pPr lvl="0"/>
            <a:endParaRPr lang="zh-CN" altLang="zh-CN" b="1" dirty="0"/>
          </a:p>
          <a:p>
            <a:endParaRPr lang="zh-CN" altLang="en-US" dirty="0"/>
          </a:p>
        </p:txBody>
      </p:sp>
    </p:spTree>
    <p:extLst>
      <p:ext uri="{BB962C8B-B14F-4D97-AF65-F5344CB8AC3E}">
        <p14:creationId xmlns:p14="http://schemas.microsoft.com/office/powerpoint/2010/main" val="2609489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pic>
        <p:nvPicPr>
          <p:cNvPr id="10" name="图片 9"/>
          <p:cNvPicPr/>
          <p:nvPr/>
        </p:nvPicPr>
        <p:blipFill>
          <a:blip r:embed="rId4"/>
          <a:stretch>
            <a:fillRect/>
          </a:stretch>
        </p:blipFill>
        <p:spPr>
          <a:xfrm>
            <a:off x="0" y="0"/>
            <a:ext cx="12192000" cy="6857999"/>
          </a:xfrm>
          <a:prstGeom prst="rect">
            <a:avLst/>
          </a:prstGeom>
        </p:spPr>
      </p:pic>
    </p:spTree>
    <p:extLst>
      <p:ext uri="{BB962C8B-B14F-4D97-AF65-F5344CB8AC3E}">
        <p14:creationId xmlns:p14="http://schemas.microsoft.com/office/powerpoint/2010/main" val="2191022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07</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07</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a:latin typeface="Calibri Light" panose="020F0302020204030204" pitchFamily="34" charset="0"/>
              </a:rPr>
              <a:t>结论</a:t>
            </a:r>
          </a:p>
        </p:txBody>
      </p:sp>
      <p:sp>
        <p:nvSpPr>
          <p:cNvPr id="15" name="文本框 14"/>
          <p:cNvSpPr txBox="1"/>
          <p:nvPr/>
        </p:nvSpPr>
        <p:spPr>
          <a:xfrm>
            <a:off x="3858293" y="3620337"/>
            <a:ext cx="6030774" cy="253916"/>
          </a:xfrm>
          <a:prstGeom prst="rect">
            <a:avLst/>
          </a:prstGeom>
          <a:noFill/>
        </p:spPr>
        <p:txBody>
          <a:bodyPr wrap="square" rtlCol="0">
            <a:spAutoFit/>
          </a:bodyPr>
          <a:lstStyle/>
          <a:p>
            <a:pPr algn="just"/>
            <a:r>
              <a:rPr lang="zh-CN" altLang="en-US" sz="1050" b="1" dirty="0">
                <a:latin typeface="Calibri Light" panose="020F0302020204030204" pitchFamily="34" charset="0"/>
              </a:rPr>
              <a:t>目录</a:t>
            </a:r>
            <a:r>
              <a:rPr lang="en-US" altLang="zh-CN" sz="1050" b="1" dirty="0">
                <a:latin typeface="Calibri Light" panose="020F0302020204030204" pitchFamily="34" charset="0"/>
              </a:rPr>
              <a:t>3</a:t>
            </a:r>
            <a:r>
              <a:rPr lang="zh-CN" altLang="en-US" sz="1050" b="1" dirty="0">
                <a:latin typeface="Calibri Light" panose="020F0302020204030204" pitchFamily="34" charset="0"/>
              </a:rPr>
              <a:t>的简要提示或说明。本行如果不需要请删除</a:t>
            </a:r>
            <a:endParaRPr lang="zh-CN" altLang="en-US" sz="1600" b="1" dirty="0">
              <a:solidFill>
                <a:srgbClr val="3A3A3A"/>
              </a:solidFill>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457138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6771084"/>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直接</a:t>
            </a:r>
            <a:r>
              <a:rPr lang="zh-CN" altLang="zh-CN" sz="2000" dirty="0"/>
              <a:t>报告和隐蔽报告之间的区别显示当前的估计即使在隐私和匿名下条件下也并没有真实反映非同性恋身份和同性性行为的真实比例，也没有真实衡量和</a:t>
            </a:r>
            <a:r>
              <a:rPr lang="en-US" altLang="zh-CN" sz="2000" dirty="0"/>
              <a:t>LGBT</a:t>
            </a:r>
            <a:r>
              <a:rPr lang="zh-CN" altLang="zh-CN" sz="2000" dirty="0"/>
              <a:t>相关的情绪和政治观点。报告反同性恋情绪是羞耻的可能相当令人惊讶。在作者的五个情绪问题中所有的反同性恋立场要么是美国部分公共政策，或已被主要政治人物所</a:t>
            </a:r>
            <a:r>
              <a:rPr lang="zh-CN" altLang="zh-CN" sz="2000" dirty="0" smtClean="0"/>
              <a:t>提倡</a:t>
            </a:r>
            <a:r>
              <a:rPr lang="zh-CN" altLang="en-US" sz="2000" dirty="0"/>
              <a:t>。</a:t>
            </a:r>
            <a:r>
              <a:rPr lang="zh-CN" altLang="zh-CN" sz="2000" dirty="0" smtClean="0"/>
              <a:t>这些</a:t>
            </a:r>
            <a:r>
              <a:rPr lang="zh-CN" altLang="zh-CN" sz="2000" dirty="0"/>
              <a:t>意见仍被误传的事实暗示了许多其他人有争议的公共问题的意见可能也没有得到准确测量。</a:t>
            </a:r>
          </a:p>
          <a:p>
            <a:r>
              <a:rPr lang="en-US" altLang="zh-CN" sz="2000" dirty="0" smtClean="0"/>
              <a:t>          </a:t>
            </a:r>
            <a:r>
              <a:rPr lang="zh-CN" altLang="zh-CN" sz="2000" dirty="0" smtClean="0"/>
              <a:t>作者</a:t>
            </a:r>
            <a:r>
              <a:rPr lang="zh-CN" altLang="zh-CN" sz="2000" dirty="0"/>
              <a:t>的研究结果提供了对社会规范的洞察力。 在隐蔽报告组中，自报异性恋者的报告率下降表明存在对成为</a:t>
            </a:r>
            <a:r>
              <a:rPr lang="en-US" altLang="zh-CN" sz="2000" dirty="0"/>
              <a:t>LGBT</a:t>
            </a:r>
            <a:r>
              <a:rPr lang="zh-CN" altLang="zh-CN" sz="2000" dirty="0"/>
              <a:t>群体成员的社会耻辱感。 与此同时，作者的数据显示，个人不愿意报告他们有不接受</a:t>
            </a:r>
            <a:r>
              <a:rPr lang="en-US" altLang="zh-CN" sz="2000" dirty="0"/>
              <a:t>LGBT</a:t>
            </a:r>
            <a:r>
              <a:rPr lang="zh-CN" altLang="zh-CN" sz="2000" dirty="0"/>
              <a:t>个体的态度或政策观点，这与持有反同性恋情绪是一种</a:t>
            </a:r>
            <a:r>
              <a:rPr lang="zh-CN" altLang="zh-CN" sz="2000" dirty="0" smtClean="0"/>
              <a:t>耻辱</a:t>
            </a:r>
            <a:r>
              <a:rPr lang="zh-CN" altLang="en-US" sz="2000" dirty="0" smtClean="0"/>
              <a:t>的社会期望</a:t>
            </a:r>
            <a:r>
              <a:rPr lang="zh-CN" altLang="zh-CN" sz="2000" dirty="0" smtClean="0"/>
              <a:t>相</a:t>
            </a:r>
            <a:r>
              <a:rPr lang="zh-CN" altLang="zh-CN" sz="2000" dirty="0"/>
              <a:t>一致。 虽然美国已经变得更加接受</a:t>
            </a:r>
            <a:r>
              <a:rPr lang="en-US" altLang="zh-CN" sz="2000" dirty="0" smtClean="0"/>
              <a:t>LGBT</a:t>
            </a:r>
            <a:r>
              <a:rPr lang="zh-CN" altLang="zh-CN" sz="2000" dirty="0" smtClean="0"/>
              <a:t>，</a:t>
            </a:r>
            <a:r>
              <a:rPr lang="zh-CN" altLang="zh-CN" sz="2000" dirty="0"/>
              <a:t>但作者发现即使是在高度私密和匿名的情况下许多</a:t>
            </a:r>
            <a:r>
              <a:rPr lang="en-US" altLang="zh-CN" sz="2000" dirty="0"/>
              <a:t>LGBT</a:t>
            </a:r>
            <a:r>
              <a:rPr lang="zh-CN" altLang="zh-CN" sz="2000" dirty="0"/>
              <a:t>人士并没有真实地报告他们的性别。 因此，这一人群中许多人感受到的耻辱感尚未消除。</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结论</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15600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865341" y="1253065"/>
            <a:ext cx="10798168" cy="6463308"/>
          </a:xfrm>
          <a:prstGeom prst="rect">
            <a:avLst/>
          </a:prstGeom>
          <a:noFill/>
        </p:spPr>
        <p:txBody>
          <a:bodyPr wrap="square" rtlCol="0">
            <a:spAutoFit/>
          </a:bodyPr>
          <a:lstStyle/>
          <a:p>
            <a:pPr algn="just">
              <a:lnSpc>
                <a:spcPct val="130000"/>
              </a:lnSpc>
            </a:pPr>
            <a:r>
              <a:rPr lang="en-US" altLang="zh-CN" sz="2000" dirty="0" smtClean="0"/>
              <a:t>         </a:t>
            </a:r>
          </a:p>
          <a:p>
            <a:r>
              <a:rPr lang="en-US" altLang="zh-CN" sz="2000" dirty="0" smtClean="0"/>
              <a:t>         </a:t>
            </a:r>
            <a:r>
              <a:rPr lang="zh-CN" altLang="zh-CN" sz="2000" dirty="0" smtClean="0"/>
              <a:t>与</a:t>
            </a:r>
            <a:r>
              <a:rPr lang="zh-CN" altLang="zh-CN" sz="2000" dirty="0"/>
              <a:t>任何非代表性样本的实验一样，下一步是考虑结果如何推广</a:t>
            </a:r>
            <a:r>
              <a:rPr lang="zh-CN" altLang="zh-CN" sz="2000" dirty="0" smtClean="0"/>
              <a:t>。</a:t>
            </a:r>
            <a:r>
              <a:rPr lang="zh-CN" altLang="en-US" sz="2000" dirty="0" smtClean="0"/>
              <a:t>作者</a:t>
            </a:r>
            <a:r>
              <a:rPr lang="zh-CN" altLang="zh-CN" sz="2000" dirty="0" smtClean="0"/>
              <a:t>的</a:t>
            </a:r>
            <a:r>
              <a:rPr lang="zh-CN" altLang="zh-CN" sz="2000" dirty="0"/>
              <a:t>实验表明，标准调查方法所提供的隐私性不足以使被试对敏感问题作出诚实的回应，特别是在性别认同和相关态度方面</a:t>
            </a:r>
            <a:r>
              <a:rPr lang="zh-CN" altLang="zh-CN" sz="2000" dirty="0" smtClean="0"/>
              <a:t>。相对</a:t>
            </a:r>
            <a:r>
              <a:rPr lang="zh-CN" altLang="zh-CN" sz="2000" dirty="0"/>
              <a:t>美国</a:t>
            </a:r>
            <a:r>
              <a:rPr lang="zh-CN" altLang="zh-CN" sz="2000" dirty="0" smtClean="0"/>
              <a:t>成年</a:t>
            </a:r>
            <a:r>
              <a:rPr lang="zh-CN" altLang="en-US" sz="2000" dirty="0" smtClean="0"/>
              <a:t>人</a:t>
            </a:r>
            <a:r>
              <a:rPr lang="zh-CN" altLang="zh-CN" sz="2000" dirty="0" smtClean="0"/>
              <a:t>总体</a:t>
            </a:r>
            <a:r>
              <a:rPr lang="zh-CN" altLang="zh-CN" sz="2000" dirty="0" smtClean="0"/>
              <a:t>，</a:t>
            </a:r>
            <a:r>
              <a:rPr lang="en-US" altLang="zh-CN" sz="2000" dirty="0" smtClean="0"/>
              <a:t> </a:t>
            </a:r>
            <a:r>
              <a:rPr lang="zh-CN" altLang="en-US" sz="2000" dirty="0" smtClean="0"/>
              <a:t>论文中</a:t>
            </a:r>
            <a:r>
              <a:rPr lang="zh-CN" altLang="zh-CN" sz="2000" dirty="0" smtClean="0"/>
              <a:t>的</a:t>
            </a:r>
            <a:r>
              <a:rPr lang="zh-CN" altLang="zh-CN" sz="2000" dirty="0"/>
              <a:t>样本更年轻，更自由，更少宗教联系</a:t>
            </a:r>
            <a:r>
              <a:rPr lang="zh-CN" altLang="zh-CN" sz="2000" dirty="0" smtClean="0"/>
              <a:t>，</a:t>
            </a:r>
            <a:r>
              <a:rPr lang="zh-CN" altLang="en-US" sz="2000" dirty="0" smtClean="0"/>
              <a:t>白人比例更高</a:t>
            </a:r>
            <a:r>
              <a:rPr lang="zh-CN" altLang="zh-CN" sz="2000" dirty="0" smtClean="0"/>
              <a:t>。</a:t>
            </a:r>
            <a:r>
              <a:rPr lang="zh-CN" altLang="en-US" sz="2000" dirty="0" smtClean="0"/>
              <a:t>作者在前面通过实验发现</a:t>
            </a:r>
            <a:r>
              <a:rPr lang="zh-CN" altLang="zh-CN" sz="2000" dirty="0" smtClean="0"/>
              <a:t>较低抽样</a:t>
            </a:r>
            <a:r>
              <a:rPr lang="zh-CN" altLang="en-US" sz="2000" dirty="0" smtClean="0"/>
              <a:t>比例</a:t>
            </a:r>
            <a:r>
              <a:rPr lang="zh-CN" altLang="zh-CN" sz="2000" dirty="0" smtClean="0"/>
              <a:t>的</a:t>
            </a:r>
            <a:r>
              <a:rPr lang="zh-CN" altLang="zh-CN" sz="2000" dirty="0"/>
              <a:t>群体</a:t>
            </a:r>
            <a:r>
              <a:rPr lang="en-US" altLang="zh-CN" sz="2000" dirty="0"/>
              <a:t> - </a:t>
            </a:r>
            <a:r>
              <a:rPr lang="zh-CN" altLang="zh-CN" sz="2000" dirty="0"/>
              <a:t>年龄较大，较为保守，有宗教</a:t>
            </a:r>
            <a:r>
              <a:rPr lang="zh-CN" altLang="zh-CN" sz="2000" dirty="0" smtClean="0"/>
              <a:t>信仰误</a:t>
            </a:r>
            <a:r>
              <a:rPr lang="zh-CN" altLang="zh-CN" sz="2000" dirty="0"/>
              <a:t>报</a:t>
            </a:r>
            <a:r>
              <a:rPr lang="zh-CN" altLang="zh-CN" sz="2000" dirty="0" smtClean="0"/>
              <a:t>性别</a:t>
            </a:r>
            <a:r>
              <a:rPr lang="zh-CN" altLang="en-US" sz="2000" dirty="0" smtClean="0"/>
              <a:t>认同</a:t>
            </a:r>
            <a:r>
              <a:rPr lang="zh-CN" altLang="zh-CN" sz="2000" dirty="0" smtClean="0"/>
              <a:t>的</a:t>
            </a:r>
            <a:r>
              <a:rPr lang="zh-CN" altLang="zh-CN" sz="2000" dirty="0" smtClean="0"/>
              <a:t>比例</a:t>
            </a:r>
            <a:r>
              <a:rPr lang="zh-CN" altLang="en-US" sz="2000" dirty="0" smtClean="0"/>
              <a:t>的</a:t>
            </a:r>
            <a:r>
              <a:rPr lang="zh-CN" altLang="zh-CN" sz="2000" dirty="0" smtClean="0"/>
              <a:t>更</a:t>
            </a:r>
            <a:r>
              <a:rPr lang="zh-CN" altLang="zh-CN" sz="2000" dirty="0"/>
              <a:t>高（见表</a:t>
            </a:r>
            <a:r>
              <a:rPr lang="en-US" altLang="zh-CN" sz="2000" dirty="0"/>
              <a:t>4</a:t>
            </a:r>
            <a:r>
              <a:rPr lang="zh-CN" altLang="zh-CN" sz="2000" dirty="0"/>
              <a:t>）。虽然不能</a:t>
            </a:r>
            <a:r>
              <a:rPr lang="zh-CN" altLang="zh-CN" sz="2000" dirty="0" smtClean="0"/>
              <a:t>排除样本</a:t>
            </a:r>
            <a:r>
              <a:rPr lang="zh-CN" altLang="zh-CN" sz="2000" dirty="0"/>
              <a:t>中的参与者因不可观察的因素而产生不同的干预效果</a:t>
            </a:r>
            <a:r>
              <a:rPr lang="zh-CN" altLang="zh-CN" sz="2000" dirty="0" smtClean="0"/>
              <a:t>，</a:t>
            </a:r>
            <a:r>
              <a:rPr lang="zh-CN" altLang="en-US" sz="2000" dirty="0" smtClean="0"/>
              <a:t>也有理由相信</a:t>
            </a:r>
            <a:r>
              <a:rPr lang="zh-CN" altLang="zh-CN" sz="2000" dirty="0" smtClean="0"/>
              <a:t>，对于</a:t>
            </a:r>
            <a:r>
              <a:rPr lang="zh-CN" altLang="en-US" sz="2000" dirty="0" smtClean="0"/>
              <a:t>更</a:t>
            </a:r>
            <a:r>
              <a:rPr lang="zh-CN" altLang="zh-CN" sz="2000" dirty="0" smtClean="0"/>
              <a:t>有</a:t>
            </a:r>
            <a:r>
              <a:rPr lang="zh-CN" altLang="zh-CN" sz="2000" dirty="0"/>
              <a:t>代表性的人群，可能会对性别认同产生更大的估计效果。</a:t>
            </a:r>
          </a:p>
          <a:p>
            <a:r>
              <a:rPr lang="en-US" altLang="zh-CN" sz="2000" dirty="0"/>
              <a:t> </a:t>
            </a:r>
            <a:r>
              <a:rPr lang="en-US" altLang="zh-CN" sz="2000" dirty="0" smtClean="0"/>
              <a:t>         </a:t>
            </a:r>
            <a:r>
              <a:rPr lang="zh-CN" altLang="zh-CN" sz="2000" dirty="0" smtClean="0"/>
              <a:t>标准</a:t>
            </a:r>
            <a:r>
              <a:rPr lang="zh-CN" altLang="zh-CN" sz="2000" dirty="0"/>
              <a:t>数据收集</a:t>
            </a:r>
            <a:r>
              <a:rPr lang="zh-CN" altLang="zh-CN" sz="2000" dirty="0" smtClean="0"/>
              <a:t>中</a:t>
            </a:r>
            <a:r>
              <a:rPr lang="zh-CN" altLang="en-US" sz="2000" dirty="0" smtClean="0"/>
              <a:t>的</a:t>
            </a:r>
            <a:r>
              <a:rPr lang="zh-CN" altLang="zh-CN" sz="2000" dirty="0"/>
              <a:t>隐私</a:t>
            </a:r>
            <a:r>
              <a:rPr lang="zh-CN" altLang="en-US" sz="2000" dirty="0"/>
              <a:t>性</a:t>
            </a:r>
            <a:r>
              <a:rPr lang="zh-CN" altLang="zh-CN" sz="2000" dirty="0"/>
              <a:t>和匿名</a:t>
            </a:r>
            <a:r>
              <a:rPr lang="zh-CN" altLang="en-US" sz="2000" dirty="0"/>
              <a:t>性</a:t>
            </a:r>
            <a:r>
              <a:rPr lang="zh-CN" altLang="zh-CN" sz="2000" dirty="0" smtClean="0"/>
              <a:t>，</a:t>
            </a:r>
            <a:r>
              <a:rPr lang="zh-CN" altLang="zh-CN" sz="2000" dirty="0"/>
              <a:t>不足以获得关于敏感行为的真实报告。 </a:t>
            </a:r>
            <a:r>
              <a:rPr lang="zh-CN" altLang="en-US" sz="2000" dirty="0" smtClean="0"/>
              <a:t>论文</a:t>
            </a:r>
            <a:r>
              <a:rPr lang="zh-CN" altLang="zh-CN" sz="2000" dirty="0" smtClean="0"/>
              <a:t>的</a:t>
            </a:r>
            <a:r>
              <a:rPr lang="zh-CN" altLang="zh-CN" sz="2000" dirty="0"/>
              <a:t>结果直接与</a:t>
            </a:r>
            <a:r>
              <a:rPr lang="en-US" altLang="zh-CN" sz="2000" dirty="0"/>
              <a:t>LGBT</a:t>
            </a:r>
            <a:r>
              <a:rPr lang="zh-CN" altLang="zh-CN" sz="2000" dirty="0"/>
              <a:t>相关的问题有关，但也应引导管理者和研究人员调查社交期望偏差如何影响其他领域的自我报告数据</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zh-CN" altLang="en-US" sz="3200" dirty="0" smtClean="0">
                <a:solidFill>
                  <a:srgbClr val="3A3A3A"/>
                </a:solidFill>
                <a:latin typeface="Arial" panose="020B0604020202020204" pitchFamily="34" charset="0"/>
                <a:cs typeface="Arial" panose="020B0604020202020204" pitchFamily="34" charset="0"/>
              </a:rPr>
              <a:t>结论</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999663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0" y="0"/>
            <a:ext cx="12191999" cy="6862762"/>
          </a:xfrm>
          <a:prstGeom prst="rect">
            <a:avLst/>
          </a:prstGeom>
        </p:spPr>
      </p:pic>
      <p:sp>
        <p:nvSpPr>
          <p:cNvPr id="8" name="文本框 7"/>
          <p:cNvSpPr txBox="1"/>
          <p:nvPr/>
        </p:nvSpPr>
        <p:spPr>
          <a:xfrm>
            <a:off x="5336204" y="4391338"/>
            <a:ext cx="1748194" cy="369332"/>
          </a:xfrm>
          <a:prstGeom prst="rect">
            <a:avLst/>
          </a:prstGeom>
          <a:solidFill>
            <a:srgbClr val="C00000"/>
          </a:solidFill>
        </p:spPr>
        <p:txBody>
          <a:bodyPr wrap="square" rtlCol="0">
            <a:spAutoFit/>
          </a:bodyPr>
          <a:lstStyle/>
          <a:p>
            <a:pPr algn="ctr"/>
            <a:r>
              <a:rPr lang="en-US" altLang="zh-CN" b="1" dirty="0" smtClean="0">
                <a:solidFill>
                  <a:srgbClr val="FFC001"/>
                </a:solidFill>
                <a:latin typeface="Calibri Light" panose="020F0302020204030204" pitchFamily="34" charset="0"/>
              </a:rPr>
              <a:t>2018.10.26</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4566881" y="3674963"/>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0" y="4911021"/>
            <a:ext cx="12191999" cy="1851507"/>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22144" y="5011255"/>
            <a:ext cx="12217246" cy="1851507"/>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12218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72918" y="1524176"/>
            <a:ext cx="10798168" cy="7663636"/>
          </a:xfrm>
          <a:prstGeom prst="rect">
            <a:avLst/>
          </a:prstGeom>
          <a:noFill/>
        </p:spPr>
        <p:txBody>
          <a:bodyPr wrap="square" rtlCol="0">
            <a:spAutoFit/>
          </a:bodyPr>
          <a:lstStyle/>
          <a:p>
            <a:r>
              <a:rPr lang="en-US" altLang="zh-CN" sz="2000" dirty="0" smtClean="0"/>
              <a:t>        </a:t>
            </a:r>
            <a:r>
              <a:rPr lang="zh-CN" altLang="zh-CN" sz="2000" dirty="0" smtClean="0"/>
              <a:t>当</a:t>
            </a:r>
            <a:r>
              <a:rPr lang="zh-CN" altLang="zh-CN" sz="2000" dirty="0"/>
              <a:t>分析与</a:t>
            </a:r>
            <a:r>
              <a:rPr lang="en-US" altLang="zh-CN" sz="2000" dirty="0"/>
              <a:t>LGBT</a:t>
            </a:r>
            <a:r>
              <a:rPr lang="zh-CN" altLang="zh-CN" sz="2000" dirty="0"/>
              <a:t>有关的情绪时，管理者和政策制定者必须依赖对诸如“你认为自己是同性恋</a:t>
            </a:r>
            <a:r>
              <a:rPr lang="zh-CN" altLang="zh-CN" sz="2000" dirty="0" smtClean="0"/>
              <a:t>吗</a:t>
            </a:r>
            <a:r>
              <a:rPr lang="zh-CN" altLang="en-US" sz="2000" dirty="0" smtClean="0"/>
              <a:t>？</a:t>
            </a:r>
            <a:r>
              <a:rPr lang="zh-CN" altLang="zh-CN" sz="2000" dirty="0" smtClean="0"/>
              <a:t>”</a:t>
            </a:r>
            <a:r>
              <a:rPr lang="zh-CN" altLang="zh-CN" sz="2000" dirty="0"/>
              <a:t>或者“跟一个公开出柜的管理者相处会舒服吗？”等</a:t>
            </a:r>
            <a:r>
              <a:rPr lang="zh-CN" altLang="zh-CN" sz="2000" dirty="0" smtClean="0"/>
              <a:t>自</a:t>
            </a:r>
            <a:r>
              <a:rPr lang="zh-CN" altLang="en-US" sz="2000" dirty="0" smtClean="0"/>
              <a:t>我报告</a:t>
            </a:r>
            <a:r>
              <a:rPr lang="zh-CN" altLang="zh-CN" sz="2000" dirty="0" smtClean="0"/>
              <a:t>问题</a:t>
            </a:r>
            <a:r>
              <a:rPr lang="zh-CN" altLang="zh-CN" sz="2000" dirty="0"/>
              <a:t>的回答。这样的数据能影响管理决策和公共政策</a:t>
            </a:r>
            <a:r>
              <a:rPr lang="zh-CN" altLang="zh-CN" sz="2000" dirty="0" smtClean="0"/>
              <a:t>。</a:t>
            </a:r>
            <a:r>
              <a:rPr lang="zh-CN" altLang="en-US" sz="2000" dirty="0" smtClean="0"/>
              <a:t>然而人们</a:t>
            </a:r>
            <a:r>
              <a:rPr lang="zh-CN" altLang="zh-CN" sz="2000" dirty="0" smtClean="0"/>
              <a:t>对</a:t>
            </a:r>
            <a:r>
              <a:rPr lang="zh-CN" altLang="zh-CN" sz="2000" dirty="0"/>
              <a:t>这类问题的回答</a:t>
            </a:r>
            <a:r>
              <a:rPr lang="zh-CN" altLang="zh-CN" sz="2000" dirty="0" smtClean="0"/>
              <a:t>可能</a:t>
            </a:r>
            <a:r>
              <a:rPr lang="zh-CN" altLang="en-US" sz="2000" dirty="0" smtClean="0"/>
              <a:t>是</a:t>
            </a:r>
            <a:r>
              <a:rPr lang="zh-CN" altLang="zh-CN" sz="2000" dirty="0" smtClean="0"/>
              <a:t>偏向</a:t>
            </a:r>
            <a:r>
              <a:rPr lang="zh-CN" altLang="zh-CN" sz="2000" dirty="0"/>
              <a:t>遵守社会规范的，受访者可能更偏好给出社会认同的答案而</a:t>
            </a:r>
            <a:r>
              <a:rPr lang="zh-CN" altLang="zh-CN" sz="2000" dirty="0" smtClean="0"/>
              <a:t>非</a:t>
            </a:r>
            <a:r>
              <a:rPr lang="zh-CN" altLang="en-US" sz="2000" dirty="0" smtClean="0"/>
              <a:t>真实</a:t>
            </a:r>
            <a:r>
              <a:rPr lang="zh-CN" altLang="zh-CN" sz="2000" dirty="0" smtClean="0"/>
              <a:t>的</a:t>
            </a:r>
            <a:r>
              <a:rPr lang="zh-CN" altLang="zh-CN" sz="2000" dirty="0"/>
              <a:t>答案。这样一来，广泛使用的</a:t>
            </a:r>
            <a:r>
              <a:rPr lang="zh-CN" altLang="zh-CN" sz="2000" dirty="0" smtClean="0"/>
              <a:t>来自民意调查</a:t>
            </a:r>
            <a:r>
              <a:rPr lang="zh-CN" altLang="zh-CN" sz="2000" dirty="0"/>
              <a:t>的数据可能是不准确的，我们对仇恨</a:t>
            </a:r>
            <a:r>
              <a:rPr lang="en-US" altLang="zh-CN" sz="2000" dirty="0"/>
              <a:t>LGBT</a:t>
            </a:r>
            <a:r>
              <a:rPr lang="zh-CN" altLang="zh-CN" sz="2000" dirty="0"/>
              <a:t>群体的程度</a:t>
            </a:r>
            <a:r>
              <a:rPr lang="zh-CN" altLang="zh-CN" sz="2000" dirty="0" smtClean="0"/>
              <a:t>可能被</a:t>
            </a:r>
            <a:r>
              <a:rPr lang="zh-CN" altLang="zh-CN" sz="2000" dirty="0"/>
              <a:t>错误估计了，这也会影响管理实践和社会政策。</a:t>
            </a:r>
          </a:p>
          <a:p>
            <a:r>
              <a:rPr lang="en-US" altLang="zh-CN" sz="2000" dirty="0" smtClean="0"/>
              <a:t>        </a:t>
            </a:r>
            <a:r>
              <a:rPr lang="zh-CN" altLang="zh-CN" sz="2000" dirty="0" smtClean="0"/>
              <a:t>在</a:t>
            </a:r>
            <a:r>
              <a:rPr lang="zh-CN" altLang="zh-CN" sz="2000" dirty="0"/>
              <a:t>这篇文章中</a:t>
            </a:r>
            <a:r>
              <a:rPr lang="zh-CN" altLang="zh-CN" sz="2000" dirty="0" smtClean="0"/>
              <a:t>，</a:t>
            </a:r>
            <a:r>
              <a:rPr lang="zh-CN" altLang="en-US" sz="2000" dirty="0" smtClean="0"/>
              <a:t>作者</a:t>
            </a:r>
            <a:r>
              <a:rPr lang="zh-CN" altLang="zh-CN" sz="2000" dirty="0" smtClean="0"/>
              <a:t>报道</a:t>
            </a:r>
            <a:r>
              <a:rPr lang="zh-CN" altLang="zh-CN" sz="2000" dirty="0"/>
              <a:t>了一个实验的结果，该实验测试匿名性和隐私性是否足以激发人们对有关性的问题的真实回答</a:t>
            </a:r>
            <a:r>
              <a:rPr lang="zh-CN" altLang="zh-CN" sz="2000" dirty="0" smtClean="0"/>
              <a:t>。</a:t>
            </a:r>
            <a:r>
              <a:rPr lang="zh-CN" altLang="en-US" sz="2000" dirty="0" smtClean="0"/>
              <a:t>作者</a:t>
            </a:r>
            <a:r>
              <a:rPr lang="zh-CN" altLang="zh-CN" sz="2000" dirty="0" smtClean="0"/>
              <a:t>发现</a:t>
            </a:r>
            <a:r>
              <a:rPr lang="zh-CN" altLang="en-US" sz="2000" dirty="0" smtClean="0"/>
              <a:t>了</a:t>
            </a:r>
            <a:r>
              <a:rPr lang="zh-CN" altLang="zh-CN" sz="2000" dirty="0" smtClean="0"/>
              <a:t>大量</a:t>
            </a:r>
            <a:r>
              <a:rPr lang="zh-CN" altLang="zh-CN" sz="2000" dirty="0"/>
              <a:t>对</a:t>
            </a:r>
            <a:r>
              <a:rPr lang="en-US" altLang="zh-CN" sz="2000" dirty="0"/>
              <a:t>LGBT</a:t>
            </a:r>
            <a:r>
              <a:rPr lang="zh-CN" altLang="zh-CN" sz="2000" dirty="0"/>
              <a:t>身份和行为以及反同情绪的少报，即使是在匿名和非常私人的条件下。</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引言</a:t>
            </a: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5391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72918" y="780590"/>
            <a:ext cx="10798168" cy="6955750"/>
          </a:xfrm>
          <a:prstGeom prst="rect">
            <a:avLst/>
          </a:prstGeom>
          <a:noFill/>
        </p:spPr>
        <p:txBody>
          <a:bodyPr wrap="square" rtlCol="0">
            <a:spAutoFit/>
          </a:bodyPr>
          <a:lstStyle/>
          <a:p>
            <a:r>
              <a:rPr lang="en-US" altLang="zh-CN" sz="2000" dirty="0" smtClean="0"/>
              <a:t>         </a:t>
            </a:r>
            <a:r>
              <a:rPr lang="zh-CN" altLang="zh-CN" sz="2000" dirty="0" smtClean="0"/>
              <a:t>近年来</a:t>
            </a:r>
            <a:r>
              <a:rPr lang="zh-CN" altLang="zh-CN" sz="2000" dirty="0"/>
              <a:t>和</a:t>
            </a:r>
            <a:r>
              <a:rPr lang="en-US" altLang="zh-CN" sz="2000" dirty="0"/>
              <a:t>LGBT</a:t>
            </a:r>
            <a:r>
              <a:rPr lang="zh-CN" altLang="zh-CN" sz="2000" dirty="0"/>
              <a:t>相关的调查已经在很多方面有了改进。由于这些进展，最近从措辞良好和执行良好的调查中获得的关于性取向的数据得到了一些有信心的报告。但这些数据的准确性就不得而知了</a:t>
            </a:r>
            <a:r>
              <a:rPr lang="zh-CN" altLang="zh-CN" sz="2000" dirty="0" smtClean="0"/>
              <a:t>。</a:t>
            </a:r>
            <a:r>
              <a:rPr lang="zh-CN" altLang="en-US" sz="2000" dirty="0"/>
              <a:t>作者</a:t>
            </a:r>
            <a:r>
              <a:rPr lang="zh-CN" altLang="zh-CN" sz="2000" dirty="0" smtClean="0"/>
              <a:t>使用</a:t>
            </a:r>
            <a:r>
              <a:rPr lang="zh-CN" altLang="zh-CN" sz="2000" dirty="0"/>
              <a:t>了一种减少社会期望偏见的设计，</a:t>
            </a:r>
            <a:r>
              <a:rPr lang="en-US" altLang="zh-CN" sz="2000" dirty="0"/>
              <a:t>ICT</a:t>
            </a:r>
            <a:r>
              <a:rPr lang="zh-CN" altLang="zh-CN" sz="2000" dirty="0"/>
              <a:t>（</a:t>
            </a:r>
            <a:r>
              <a:rPr lang="en-US" altLang="zh-CN" sz="2000" dirty="0"/>
              <a:t>the item count technique</a:t>
            </a:r>
            <a:r>
              <a:rPr lang="zh-CN" altLang="zh-CN" sz="2000" dirty="0"/>
              <a:t>）。</a:t>
            </a:r>
            <a:r>
              <a:rPr lang="en-US" altLang="zh-CN" sz="2000" dirty="0"/>
              <a:t>ICT</a:t>
            </a:r>
            <a:r>
              <a:rPr lang="zh-CN" altLang="zh-CN" sz="2000" dirty="0"/>
              <a:t>是一种</a:t>
            </a:r>
            <a:r>
              <a:rPr lang="en-US" altLang="zh-CN" sz="2000" dirty="0"/>
              <a:t>between-subject</a:t>
            </a:r>
            <a:r>
              <a:rPr lang="zh-CN" altLang="zh-CN" sz="2000" dirty="0"/>
              <a:t>的方法，在这种方法中，随机选择的一组参与者被要求报告</a:t>
            </a:r>
            <a:r>
              <a:rPr lang="en-US" altLang="zh-CN" sz="2000" dirty="0"/>
              <a:t>N</a:t>
            </a:r>
            <a:r>
              <a:rPr lang="zh-CN" altLang="zh-CN" sz="2000" dirty="0" smtClean="0"/>
              <a:t>项</a:t>
            </a:r>
            <a:r>
              <a:rPr lang="zh-CN" altLang="en-US" sz="2000" dirty="0" smtClean="0"/>
              <a:t>陈述</a:t>
            </a:r>
            <a:r>
              <a:rPr lang="zh-CN" altLang="zh-CN" sz="2000" dirty="0" smtClean="0"/>
              <a:t>中</a:t>
            </a:r>
            <a:r>
              <a:rPr lang="zh-CN" altLang="zh-CN" sz="2000" dirty="0"/>
              <a:t>有多少是适合自己的。剩下</a:t>
            </a:r>
            <a:r>
              <a:rPr lang="zh-CN" altLang="zh-CN" sz="2000" dirty="0" smtClean="0"/>
              <a:t>的</a:t>
            </a:r>
            <a:r>
              <a:rPr lang="zh-CN" altLang="en-US" sz="2000" dirty="0" smtClean="0"/>
              <a:t>一组</a:t>
            </a:r>
            <a:r>
              <a:rPr lang="zh-CN" altLang="zh-CN" sz="2000" dirty="0" smtClean="0"/>
              <a:t>被试被</a:t>
            </a:r>
            <a:r>
              <a:rPr lang="zh-CN" altLang="zh-CN" sz="2000" dirty="0"/>
              <a:t>要求报告</a:t>
            </a:r>
            <a:r>
              <a:rPr lang="en-US" altLang="zh-CN" sz="2000" dirty="0"/>
              <a:t>N+1</a:t>
            </a:r>
            <a:r>
              <a:rPr lang="zh-CN" altLang="zh-CN" sz="2000" dirty="0"/>
              <a:t>项中有多少是适合自己的，其中</a:t>
            </a:r>
            <a:r>
              <a:rPr lang="en-US" altLang="zh-CN" sz="2000" dirty="0"/>
              <a:t>N</a:t>
            </a:r>
            <a:r>
              <a:rPr lang="zh-CN" altLang="zh-CN" sz="2000" dirty="0"/>
              <a:t>项与控制组相同，第</a:t>
            </a:r>
            <a:r>
              <a:rPr lang="en-US" altLang="zh-CN" sz="2000" dirty="0"/>
              <a:t>N+1</a:t>
            </a:r>
            <a:r>
              <a:rPr lang="zh-CN" altLang="zh-CN" sz="2000" dirty="0"/>
              <a:t>项是感兴趣的敏感项，比如：我不是异性恋</a:t>
            </a:r>
            <a:r>
              <a:rPr lang="zh-CN" altLang="zh-CN" sz="2000" dirty="0" smtClean="0"/>
              <a:t>。使用</a:t>
            </a:r>
            <a:r>
              <a:rPr lang="zh-CN" altLang="zh-CN" sz="2000" dirty="0"/>
              <a:t>这个方法研究者永远不能完美地推断出个人对于敏感项的回答，只要受访者没有报告或者</a:t>
            </a:r>
            <a:r>
              <a:rPr lang="en-US" altLang="zh-CN" sz="2000" dirty="0"/>
              <a:t>0</a:t>
            </a:r>
            <a:r>
              <a:rPr lang="zh-CN" altLang="zh-CN" sz="2000" dirty="0"/>
              <a:t>或者</a:t>
            </a:r>
            <a:r>
              <a:rPr lang="en-US" altLang="zh-CN" sz="2000" dirty="0"/>
              <a:t>N+1</a:t>
            </a:r>
            <a:r>
              <a:rPr lang="zh-CN" altLang="zh-CN" sz="2000" dirty="0"/>
              <a:t>个项都是对的。因此</a:t>
            </a:r>
            <a:r>
              <a:rPr lang="en-US" altLang="zh-CN" sz="2000" dirty="0"/>
              <a:t>ICT</a:t>
            </a:r>
            <a:r>
              <a:rPr lang="zh-CN" altLang="zh-CN" sz="2000" dirty="0"/>
              <a:t>提供</a:t>
            </a:r>
            <a:r>
              <a:rPr lang="zh-CN" altLang="zh-CN" sz="2000" dirty="0" smtClean="0"/>
              <a:t>的</a:t>
            </a:r>
            <a:r>
              <a:rPr lang="zh-CN" altLang="en-US" sz="2000" dirty="0" smtClean="0"/>
              <a:t>隐蔽性</a:t>
            </a:r>
            <a:r>
              <a:rPr lang="zh-CN" altLang="zh-CN" sz="2000" dirty="0" smtClean="0"/>
              <a:t>几乎</a:t>
            </a:r>
            <a:r>
              <a:rPr lang="zh-CN" altLang="zh-CN" sz="2000" dirty="0"/>
              <a:t>消除了对个人对感兴趣项目的答案的精确推断</a:t>
            </a:r>
            <a:r>
              <a:rPr lang="en-US" altLang="zh-CN" sz="2000" dirty="0"/>
              <a:t>(</a:t>
            </a:r>
            <a:r>
              <a:rPr lang="zh-CN" altLang="zh-CN" sz="2000" dirty="0"/>
              <a:t>尽管研究者仍可能做出概率性陈述</a:t>
            </a:r>
            <a:r>
              <a:rPr lang="en-US" altLang="zh-CN" sz="2000" dirty="0"/>
              <a:t>)</a:t>
            </a:r>
            <a:r>
              <a:rPr lang="zh-CN" altLang="zh-CN" sz="2000" dirty="0" smtClean="0"/>
              <a:t>。</a:t>
            </a:r>
            <a:endParaRPr lang="en-US" altLang="zh-CN" sz="20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引言</a:t>
            </a: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51990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72918" y="780590"/>
            <a:ext cx="10798168" cy="8802410"/>
          </a:xfrm>
          <a:prstGeom prst="rect">
            <a:avLst/>
          </a:prstGeom>
          <a:noFill/>
        </p:spPr>
        <p:txBody>
          <a:bodyPr wrap="square" rtlCol="0">
            <a:spAutoFit/>
          </a:bodyPr>
          <a:lstStyle/>
          <a:p>
            <a:r>
              <a:rPr lang="zh-CN" altLang="en-US" sz="2000" dirty="0" smtClean="0"/>
              <a:t>        作者</a:t>
            </a:r>
            <a:r>
              <a:rPr lang="zh-CN" altLang="zh-CN" sz="2000" dirty="0"/>
              <a:t>对传统的</a:t>
            </a:r>
            <a:r>
              <a:rPr lang="en-US" altLang="zh-CN" sz="2000" dirty="0"/>
              <a:t>ICT</a:t>
            </a:r>
            <a:r>
              <a:rPr lang="zh-CN" altLang="zh-CN" sz="2000" dirty="0"/>
              <a:t>做出了修改，不仅</a:t>
            </a:r>
            <a:r>
              <a:rPr lang="zh-CN" altLang="zh-CN" sz="2000" dirty="0" smtClean="0"/>
              <a:t>让</a:t>
            </a:r>
            <a:r>
              <a:rPr lang="zh-CN" altLang="en-US" sz="2000" dirty="0" smtClean="0"/>
              <a:t>他们</a:t>
            </a:r>
            <a:r>
              <a:rPr lang="zh-CN" altLang="zh-CN" sz="2000" dirty="0" smtClean="0"/>
              <a:t>对</a:t>
            </a:r>
            <a:r>
              <a:rPr lang="zh-CN" altLang="zh-CN" sz="2000" dirty="0"/>
              <a:t>总体水平做出正确推断，而且</a:t>
            </a:r>
            <a:r>
              <a:rPr lang="zh-CN" altLang="zh-CN" sz="2000" dirty="0" smtClean="0"/>
              <a:t>同时也</a:t>
            </a:r>
            <a:r>
              <a:rPr lang="zh-CN" altLang="zh-CN" sz="2000" dirty="0"/>
              <a:t>可以来估计传统的调查方法下</a:t>
            </a:r>
            <a:r>
              <a:rPr lang="zh-CN" altLang="zh-CN" sz="2000" dirty="0" smtClean="0"/>
              <a:t>的失实</a:t>
            </a:r>
            <a:r>
              <a:rPr lang="zh-CN" altLang="zh-CN" sz="2000" dirty="0"/>
              <a:t>率</a:t>
            </a:r>
            <a:r>
              <a:rPr lang="zh-CN" altLang="zh-CN" sz="2000" dirty="0" smtClean="0"/>
              <a:t>。</a:t>
            </a:r>
            <a:r>
              <a:rPr lang="zh-CN" altLang="en-US" sz="2000" dirty="0" smtClean="0"/>
              <a:t>作者把被试随机分成两组。第一组是</a:t>
            </a:r>
            <a:r>
              <a:rPr lang="zh-CN" altLang="zh-CN" sz="2000" dirty="0" smtClean="0"/>
              <a:t>控制组</a:t>
            </a:r>
            <a:r>
              <a:rPr lang="zh-CN" altLang="en-US" sz="2000" dirty="0" smtClean="0"/>
              <a:t>，他们</a:t>
            </a:r>
            <a:r>
              <a:rPr lang="zh-CN" altLang="zh-CN" sz="2000" dirty="0" smtClean="0"/>
              <a:t>看到</a:t>
            </a:r>
            <a:r>
              <a:rPr lang="en-US" altLang="zh-CN" sz="2000" dirty="0"/>
              <a:t>N</a:t>
            </a:r>
            <a:r>
              <a:rPr lang="zh-CN" altLang="zh-CN" sz="2000" dirty="0"/>
              <a:t>个项</a:t>
            </a:r>
            <a:r>
              <a:rPr lang="zh-CN" altLang="zh-CN" sz="2000" dirty="0" smtClean="0"/>
              <a:t>的</a:t>
            </a:r>
            <a:r>
              <a:rPr lang="zh-CN" altLang="en-US" sz="2000" dirty="0" smtClean="0"/>
              <a:t>陈述</a:t>
            </a:r>
            <a:r>
              <a:rPr lang="zh-CN" altLang="zh-CN" sz="2000" dirty="0" smtClean="0"/>
              <a:t>列表</a:t>
            </a:r>
            <a:r>
              <a:rPr lang="zh-CN" altLang="zh-CN" sz="2000" dirty="0"/>
              <a:t>，并报告有</a:t>
            </a:r>
            <a:r>
              <a:rPr lang="zh-CN" altLang="zh-CN" sz="2000" dirty="0" smtClean="0"/>
              <a:t>多少</a:t>
            </a:r>
            <a:r>
              <a:rPr lang="zh-CN" altLang="en-US" sz="2000" dirty="0" smtClean="0"/>
              <a:t>项</a:t>
            </a:r>
            <a:r>
              <a:rPr lang="zh-CN" altLang="zh-CN" sz="2000" dirty="0" smtClean="0"/>
              <a:t>是</a:t>
            </a:r>
            <a:r>
              <a:rPr lang="zh-CN" altLang="zh-CN" sz="2000" dirty="0"/>
              <a:t>适合自己的。紧接着，他们直接被问到</a:t>
            </a:r>
            <a:r>
              <a:rPr lang="zh-CN" altLang="zh-CN" sz="2000" dirty="0" smtClean="0"/>
              <a:t>敏感</a:t>
            </a:r>
            <a:r>
              <a:rPr lang="zh-CN" altLang="en-US" sz="2000" dirty="0" smtClean="0"/>
              <a:t>问题</a:t>
            </a:r>
            <a:r>
              <a:rPr lang="zh-CN" altLang="zh-CN" sz="2000" dirty="0" smtClean="0"/>
              <a:t>。</a:t>
            </a:r>
            <a:r>
              <a:rPr lang="zh-CN" altLang="en-US" sz="2000" dirty="0" smtClean="0"/>
              <a:t>作者</a:t>
            </a:r>
            <a:r>
              <a:rPr lang="zh-CN" altLang="zh-CN" sz="2000" dirty="0" smtClean="0"/>
              <a:t>把</a:t>
            </a:r>
            <a:r>
              <a:rPr lang="zh-CN" altLang="zh-CN" sz="2000" dirty="0"/>
              <a:t>这个状况称作</a:t>
            </a:r>
            <a:r>
              <a:rPr lang="zh-CN" altLang="zh-CN" sz="2000" dirty="0" smtClean="0"/>
              <a:t>“直接报告组”</a:t>
            </a:r>
            <a:r>
              <a:rPr lang="zh-CN" altLang="en-US" sz="2000" dirty="0" smtClean="0"/>
              <a:t>干预</a:t>
            </a:r>
            <a:r>
              <a:rPr lang="zh-CN" altLang="zh-CN" sz="2000" dirty="0" smtClean="0"/>
              <a:t> 。</a:t>
            </a:r>
            <a:r>
              <a:rPr lang="zh-CN" altLang="zh-CN" sz="2000" dirty="0"/>
              <a:t>第二组，</a:t>
            </a:r>
            <a:r>
              <a:rPr lang="zh-CN" altLang="zh-CN" sz="2000" dirty="0" smtClean="0"/>
              <a:t>“隐蔽报告组” ，</a:t>
            </a:r>
            <a:r>
              <a:rPr lang="zh-CN" altLang="zh-CN" sz="2000" dirty="0"/>
              <a:t>和传统</a:t>
            </a:r>
            <a:r>
              <a:rPr lang="en-US" altLang="zh-CN" sz="2000" dirty="0"/>
              <a:t>ICT</a:t>
            </a:r>
            <a:r>
              <a:rPr lang="zh-CN" altLang="zh-CN" sz="2000" dirty="0"/>
              <a:t>一样，对</a:t>
            </a:r>
            <a:r>
              <a:rPr lang="en-US" altLang="zh-CN" sz="2000" dirty="0"/>
              <a:t>N+1</a:t>
            </a:r>
            <a:r>
              <a:rPr lang="zh-CN" altLang="zh-CN" sz="2000" dirty="0"/>
              <a:t>个项做出反应。使用这种修改</a:t>
            </a:r>
            <a:r>
              <a:rPr lang="zh-CN" altLang="zh-CN" sz="2000" dirty="0" smtClean="0"/>
              <a:t>，</a:t>
            </a:r>
            <a:r>
              <a:rPr lang="zh-CN" altLang="en-US" sz="2000" dirty="0" smtClean="0"/>
              <a:t>作者研究了</a:t>
            </a:r>
            <a:r>
              <a:rPr lang="zh-CN" altLang="zh-CN" sz="2000" dirty="0" smtClean="0"/>
              <a:t>即使</a:t>
            </a:r>
            <a:r>
              <a:rPr lang="zh-CN" altLang="zh-CN" sz="2000" dirty="0"/>
              <a:t>在自我管理、计算机协助调查中与性取向有关的问题</a:t>
            </a:r>
            <a:r>
              <a:rPr lang="zh-CN" altLang="zh-CN" sz="2000" dirty="0" smtClean="0"/>
              <a:t>是否</a:t>
            </a:r>
            <a:r>
              <a:rPr lang="zh-CN" altLang="en-US" sz="2000" dirty="0" smtClean="0"/>
              <a:t>也</a:t>
            </a:r>
            <a:r>
              <a:rPr lang="zh-CN" altLang="zh-CN" sz="2000" dirty="0" smtClean="0"/>
              <a:t>被</a:t>
            </a:r>
            <a:r>
              <a:rPr lang="zh-CN" altLang="zh-CN" sz="2000" dirty="0"/>
              <a:t>污名</a:t>
            </a:r>
            <a:r>
              <a:rPr lang="zh-CN" altLang="zh-CN" sz="2000" dirty="0" smtClean="0"/>
              <a:t>化</a:t>
            </a:r>
            <a:r>
              <a:rPr lang="zh-CN" altLang="en-US" sz="2000" dirty="0" smtClean="0"/>
              <a:t>了</a:t>
            </a:r>
            <a:r>
              <a:rPr lang="en-US" altLang="zh-CN" sz="2000" dirty="0" smtClean="0"/>
              <a:t>-</a:t>
            </a:r>
            <a:r>
              <a:rPr lang="zh-CN" altLang="zh-CN" sz="2000" dirty="0"/>
              <a:t>它们是否显示出社会期望偏见的</a:t>
            </a:r>
            <a:r>
              <a:rPr lang="zh-CN" altLang="zh-CN" sz="2000" dirty="0" smtClean="0"/>
              <a:t>证据</a:t>
            </a:r>
            <a:r>
              <a:rPr lang="zh-CN" altLang="en-US" sz="2000" dirty="0" smtClean="0"/>
              <a:t>。他们</a:t>
            </a:r>
            <a:r>
              <a:rPr lang="zh-CN" altLang="zh-CN" sz="2000" dirty="0" smtClean="0"/>
              <a:t>发现</a:t>
            </a:r>
            <a:r>
              <a:rPr lang="zh-CN" altLang="zh-CN" sz="2000" dirty="0"/>
              <a:t>有证据表明，即使在极度隐私和匿名的情况下，许多与</a:t>
            </a:r>
            <a:r>
              <a:rPr lang="zh-CN" altLang="zh-CN" sz="2000" dirty="0" smtClean="0"/>
              <a:t>性</a:t>
            </a:r>
            <a:r>
              <a:rPr lang="zh-CN" altLang="en-US" sz="2000" dirty="0" smtClean="0"/>
              <a:t>别认同</a:t>
            </a:r>
            <a:r>
              <a:rPr lang="zh-CN" altLang="zh-CN" sz="2000" dirty="0" smtClean="0"/>
              <a:t>或</a:t>
            </a:r>
            <a:r>
              <a:rPr lang="zh-CN" altLang="zh-CN" sz="2000" dirty="0"/>
              <a:t>相关观点有关的问题也有很大的</a:t>
            </a:r>
            <a:r>
              <a:rPr lang="zh-CN" altLang="zh-CN" sz="2000" dirty="0" smtClean="0"/>
              <a:t>社会</a:t>
            </a:r>
            <a:r>
              <a:rPr lang="zh-CN" altLang="en-US" sz="2000" dirty="0" smtClean="0"/>
              <a:t>期望</a:t>
            </a:r>
            <a:r>
              <a:rPr lang="zh-CN" altLang="zh-CN" sz="2000" dirty="0" smtClean="0"/>
              <a:t>偏见。</a:t>
            </a:r>
            <a:r>
              <a:rPr lang="zh-CN" altLang="en-US" sz="2000" dirty="0" smtClean="0"/>
              <a:t>作者</a:t>
            </a:r>
            <a:r>
              <a:rPr lang="zh-CN" altLang="zh-CN" sz="2000" dirty="0" smtClean="0"/>
              <a:t>还</a:t>
            </a:r>
            <a:r>
              <a:rPr lang="zh-CN" altLang="zh-CN" sz="2000" dirty="0"/>
              <a:t>考虑了社会规范是如何在不同的人口群体中变化的</a:t>
            </a:r>
            <a:r>
              <a:rPr lang="zh-CN" altLang="zh-CN" sz="2000" dirty="0" smtClean="0"/>
              <a:t>。</a:t>
            </a:r>
            <a:r>
              <a:rPr lang="zh-CN" altLang="en-US" sz="2000" dirty="0" smtClean="0"/>
              <a:t>结果</a:t>
            </a:r>
            <a:r>
              <a:rPr lang="zh-CN" altLang="zh-CN" sz="2000" dirty="0" smtClean="0"/>
              <a:t>表明</a:t>
            </a:r>
            <a:r>
              <a:rPr lang="zh-CN" altLang="zh-CN" sz="2000" dirty="0"/>
              <a:t>，其他研究确定的人口类别中的更公开的反同性恋者、基督徒、非裔美国人和老年人更有可能在没有匿名的情况下隐瞒自己的</a:t>
            </a:r>
            <a:r>
              <a:rPr lang="zh-CN" altLang="zh-CN" sz="2000" dirty="0" smtClean="0"/>
              <a:t>性别</a:t>
            </a:r>
            <a:r>
              <a:rPr lang="zh-CN" altLang="en-US" sz="2000" dirty="0" smtClean="0"/>
              <a:t>认同</a:t>
            </a:r>
            <a:r>
              <a:rPr lang="zh-CN" altLang="zh-CN" sz="2000" dirty="0" smtClean="0"/>
              <a:t>。</a:t>
            </a:r>
            <a:endParaRPr lang="zh-CN" altLang="zh-CN" sz="2000" dirty="0"/>
          </a:p>
          <a:p>
            <a:r>
              <a:rPr lang="en-US" altLang="zh-CN" sz="2000" dirty="0" smtClean="0"/>
              <a:t>        </a:t>
            </a:r>
            <a:r>
              <a:rPr lang="zh-CN" altLang="zh-CN" sz="2000" dirty="0" smtClean="0"/>
              <a:t>最后，</a:t>
            </a:r>
            <a:r>
              <a:rPr lang="zh-CN" altLang="en-US" sz="2000" dirty="0" smtClean="0"/>
              <a:t>作者</a:t>
            </a:r>
            <a:r>
              <a:rPr lang="zh-CN" altLang="zh-CN" sz="2000" dirty="0" smtClean="0"/>
              <a:t>使用</a:t>
            </a:r>
            <a:r>
              <a:rPr lang="zh-CN" altLang="zh-CN" sz="2000" dirty="0"/>
              <a:t>了一个“安慰剂检验”来检验</a:t>
            </a:r>
            <a:r>
              <a:rPr lang="en-US" altLang="zh-CN" sz="2000" dirty="0"/>
              <a:t>ICT</a:t>
            </a:r>
            <a:r>
              <a:rPr lang="zh-CN" altLang="zh-CN" sz="2000" dirty="0"/>
              <a:t>的有效性</a:t>
            </a:r>
            <a:r>
              <a:rPr lang="zh-CN" altLang="zh-CN" sz="2000" dirty="0" smtClean="0"/>
              <a:t>，</a:t>
            </a:r>
            <a:r>
              <a:rPr lang="zh-CN" altLang="en-US" sz="2000" dirty="0"/>
              <a:t>作者</a:t>
            </a:r>
            <a:r>
              <a:rPr lang="zh-CN" altLang="zh-CN" sz="2000" dirty="0" smtClean="0"/>
              <a:t>对</a:t>
            </a:r>
            <a:r>
              <a:rPr lang="zh-CN" altLang="zh-CN" sz="2000" dirty="0"/>
              <a:t>八种不应受社会期望偏见影响的“安慰剂”陈述进行了一项</a:t>
            </a:r>
            <a:r>
              <a:rPr lang="en-US" altLang="zh-CN" sz="2000" dirty="0"/>
              <a:t>ICT</a:t>
            </a:r>
            <a:r>
              <a:rPr lang="zh-CN" altLang="zh-CN" sz="2000" dirty="0"/>
              <a:t>实验。结果表明，对于非敏感的安慰剂项目，隐蔽的方法产生的效果很小，</a:t>
            </a:r>
            <a:r>
              <a:rPr lang="en-US" altLang="zh-CN" sz="2000" dirty="0"/>
              <a:t>7/8</a:t>
            </a:r>
            <a:r>
              <a:rPr lang="zh-CN" altLang="zh-CN" sz="2000" dirty="0"/>
              <a:t>的</a:t>
            </a:r>
            <a:r>
              <a:rPr lang="zh-CN" altLang="zh-CN" sz="2000" dirty="0" smtClean="0"/>
              <a:t>项目</a:t>
            </a:r>
            <a:r>
              <a:rPr lang="zh-CN" altLang="en-US" sz="2000" dirty="0" smtClean="0"/>
              <a:t>效果</a:t>
            </a:r>
            <a:r>
              <a:rPr lang="zh-CN" altLang="zh-CN" sz="2000" dirty="0" smtClean="0"/>
              <a:t>和</a:t>
            </a:r>
            <a:r>
              <a:rPr lang="zh-CN" altLang="zh-CN" sz="2000" dirty="0"/>
              <a:t>零没有显著差别</a:t>
            </a:r>
            <a:r>
              <a:rPr lang="zh-CN" altLang="zh-CN" sz="2000" dirty="0" smtClean="0"/>
              <a:t>。实验</a:t>
            </a:r>
            <a:r>
              <a:rPr lang="zh-CN" altLang="zh-CN" sz="2000" dirty="0"/>
              <a:t>结果也显示，相比“</a:t>
            </a:r>
            <a:r>
              <a:rPr lang="en-US" altLang="zh-CN" sz="2000" dirty="0"/>
              <a:t>Yes</a:t>
            </a:r>
            <a:r>
              <a:rPr lang="zh-CN" altLang="zh-CN" sz="2000" dirty="0"/>
              <a:t>”</a:t>
            </a:r>
            <a:r>
              <a:rPr lang="en-US" altLang="zh-CN" sz="2000" dirty="0"/>
              <a:t>,</a:t>
            </a:r>
            <a:r>
              <a:rPr lang="zh-CN" altLang="zh-CN" sz="2000" dirty="0"/>
              <a:t>当敏感项目</a:t>
            </a:r>
            <a:r>
              <a:rPr lang="zh-CN" altLang="zh-CN" sz="2000" dirty="0" smtClean="0"/>
              <a:t>的</a:t>
            </a:r>
            <a:r>
              <a:rPr lang="zh-CN" altLang="en-US" sz="2000" dirty="0" smtClean="0"/>
              <a:t>敏感</a:t>
            </a:r>
            <a:r>
              <a:rPr lang="zh-CN" altLang="zh-CN" sz="2000" dirty="0" smtClean="0"/>
              <a:t>答案</a:t>
            </a:r>
            <a:r>
              <a:rPr lang="zh-CN" altLang="zh-CN" sz="2000" dirty="0"/>
              <a:t>是“</a:t>
            </a:r>
            <a:r>
              <a:rPr lang="en-US" altLang="zh-CN" sz="2000" dirty="0"/>
              <a:t>no</a:t>
            </a:r>
            <a:r>
              <a:rPr lang="zh-CN" altLang="zh-CN" sz="2000" dirty="0"/>
              <a:t>”时</a:t>
            </a:r>
            <a:r>
              <a:rPr lang="en-US" altLang="zh-CN" sz="2000" dirty="0"/>
              <a:t>ICT</a:t>
            </a:r>
            <a:r>
              <a:rPr lang="zh-CN" altLang="zh-CN" sz="2000" dirty="0"/>
              <a:t>更有效。</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zh-CN" altLang="en-US" sz="3200" dirty="0">
                <a:solidFill>
                  <a:srgbClr val="3A3A3A"/>
                </a:solidFill>
                <a:latin typeface="Arial" panose="020B0604020202020204" pitchFamily="34" charset="0"/>
                <a:cs typeface="Arial" panose="020B0604020202020204" pitchFamily="34" charset="0"/>
              </a:rPr>
              <a:t>引言</a:t>
            </a: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60932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8" y="283550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zh-CN" altLang="en-US" sz="4800" b="1" dirty="0" smtClean="0">
                <a:latin typeface="Calibri Light" panose="020F0302020204030204" pitchFamily="34" charset="0"/>
              </a:rPr>
              <a:t>文献综述</a:t>
            </a:r>
            <a:endParaRPr lang="zh-CN" altLang="en-US" sz="4800" b="1" dirty="0">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5927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972918" y="1524176"/>
            <a:ext cx="10798168" cy="9694962"/>
          </a:xfrm>
          <a:prstGeom prst="rect">
            <a:avLst/>
          </a:prstGeom>
          <a:noFill/>
        </p:spPr>
        <p:txBody>
          <a:bodyPr wrap="square" rtlCol="0">
            <a:spAutoFit/>
          </a:bodyPr>
          <a:lstStyle/>
          <a:p>
            <a:pPr algn="just">
              <a:lnSpc>
                <a:spcPct val="130000"/>
              </a:lnSpc>
            </a:pPr>
            <a:r>
              <a:rPr lang="en-US" altLang="zh-CN" sz="2000" dirty="0" smtClean="0"/>
              <a:t>        </a:t>
            </a:r>
            <a:r>
              <a:rPr lang="zh-CN" altLang="zh-CN" sz="2000" dirty="0" smtClean="0"/>
              <a:t>由于</a:t>
            </a:r>
            <a:r>
              <a:rPr lang="zh-CN" altLang="zh-CN" sz="2000" dirty="0"/>
              <a:t>缺乏数据</a:t>
            </a:r>
            <a:r>
              <a:rPr lang="zh-CN" altLang="zh-CN" sz="2000" dirty="0" smtClean="0"/>
              <a:t>可</a:t>
            </a:r>
            <a:r>
              <a:rPr lang="zh-CN" altLang="en-US" sz="2000" dirty="0" smtClean="0"/>
              <a:t>得</a:t>
            </a:r>
            <a:r>
              <a:rPr lang="zh-CN" altLang="zh-CN" sz="2000" dirty="0" smtClean="0"/>
              <a:t>性</a:t>
            </a:r>
            <a:r>
              <a:rPr lang="zh-CN" altLang="zh-CN" sz="2000" dirty="0"/>
              <a:t>，美国</a:t>
            </a:r>
            <a:r>
              <a:rPr lang="en-US" altLang="zh-CN" sz="2000" dirty="0"/>
              <a:t>LGB</a:t>
            </a:r>
            <a:r>
              <a:rPr lang="zh-CN" altLang="zh-CN" sz="2000" dirty="0"/>
              <a:t>人群的研究受到阻碍，因为很少有代表性的调查询问有关性取向的问题。而且，这些调查在很多影响</a:t>
            </a:r>
            <a:r>
              <a:rPr lang="en-US" altLang="zh-CN" sz="2000" dirty="0"/>
              <a:t>LGB</a:t>
            </a:r>
            <a:r>
              <a:rPr lang="zh-CN" altLang="zh-CN" sz="2000" dirty="0"/>
              <a:t>人群比例的因素上都不相同：样本选择——问题是如何措辞的、参与者的隐私和匿名程度。对于自我识别为</a:t>
            </a:r>
            <a:r>
              <a:rPr lang="en-US" altLang="zh-CN" sz="2000" dirty="0"/>
              <a:t>LGB</a:t>
            </a:r>
            <a:r>
              <a:rPr lang="zh-CN" altLang="zh-CN" sz="2000" dirty="0" smtClean="0"/>
              <a:t>人群</a:t>
            </a:r>
            <a:r>
              <a:rPr lang="zh-CN" altLang="en-US" sz="2000" dirty="0" smtClean="0"/>
              <a:t>比例的估计值</a:t>
            </a:r>
            <a:r>
              <a:rPr lang="zh-CN" altLang="zh-CN" sz="2000" dirty="0" smtClean="0"/>
              <a:t>从</a:t>
            </a:r>
            <a:r>
              <a:rPr lang="en-US" altLang="zh-CN" sz="2000" dirty="0"/>
              <a:t>1.7</a:t>
            </a:r>
            <a:r>
              <a:rPr lang="zh-CN" altLang="zh-CN" sz="2000" dirty="0"/>
              <a:t>％（</a:t>
            </a:r>
            <a:r>
              <a:rPr lang="en-US" altLang="zh-CN" sz="2000" dirty="0"/>
              <a:t>National Epidemiological Survey on Alcohol and Related Conditions,2004–2005)</a:t>
            </a:r>
            <a:r>
              <a:rPr lang="zh-CN" altLang="zh-CN" sz="2000" dirty="0"/>
              <a:t>）至</a:t>
            </a:r>
            <a:r>
              <a:rPr lang="en-US" altLang="zh-CN" sz="2000" dirty="0"/>
              <a:t>5.7</a:t>
            </a:r>
            <a:r>
              <a:rPr lang="zh-CN" altLang="zh-CN" sz="2000" dirty="0"/>
              <a:t>％（</a:t>
            </a:r>
            <a:r>
              <a:rPr lang="en-US" altLang="zh-CN" sz="2000" dirty="0"/>
              <a:t>(National Survey of Sexual Health and Behavior 2009</a:t>
            </a:r>
            <a:r>
              <a:rPr lang="zh-CN" altLang="zh-CN" sz="2000" dirty="0"/>
              <a:t>）不等。其他的测量</a:t>
            </a:r>
            <a:r>
              <a:rPr lang="en-US" altLang="zh-CN" sz="2000" dirty="0"/>
              <a:t>LGB</a:t>
            </a:r>
            <a:r>
              <a:rPr lang="zh-CN" altLang="zh-CN" sz="2000" dirty="0"/>
              <a:t>人群的方法得到了更高的比例。美国的</a:t>
            </a:r>
            <a:r>
              <a:rPr lang="en-US" altLang="zh-CN" sz="2000" dirty="0"/>
              <a:t>NSFG</a:t>
            </a:r>
            <a:r>
              <a:rPr lang="zh-CN" altLang="zh-CN" sz="2000" dirty="0"/>
              <a:t>调查使用音频计算机辅助对</a:t>
            </a:r>
            <a:r>
              <a:rPr lang="en-US" altLang="zh-CN" sz="2000" dirty="0"/>
              <a:t>18-44</a:t>
            </a:r>
            <a:r>
              <a:rPr lang="zh-CN" altLang="zh-CN" sz="2000" dirty="0"/>
              <a:t>岁成人的代表性样本进行了自我访谈，其中答案被输入计算机而不是与研究人员交谈。调查结果显示，在该调查中，</a:t>
            </a:r>
            <a:r>
              <a:rPr lang="en-US" altLang="zh-CN" sz="2000" dirty="0"/>
              <a:t>11%</a:t>
            </a:r>
            <a:r>
              <a:rPr lang="zh-CN" altLang="zh-CN" sz="2000" dirty="0"/>
              <a:t>的成年人</a:t>
            </a:r>
            <a:r>
              <a:rPr lang="zh-CN" altLang="zh-CN" sz="2000" dirty="0" smtClean="0"/>
              <a:t>表示</a:t>
            </a:r>
            <a:r>
              <a:rPr lang="zh-CN" altLang="en-US" sz="2000" dirty="0" smtClean="0"/>
              <a:t>被</a:t>
            </a:r>
            <a:r>
              <a:rPr lang="zh-CN" altLang="zh-CN" sz="2000" dirty="0" smtClean="0"/>
              <a:t>同性吸引，</a:t>
            </a:r>
            <a:r>
              <a:rPr lang="en-US" altLang="zh-CN" sz="2000" dirty="0"/>
              <a:t>8.8%</a:t>
            </a:r>
            <a:r>
              <a:rPr lang="zh-CN" altLang="zh-CN" sz="2000" dirty="0"/>
              <a:t>的成年人报告有</a:t>
            </a:r>
            <a:r>
              <a:rPr lang="zh-CN" altLang="zh-CN" sz="2000" dirty="0" smtClean="0"/>
              <a:t>同性</a:t>
            </a:r>
            <a:r>
              <a:rPr lang="zh-CN" altLang="en-US" sz="2000" dirty="0" smtClean="0"/>
              <a:t>性</a:t>
            </a:r>
            <a:r>
              <a:rPr lang="zh-CN" altLang="zh-CN" sz="2000" dirty="0" smtClean="0"/>
              <a:t>行为</a:t>
            </a:r>
            <a:r>
              <a:rPr lang="zh-CN" altLang="zh-CN" sz="2000" dirty="0"/>
              <a:t>；在该调查中，被认定为</a:t>
            </a:r>
            <a:r>
              <a:rPr lang="en-US" altLang="zh-CN" sz="2000" dirty="0"/>
              <a:t>LGB</a:t>
            </a:r>
            <a:r>
              <a:rPr lang="zh-CN" altLang="zh-CN" sz="2000" dirty="0"/>
              <a:t>的成年人比例为</a:t>
            </a:r>
            <a:r>
              <a:rPr lang="en-US" altLang="zh-CN" sz="2000" dirty="0"/>
              <a:t>3.7%</a:t>
            </a:r>
            <a:r>
              <a:rPr lang="zh-CN" altLang="zh-CN" sz="2000" dirty="0"/>
              <a:t>。最近</a:t>
            </a:r>
            <a:r>
              <a:rPr lang="zh-CN" altLang="zh-CN" sz="2000" dirty="0" smtClean="0"/>
              <a:t>，</a:t>
            </a:r>
            <a:r>
              <a:rPr lang="en-US" altLang="zh-CN" sz="2000" dirty="0" smtClean="0"/>
              <a:t>Pew</a:t>
            </a:r>
            <a:r>
              <a:rPr lang="zh-CN" altLang="zh-CN" sz="2000" dirty="0" smtClean="0"/>
              <a:t>研究中心</a:t>
            </a:r>
            <a:r>
              <a:rPr lang="zh-CN" altLang="zh-CN" sz="2000" dirty="0"/>
              <a:t>（</a:t>
            </a:r>
            <a:r>
              <a:rPr lang="en-US" altLang="zh-CN" sz="2000" dirty="0"/>
              <a:t>2013</a:t>
            </a:r>
            <a:r>
              <a:rPr lang="zh-CN" altLang="zh-CN" sz="2000" dirty="0"/>
              <a:t>年）试图调查一个有代表性的</a:t>
            </a:r>
            <a:r>
              <a:rPr lang="en-US" altLang="zh-CN" sz="2000" dirty="0"/>
              <a:t>LGBT</a:t>
            </a:r>
            <a:r>
              <a:rPr lang="zh-CN" altLang="zh-CN" sz="2000" dirty="0"/>
              <a:t>人群样本</a:t>
            </a:r>
            <a:r>
              <a:rPr lang="zh-CN" altLang="zh-CN" sz="2000" dirty="0" smtClean="0"/>
              <a:t>。对</a:t>
            </a:r>
            <a:r>
              <a:rPr lang="zh-CN" altLang="zh-CN" sz="2000" dirty="0"/>
              <a:t>这项调查作出回应的</a:t>
            </a:r>
            <a:r>
              <a:rPr lang="en-US" altLang="zh-CN" sz="2000" dirty="0" smtClean="0"/>
              <a:t>LGBT</a:t>
            </a:r>
            <a:r>
              <a:rPr lang="zh-CN" altLang="zh-CN" sz="2000" dirty="0" smtClean="0"/>
              <a:t>人士</a:t>
            </a:r>
            <a:r>
              <a:rPr lang="zh-CN" altLang="en-US" sz="2000" dirty="0" smtClean="0"/>
              <a:t>中大约只有一半</a:t>
            </a:r>
            <a:r>
              <a:rPr lang="zh-CN" altLang="zh-CN" sz="2000" dirty="0" smtClean="0"/>
              <a:t>说</a:t>
            </a:r>
            <a:r>
              <a:rPr lang="zh-CN" altLang="zh-CN" sz="2000" dirty="0"/>
              <a:t>，他们生活中的所有或大多数重要人物都知道他们是</a:t>
            </a:r>
            <a:r>
              <a:rPr lang="en-US" altLang="zh-CN" sz="2000" dirty="0"/>
              <a:t>LGBT</a:t>
            </a:r>
            <a:r>
              <a:rPr lang="zh-CN" altLang="zh-CN" sz="2000" dirty="0" smtClean="0"/>
              <a:t>。他们</a:t>
            </a:r>
            <a:r>
              <a:rPr lang="zh-CN" altLang="zh-CN" sz="2000" dirty="0"/>
              <a:t>还说明了进一步研究对</a:t>
            </a:r>
            <a:r>
              <a:rPr lang="en-US" altLang="zh-CN" sz="2000" dirty="0"/>
              <a:t>LGBT</a:t>
            </a:r>
            <a:r>
              <a:rPr lang="zh-CN" altLang="zh-CN" sz="2000" dirty="0"/>
              <a:t>人群经济和其他</a:t>
            </a:r>
            <a:r>
              <a:rPr lang="zh-CN" altLang="zh-CN" sz="2000" dirty="0" smtClean="0"/>
              <a:t>生活的</a:t>
            </a:r>
            <a:r>
              <a:rPr lang="zh-CN" altLang="zh-CN" sz="2000" dirty="0"/>
              <a:t>重要性：由于他们的性别取向或</a:t>
            </a:r>
            <a:r>
              <a:rPr lang="zh-CN" altLang="zh-CN" sz="2000" dirty="0" smtClean="0"/>
              <a:t>性别认同</a:t>
            </a:r>
            <a:r>
              <a:rPr lang="zh-CN" altLang="en-US" sz="2000" dirty="0" smtClean="0"/>
              <a:t>，</a:t>
            </a:r>
            <a:r>
              <a:rPr lang="en-US" altLang="zh-CN" sz="2000" dirty="0" smtClean="0"/>
              <a:t>21</a:t>
            </a:r>
            <a:r>
              <a:rPr lang="zh-CN" altLang="zh-CN" sz="2000" dirty="0"/>
              <a:t>％的人表示他们</a:t>
            </a:r>
            <a:r>
              <a:rPr lang="zh-CN" altLang="zh-CN" sz="2000" dirty="0" smtClean="0"/>
              <a:t>受到</a:t>
            </a:r>
            <a:r>
              <a:rPr lang="zh-CN" altLang="en-US" sz="2000" dirty="0"/>
              <a:t>过</a:t>
            </a:r>
            <a:r>
              <a:rPr lang="zh-CN" altLang="zh-CN" sz="2000" dirty="0" smtClean="0"/>
              <a:t>雇主</a:t>
            </a:r>
            <a:r>
              <a:rPr lang="zh-CN" altLang="zh-CN" sz="2000" dirty="0"/>
              <a:t>的歧视，</a:t>
            </a:r>
            <a:r>
              <a:rPr lang="en-US" altLang="zh-CN" sz="2000" dirty="0"/>
              <a:t>30</a:t>
            </a:r>
            <a:r>
              <a:rPr lang="zh-CN" altLang="zh-CN" sz="2000" dirty="0"/>
              <a:t>％的人说 </a:t>
            </a:r>
            <a:r>
              <a:rPr lang="zh-CN" altLang="zh-CN" sz="2000" dirty="0" smtClean="0"/>
              <a:t>他们</a:t>
            </a:r>
            <a:r>
              <a:rPr lang="zh-CN" altLang="en-US" sz="2000" dirty="0" smtClean="0"/>
              <a:t>曾</a:t>
            </a:r>
            <a:r>
              <a:rPr lang="zh-CN" altLang="zh-CN" sz="2000" dirty="0" smtClean="0"/>
              <a:t>遭到人身</a:t>
            </a:r>
            <a:r>
              <a:rPr lang="zh-CN" altLang="zh-CN" sz="2000" dirty="0"/>
              <a:t>攻击或威胁。</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LGBT</a:t>
            </a:r>
            <a:r>
              <a:rPr lang="zh-CN" altLang="en-US" sz="3200" dirty="0" smtClean="0">
                <a:solidFill>
                  <a:srgbClr val="3A3A3A"/>
                </a:solidFill>
                <a:latin typeface="Arial" panose="020B0604020202020204" pitchFamily="34" charset="0"/>
                <a:cs typeface="Arial" panose="020B0604020202020204" pitchFamily="34" charset="0"/>
              </a:rPr>
              <a:t>人群的测量</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8083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矩形 15"/>
          <p:cNvSpPr/>
          <p:nvPr/>
        </p:nvSpPr>
        <p:spPr>
          <a:xfrm>
            <a:off x="224156" y="1524176"/>
            <a:ext cx="11546930" cy="7540526"/>
          </a:xfrm>
          <a:prstGeom prst="rect">
            <a:avLst/>
          </a:prstGeom>
          <a:noFill/>
        </p:spPr>
        <p:txBody>
          <a:bodyPr wrap="square" rtlCol="0">
            <a:spAutoFit/>
          </a:bodyPr>
          <a:lstStyle/>
          <a:p>
            <a:r>
              <a:rPr lang="en-US" altLang="zh-CN" sz="2000" dirty="0" smtClean="0"/>
              <a:t>        </a:t>
            </a:r>
            <a:r>
              <a:rPr lang="zh-CN" altLang="zh-CN" sz="2000" dirty="0" smtClean="0"/>
              <a:t>在</a:t>
            </a:r>
            <a:r>
              <a:rPr lang="zh-CN" altLang="zh-CN" sz="2000" dirty="0"/>
              <a:t>很多情况下，</a:t>
            </a:r>
            <a:r>
              <a:rPr lang="en-US" altLang="zh-CN" sz="2000" dirty="0"/>
              <a:t>ICT</a:t>
            </a:r>
            <a:r>
              <a:rPr lang="zh-CN" altLang="zh-CN" sz="2000" dirty="0"/>
              <a:t>已被证明可以引发更多可能被视为不存在</a:t>
            </a:r>
            <a:r>
              <a:rPr lang="zh-CN" altLang="zh-CN" sz="2000" dirty="0" smtClean="0"/>
              <a:t>社会期望</a:t>
            </a:r>
            <a:r>
              <a:rPr lang="zh-CN" altLang="en-US" sz="2000" dirty="0" smtClean="0"/>
              <a:t>偏差</a:t>
            </a:r>
            <a:r>
              <a:rPr lang="zh-CN" altLang="zh-CN" sz="2000" dirty="0" smtClean="0"/>
              <a:t>的</a:t>
            </a:r>
            <a:r>
              <a:rPr lang="zh-CN" altLang="zh-CN" sz="2000" dirty="0"/>
              <a:t>行为</a:t>
            </a:r>
            <a:r>
              <a:rPr lang="zh-CN" altLang="zh-CN" sz="2000" dirty="0" smtClean="0"/>
              <a:t>报告（</a:t>
            </a:r>
            <a:r>
              <a:rPr lang="en-US" altLang="zh-CN" sz="2000" dirty="0" err="1"/>
              <a:t>Tourangeau</a:t>
            </a:r>
            <a:r>
              <a:rPr lang="en-US" altLang="zh-CN" sz="2000" dirty="0"/>
              <a:t> </a:t>
            </a:r>
            <a:r>
              <a:rPr lang="zh-CN" altLang="zh-CN" sz="2000" dirty="0"/>
              <a:t>等，</a:t>
            </a:r>
            <a:r>
              <a:rPr lang="en-US" altLang="zh-CN" sz="2000" dirty="0"/>
              <a:t> 2007, Blair </a:t>
            </a:r>
            <a:r>
              <a:rPr lang="zh-CN" altLang="zh-CN" sz="2000" dirty="0"/>
              <a:t>等，</a:t>
            </a:r>
            <a:r>
              <a:rPr lang="en-US" altLang="zh-CN" sz="2000" dirty="0"/>
              <a:t>2012</a:t>
            </a:r>
            <a:r>
              <a:rPr lang="zh-CN" altLang="zh-CN" sz="2000" dirty="0"/>
              <a:t>）。与其他计算机辅助的启发相比，它通常会增加受访者对隐私的认知（</a:t>
            </a:r>
            <a:r>
              <a:rPr lang="en-US" altLang="zh-CN" sz="2000" dirty="0"/>
              <a:t>Coutts and Jann 2011</a:t>
            </a:r>
            <a:r>
              <a:rPr lang="zh-CN" altLang="zh-CN" sz="2000" dirty="0"/>
              <a:t>）。</a:t>
            </a:r>
            <a:r>
              <a:rPr lang="en-US" altLang="zh-CN" sz="2000" dirty="0"/>
              <a:t>Blair </a:t>
            </a:r>
            <a:r>
              <a:rPr lang="zh-CN" altLang="en-US" sz="2000" dirty="0" smtClean="0"/>
              <a:t>等</a:t>
            </a:r>
            <a:r>
              <a:rPr lang="en-US" altLang="zh-CN" sz="2000" dirty="0" smtClean="0"/>
              <a:t>2014</a:t>
            </a:r>
            <a:r>
              <a:rPr lang="en-US" altLang="zh-CN" sz="2000" dirty="0"/>
              <a:t>)</a:t>
            </a:r>
            <a:r>
              <a:rPr lang="zh-CN" altLang="zh-CN" sz="2000" dirty="0"/>
              <a:t>通过显示</a:t>
            </a:r>
            <a:r>
              <a:rPr lang="en-US" altLang="zh-CN" sz="2000" dirty="0"/>
              <a:t>ICT</a:t>
            </a:r>
            <a:r>
              <a:rPr lang="zh-CN" altLang="zh-CN" sz="2000" dirty="0"/>
              <a:t>给非常不同的减少社会期望偏差的方法相似的</a:t>
            </a:r>
            <a:r>
              <a:rPr lang="zh-CN" altLang="zh-CN" sz="2000" dirty="0" smtClean="0"/>
              <a:t>结果</a:t>
            </a:r>
            <a:r>
              <a:rPr lang="zh-CN" altLang="en-US" sz="2000" dirty="0" smtClean="0"/>
              <a:t>为</a:t>
            </a:r>
            <a:r>
              <a:rPr lang="en-US" altLang="zh-CN" sz="2000" dirty="0" smtClean="0"/>
              <a:t>ICT</a:t>
            </a:r>
            <a:r>
              <a:rPr lang="zh-CN" altLang="zh-CN" sz="2000" dirty="0"/>
              <a:t>提供了有效性（“</a:t>
            </a:r>
            <a:r>
              <a:rPr lang="en-US" altLang="zh-CN" sz="2000" dirty="0"/>
              <a:t>endorsement experiments”</a:t>
            </a:r>
            <a:r>
              <a:rPr lang="zh-CN" altLang="zh-CN" sz="2000" dirty="0"/>
              <a:t>）。</a:t>
            </a:r>
          </a:p>
          <a:p>
            <a:r>
              <a:rPr lang="en-US" altLang="zh-CN" sz="2000" dirty="0" smtClean="0"/>
              <a:t>       ICT</a:t>
            </a:r>
            <a:r>
              <a:rPr lang="zh-CN" altLang="zh-CN" sz="2000" dirty="0"/>
              <a:t>已经被用来检验各种行为，包括选民投票率</a:t>
            </a:r>
            <a:r>
              <a:rPr lang="en-US" altLang="zh-CN" sz="2000" dirty="0"/>
              <a:t> (Holbrook and Krosnick2010)</a:t>
            </a:r>
            <a:r>
              <a:rPr lang="zh-CN" altLang="zh-CN" sz="2000" dirty="0"/>
              <a:t>，员工偷窃</a:t>
            </a:r>
            <a:r>
              <a:rPr lang="en-US" altLang="zh-CN" sz="2000" dirty="0"/>
              <a:t> (Dalton et al. 1994)</a:t>
            </a:r>
            <a:r>
              <a:rPr lang="zh-CN" altLang="zh-CN" sz="2000" dirty="0"/>
              <a:t>， 以及大学校园中与性有关的仇恨犯罪的发生率</a:t>
            </a:r>
            <a:r>
              <a:rPr lang="en-US" altLang="zh-CN" sz="2000" dirty="0"/>
              <a:t> (Rayburn et al. 2003)</a:t>
            </a:r>
            <a:r>
              <a:rPr lang="zh-CN" altLang="zh-CN" sz="2000" dirty="0"/>
              <a:t>等。 </a:t>
            </a:r>
          </a:p>
          <a:p>
            <a:pPr algn="just">
              <a:lnSpc>
                <a:spcPct val="130000"/>
              </a:lnSpc>
            </a:pPr>
            <a:r>
              <a:rPr lang="en-US" altLang="zh-CN" sz="2000" dirty="0" smtClean="0"/>
              <a:t>       Tsuchiya</a:t>
            </a:r>
            <a:r>
              <a:rPr lang="zh-CN" altLang="zh-CN" sz="2000" dirty="0"/>
              <a:t>等（</a:t>
            </a:r>
            <a:r>
              <a:rPr lang="en-US" altLang="zh-CN" sz="2000" dirty="0"/>
              <a:t>2007</a:t>
            </a:r>
            <a:r>
              <a:rPr lang="zh-CN" altLang="zh-CN" sz="2000" dirty="0"/>
              <a:t>）报告了</a:t>
            </a:r>
            <a:r>
              <a:rPr lang="en-US" altLang="zh-CN" sz="2000" dirty="0"/>
              <a:t>ICT</a:t>
            </a:r>
            <a:r>
              <a:rPr lang="zh-CN" altLang="zh-CN" sz="2000" dirty="0"/>
              <a:t>的安慰剂测试</a:t>
            </a:r>
            <a:r>
              <a:rPr lang="zh-CN" altLang="zh-CN" sz="2000" dirty="0" smtClean="0"/>
              <a:t>结果</a:t>
            </a:r>
            <a:r>
              <a:rPr lang="zh-CN" altLang="en-US" sz="2000" dirty="0"/>
              <a:t>，</a:t>
            </a:r>
            <a:r>
              <a:rPr lang="zh-CN" altLang="zh-CN" sz="2000" dirty="0" smtClean="0"/>
              <a:t>虽然</a:t>
            </a:r>
            <a:r>
              <a:rPr lang="zh-CN" altLang="zh-CN" sz="2000" dirty="0"/>
              <a:t>他们</a:t>
            </a:r>
            <a:r>
              <a:rPr lang="zh-CN" altLang="zh-CN" sz="2000" dirty="0" smtClean="0"/>
              <a:t>发现</a:t>
            </a:r>
            <a:r>
              <a:rPr lang="en-US" altLang="zh-CN" sz="2000" dirty="0" smtClean="0"/>
              <a:t>ICT</a:t>
            </a:r>
            <a:r>
              <a:rPr lang="zh-CN" altLang="zh-CN" sz="2000" dirty="0" smtClean="0"/>
              <a:t>在</a:t>
            </a:r>
            <a:r>
              <a:rPr lang="zh-CN" altLang="zh-CN" sz="2000" dirty="0"/>
              <a:t>报告侮辱性行为（入店行窃）方面增加了</a:t>
            </a:r>
            <a:r>
              <a:rPr lang="en-US" altLang="zh-CN" sz="2000" dirty="0"/>
              <a:t>10</a:t>
            </a:r>
            <a:r>
              <a:rPr lang="zh-CN" altLang="zh-CN" sz="2000" dirty="0"/>
              <a:t>个百分点，但他们发现无害的行为（献血）的报告没有显著增加</a:t>
            </a:r>
            <a:r>
              <a:rPr lang="zh-CN" altLang="zh-CN" sz="2000" dirty="0" smtClean="0"/>
              <a:t>。</a:t>
            </a:r>
            <a:r>
              <a:rPr lang="zh-CN" altLang="en-US" sz="2000" dirty="0" smtClean="0"/>
              <a:t>作者</a:t>
            </a:r>
            <a:r>
              <a:rPr lang="zh-CN" altLang="zh-CN" sz="2000" dirty="0" smtClean="0"/>
              <a:t>在</a:t>
            </a:r>
            <a:r>
              <a:rPr lang="zh-CN" altLang="zh-CN" sz="2000" dirty="0"/>
              <a:t>自己的安慰剂测试中提供类似的</a:t>
            </a:r>
            <a:r>
              <a:rPr lang="zh-CN" altLang="zh-CN" sz="2000" dirty="0" smtClean="0"/>
              <a:t>证据。</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7"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ICT</a:t>
            </a:r>
            <a:r>
              <a:rPr lang="zh-CN" altLang="en-US" sz="3200" dirty="0" smtClean="0">
                <a:solidFill>
                  <a:srgbClr val="3A3A3A"/>
                </a:solidFill>
                <a:latin typeface="Arial" panose="020B0604020202020204" pitchFamily="34" charset="0"/>
                <a:cs typeface="Arial" panose="020B0604020202020204" pitchFamily="34" charset="0"/>
              </a:rPr>
              <a:t>的有效性</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19" name="组合 18"/>
          <p:cNvGrpSpPr/>
          <p:nvPr/>
        </p:nvGrpSpPr>
        <p:grpSpPr>
          <a:xfrm>
            <a:off x="0" y="5962028"/>
            <a:ext cx="972918" cy="895975"/>
            <a:chOff x="0" y="5962027"/>
            <a:chExt cx="972918" cy="895975"/>
          </a:xfrm>
        </p:grpSpPr>
        <p:sp>
          <p:nvSpPr>
            <p:cNvPr id="20" name="任意多边形 1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7316735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2422</TotalTime>
  <Words>4585</Words>
  <Application>Microsoft Office PowerPoint</Application>
  <PresentationFormat>自定义</PresentationFormat>
  <Paragraphs>328</Paragraphs>
  <Slides>36</Slides>
  <Notes>36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38" baseType="lpstr">
      <vt:lpstr>Office 主题​​</vt:lpstr>
      <vt:lpstr>Unknown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ANGEL FAN</cp:lastModifiedBy>
  <cp:revision>345</cp:revision>
  <dcterms:created xsi:type="dcterms:W3CDTF">2016-06-07T15:36:47Z</dcterms:created>
  <dcterms:modified xsi:type="dcterms:W3CDTF">2018-10-26T01:06:14Z</dcterms:modified>
</cp:coreProperties>
</file>