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97" r:id="rId2"/>
    <p:sldId id="258" r:id="rId3"/>
    <p:sldId id="312" r:id="rId4"/>
    <p:sldId id="373" r:id="rId5"/>
    <p:sldId id="389" r:id="rId6"/>
    <p:sldId id="390" r:id="rId7"/>
    <p:sldId id="374" r:id="rId8"/>
    <p:sldId id="348" r:id="rId9"/>
    <p:sldId id="391" r:id="rId10"/>
    <p:sldId id="392" r:id="rId11"/>
    <p:sldId id="393" r:id="rId12"/>
    <p:sldId id="376" r:id="rId13"/>
    <p:sldId id="336" r:id="rId14"/>
    <p:sldId id="377" r:id="rId15"/>
    <p:sldId id="378" r:id="rId16"/>
    <p:sldId id="379" r:id="rId17"/>
    <p:sldId id="388" r:id="rId18"/>
    <p:sldId id="385" r:id="rId19"/>
    <p:sldId id="380" r:id="rId20"/>
    <p:sldId id="384" r:id="rId21"/>
    <p:sldId id="394" r:id="rId22"/>
    <p:sldId id="381" r:id="rId23"/>
    <p:sldId id="386" r:id="rId24"/>
    <p:sldId id="387" r:id="rId25"/>
    <p:sldId id="294" r:id="rId26"/>
  </p:sldIdLst>
  <p:sldSz cx="12195175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40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2" autoAdjust="0"/>
    <p:restoredTop sz="94660"/>
  </p:normalViewPr>
  <p:slideViewPr>
    <p:cSldViewPr showGuides="1">
      <p:cViewPr>
        <p:scale>
          <a:sx n="70" d="100"/>
          <a:sy n="70" d="100"/>
        </p:scale>
        <p:origin x="-726" y="-120"/>
      </p:cViewPr>
      <p:guideLst>
        <p:guide orient="horz" pos="2160"/>
        <p:guide pos="40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EA07B-178E-49B0-B5B8-2D6DCD7897A9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E4A5E-21BE-4E0F-A2B0-206772D9FF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6683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4A5E-21BE-4E0F-A2B0-206772D9FFF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48438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4A5E-21BE-4E0F-A2B0-206772D9FFF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5890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4A5E-21BE-4E0F-A2B0-206772D9FFF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5890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4A5E-21BE-4E0F-A2B0-206772D9FFF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5890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4A5E-21BE-4E0F-A2B0-206772D9FFFB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5890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4A5E-21BE-4E0F-A2B0-206772D9FFFB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75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4A5E-21BE-4E0F-A2B0-206772D9FFF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589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638" y="2130426"/>
            <a:ext cx="10365899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9276" y="3886200"/>
            <a:ext cx="853662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FA1-DF0D-4607-B177-150963F3073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40B-0F99-4AAF-BE7E-D43B3312A3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958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FA1-DF0D-4607-B177-150963F3073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40B-0F99-4AAF-BE7E-D43B3312A3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99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792903" y="274639"/>
            <a:ext cx="365855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13012" y="274639"/>
            <a:ext cx="10776639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FA1-DF0D-4607-B177-150963F3073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40B-0F99-4AAF-BE7E-D43B3312A3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394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FA1-DF0D-4607-B177-150963F3073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40B-0F99-4AAF-BE7E-D43B3312A3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7933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335" y="4406901"/>
            <a:ext cx="1036589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335" y="2906713"/>
            <a:ext cx="1036589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FA1-DF0D-4607-B177-150963F3073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40B-0F99-4AAF-BE7E-D43B3312A3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695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13012" y="1600201"/>
            <a:ext cx="7217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33862" y="1600201"/>
            <a:ext cx="721759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FA1-DF0D-4607-B177-150963F3073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40B-0F99-4AAF-BE7E-D43B3312A3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148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759" y="1535113"/>
            <a:ext cx="53883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759" y="2174875"/>
            <a:ext cx="53883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4980" y="1535113"/>
            <a:ext cx="53904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4980" y="2174875"/>
            <a:ext cx="53904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FA1-DF0D-4607-B177-150963F3073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40B-0F99-4AAF-BE7E-D43B3312A3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12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FA1-DF0D-4607-B177-150963F3073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40B-0F99-4AAF-BE7E-D43B3312A3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991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FA1-DF0D-4607-B177-150963F3073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40B-0F99-4AAF-BE7E-D43B3312A3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59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59" y="273050"/>
            <a:ext cx="401212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974" y="273051"/>
            <a:ext cx="68174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759" y="1435101"/>
            <a:ext cx="401212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FA1-DF0D-4607-B177-150963F3073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40B-0F99-4AAF-BE7E-D43B3312A3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72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340" y="4800600"/>
            <a:ext cx="731710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340" y="612775"/>
            <a:ext cx="73171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340" y="5367338"/>
            <a:ext cx="731710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FA1-DF0D-4607-B177-150963F3073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40B-0F99-4AAF-BE7E-D43B3312A3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188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DBDE"/>
            </a:gs>
            <a:gs pos="100000">
              <a:srgbClr val="F9F9F9"/>
            </a:gs>
          </a:gsLst>
          <a:lin ang="16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759" y="1600201"/>
            <a:ext cx="109756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759" y="6356351"/>
            <a:ext cx="284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FCFA1-DF0D-4607-B177-150963F3073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6685" y="6356351"/>
            <a:ext cx="3861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9875" y="6356351"/>
            <a:ext cx="284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9F40B-0F99-4AAF-BE7E-D43B3312A3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959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647231" y="1006113"/>
            <a:ext cx="10873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Banking Competition Alleviate </a:t>
            </a:r>
            <a:r>
              <a:rPr lang="en-US" altLang="zh-CN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</a:t>
            </a:r>
          </a:p>
          <a:p>
            <a:pPr algn="ctr"/>
            <a:r>
              <a:rPr lang="en-US" altLang="zh-CN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Worsen Credit </a:t>
            </a:r>
            <a:r>
              <a:rPr lang="en-US" altLang="zh-CN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Constraints Faced </a:t>
            </a:r>
            <a:r>
              <a:rPr lang="en-US" altLang="zh-CN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</a:t>
            </a:r>
            <a:r>
              <a:rPr lang="en-US" altLang="zh-CN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SMEs? Evidence from China</a:t>
            </a:r>
          </a:p>
        </p:txBody>
      </p:sp>
      <p:grpSp>
        <p:nvGrpSpPr>
          <p:cNvPr id="53" name="组合 52"/>
          <p:cNvGrpSpPr/>
          <p:nvPr/>
        </p:nvGrpSpPr>
        <p:grpSpPr>
          <a:xfrm>
            <a:off x="4076774" y="3545925"/>
            <a:ext cx="216025" cy="216025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4" name="同心圆 5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56" name="标题 4"/>
          <p:cNvSpPr txBox="1">
            <a:spLocks/>
          </p:cNvSpPr>
          <p:nvPr/>
        </p:nvSpPr>
        <p:spPr>
          <a:xfrm>
            <a:off x="2137147" y="2636911"/>
            <a:ext cx="8064896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Terence </a:t>
            </a:r>
            <a:r>
              <a:rPr lang="en-US" altLang="zh-CN" sz="2400" b="1" dirty="0">
                <a:latin typeface="+mn-lt"/>
                <a:ea typeface="楷体" panose="02010609060101010101" pitchFamily="49" charset="-122"/>
              </a:rPr>
              <a:t>Tai-Leung </a:t>
            </a: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Chong, </a:t>
            </a:r>
            <a:r>
              <a:rPr lang="en-US" altLang="zh-CN" sz="2400" b="1" dirty="0" err="1">
                <a:latin typeface="+mn-lt"/>
                <a:ea typeface="楷体" panose="02010609060101010101" pitchFamily="49" charset="-122"/>
              </a:rPr>
              <a:t>Liping</a:t>
            </a:r>
            <a:r>
              <a:rPr lang="en-US" altLang="zh-CN" sz="2400" b="1" dirty="0">
                <a:latin typeface="+mn-lt"/>
                <a:ea typeface="楷体" panose="02010609060101010101" pitchFamily="49" charset="-122"/>
              </a:rPr>
              <a:t> </a:t>
            </a: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Lu, </a:t>
            </a:r>
            <a:r>
              <a:rPr lang="en-US" altLang="zh-CN" sz="2400" b="1" dirty="0">
                <a:latin typeface="+mn-lt"/>
                <a:ea typeface="楷体" panose="02010609060101010101" pitchFamily="49" charset="-122"/>
              </a:rPr>
              <a:t>Steven </a:t>
            </a:r>
            <a:r>
              <a:rPr lang="en-US" altLang="zh-CN" sz="2400" b="1" dirty="0" err="1">
                <a:latin typeface="+mn-lt"/>
                <a:ea typeface="楷体" panose="02010609060101010101" pitchFamily="49" charset="-122"/>
              </a:rPr>
              <a:t>Ongena</a:t>
            </a:r>
            <a:endParaRPr lang="zh-CN" altLang="en-US" sz="2400" b="1" dirty="0" smtClean="0">
              <a:latin typeface="+mn-lt"/>
              <a:ea typeface="楷体" panose="02010609060101010101" pitchFamily="49" charset="-122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3514411" y="70294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752" y="3356991"/>
            <a:ext cx="12195175" cy="350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18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7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7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95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6" grpId="0"/>
      <p:bldP spid="6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3" y="428087"/>
            <a:ext cx="11260132" cy="400110"/>
            <a:chOff x="310063" y="428087"/>
            <a:chExt cx="11260132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3" y="428087"/>
              <a:ext cx="3555274" cy="400110"/>
              <a:chOff x="8641357" y="2145520"/>
              <a:chExt cx="3556095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3437608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Theoretical background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>
              <a:off x="3548418" y="736979"/>
              <a:ext cx="8021777" cy="85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矩形 15"/>
          <p:cNvSpPr/>
          <p:nvPr/>
        </p:nvSpPr>
        <p:spPr>
          <a:xfrm>
            <a:off x="552971" y="2203181"/>
            <a:ext cx="11017224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Hypotheses:    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1. More competition leads to a less binding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credit constraint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. </a:t>
            </a:r>
            <a:endParaRPr lang="en-US" altLang="zh-CN" sz="2400" dirty="0" smtClean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2. Competition by joint-stock banks and city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commercial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banks has a larger effect on credit constraints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than competition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by state-owned banks. 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51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3" y="428087"/>
            <a:ext cx="11260132" cy="400110"/>
            <a:chOff x="310063" y="428087"/>
            <a:chExt cx="11260132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3" y="428087"/>
              <a:ext cx="3555274" cy="400110"/>
              <a:chOff x="8641357" y="2145520"/>
              <a:chExt cx="3556095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3437608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Theoretical background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>
              <a:off x="3548418" y="736979"/>
              <a:ext cx="8021777" cy="85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矩形 15"/>
              <p:cNvSpPr/>
              <p:nvPr/>
            </p:nvSpPr>
            <p:spPr>
              <a:xfrm>
                <a:off x="584594" y="1196752"/>
                <a:ext cx="11017224" cy="48136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altLang="zh-CN" sz="2400" b="1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 Model:    </a:t>
                </a:r>
                <a:endParaRPr lang="en-US" altLang="zh-CN" sz="24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altLang="zh-CN" sz="24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   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We model the 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effect of banking competition on SMEs credit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constraints through 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a linear specification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altLang="zh-CN" sz="2000" i="1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                              Credit </a:t>
                </a:r>
                <a:r>
                  <a:rPr lang="en-US" altLang="zh-CN" sz="2000" i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Constraint </a:t>
                </a:r>
                <a:r>
                  <a:rPr lang="en-US" altLang="zh-CN" sz="2000" i="1" dirty="0" err="1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Measures</a:t>
                </a:r>
                <a:r>
                  <a:rPr lang="en-US" altLang="zh-CN" sz="2000" i="1" baseline="-25000" dirty="0" err="1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altLang="zh-CN" sz="2000" i="1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0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= </a:t>
                </a:r>
                <a:r>
                  <a:rPr lang="en-US" altLang="zh-CN" sz="2000" i="1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  <a:sym typeface="Symbol"/>
                  </a:rPr>
                  <a:t></a:t>
                </a:r>
                <a:r>
                  <a:rPr lang="en-US" altLang="zh-CN" sz="2000" i="1" baseline="-250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0 </a:t>
                </a:r>
                <a:r>
                  <a:rPr lang="en-US" altLang="zh-CN" sz="20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+ </a:t>
                </a:r>
                <a:r>
                  <a:rPr lang="en-US" altLang="zh-CN" sz="2000" i="1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  <a:sym typeface="Symbol"/>
                  </a:rPr>
                  <a:t></a:t>
                </a:r>
                <a:r>
                  <a:rPr lang="en-US" altLang="zh-CN" sz="2000" i="1" baseline="-250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  <a:sym typeface="Symbol"/>
                  </a:rPr>
                  <a:t>1</a:t>
                </a:r>
                <a:r>
                  <a:rPr lang="en-US" altLang="zh-CN" sz="2000" i="1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Competitio</a:t>
                </a:r>
                <a:r>
                  <a:rPr lang="en-US" altLang="zh-CN" sz="20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n</a:t>
                </a:r>
                <a:r>
                  <a:rPr lang="en-US" altLang="zh-CN" sz="2000" baseline="-250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i </a:t>
                </a:r>
                <a:r>
                  <a:rPr lang="en-US" altLang="zh-CN" sz="20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zh-CN" sz="2000" i="1" smtClean="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sz="2000" b="0" i="1" smtClean="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𝑙</m:t>
                        </m:r>
                      </m:sub>
                      <m:sup/>
                      <m:e>
                        <m:r>
                          <a:rPr lang="zh-CN" altLang="en-US" sz="2000" i="1" smtClean="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𝛾</m:t>
                        </m:r>
                        <m:r>
                          <a:rPr lang="en-US" altLang="zh-CN" sz="2000" b="0" i="1" baseline="-25000" smtClean="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𝑖𝑙</m:t>
                        </m:r>
                      </m:e>
                    </m:nary>
                    <m:r>
                      <a:rPr lang="en-US" altLang="zh-CN" sz="2000" b="0" i="1" smtClean="0">
                        <a:latin typeface="Cambria Math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m:t>𝐶𝑜𝑛𝑡𝑟𝑜𝑙</m:t>
                    </m:r>
                    <m:r>
                      <a:rPr lang="en-US" altLang="zh-CN" sz="2000" b="0" i="1" baseline="-25000" smtClean="0">
                        <a:latin typeface="Cambria Math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m:t>𝑖𝑙</m:t>
                    </m:r>
                  </m:oMath>
                </a14:m>
                <a:endParaRPr lang="en-US" altLang="zh-CN" sz="2000" b="0" i="1" baseline="-25000" dirty="0" smtClean="0">
                  <a:latin typeface="Cambria Math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altLang="zh-CN" sz="2000" b="0" dirty="0" smtClean="0">
                    <a:ea typeface="华文楷体" panose="02010600040101010101" pitchFamily="2" charset="-122"/>
                    <a:cs typeface="Times New Roman" panose="02020603050405020304" pitchFamily="18" charset="0"/>
                  </a:rPr>
                  <a:t>           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m:t>+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CN" sz="2000" b="0" i="1" smtClean="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sz="2000" b="0" i="1" smtClean="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  <m:sup/>
                      <m:e>
                        <m:r>
                          <a:rPr lang="zh-CN" altLang="en-US" sz="2000" b="0" i="1" smtClean="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altLang="zh-CN" sz="2000" b="0" i="1" baseline="-25000" smtClean="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altLang="zh-CN" sz="2000" b="0" i="1" smtClean="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𝐼𝑛𝑑𝑢𝑠𝑡𝑟𝑦</m:t>
                        </m:r>
                        <m:r>
                          <a:rPr lang="en-US" altLang="zh-CN" sz="2000" b="0" i="1" baseline="-25000" smtClean="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altLang="zh-CN" sz="2000" b="0" i="1" smtClean="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US" altLang="zh-CN" sz="2000" b="0" i="1" smtClean="0">
                                <a:latin typeface="Cambria Math"/>
                                <a:ea typeface="华文楷体" panose="0201060004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altLang="zh-CN" sz="2000" b="0" i="1" smtClean="0">
                                <a:latin typeface="Cambria Math"/>
                                <a:ea typeface="华文楷体" panose="02010600040101010101" pitchFamily="2" charset="-122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  <m:sup/>
                          <m:e>
                            <m:r>
                              <a:rPr lang="zh-CN" altLang="en-US" sz="2000" b="0" i="1" smtClean="0">
                                <a:latin typeface="Cambria Math"/>
                                <a:ea typeface="华文楷体" panose="02010600040101010101" pitchFamily="2" charset="-122"/>
                                <a:cs typeface="Times New Roman" panose="02020603050405020304" pitchFamily="18" charset="0"/>
                              </a:rPr>
                              <m:t>𝜑</m:t>
                            </m:r>
                            <m:r>
                              <a:rPr lang="en-US" altLang="zh-CN" sz="2000" b="0" i="1" baseline="-25000" smtClean="0">
                                <a:latin typeface="Cambria Math"/>
                                <a:ea typeface="华文楷体" panose="02010600040101010101" pitchFamily="2" charset="-122"/>
                                <a:cs typeface="Times New Roman" panose="02020603050405020304" pitchFamily="18" charset="0"/>
                              </a:rPr>
                              <m:t>𝑘</m:t>
                            </m:r>
                            <m:r>
                              <a:rPr lang="en-US" altLang="zh-CN" sz="2000" b="0" i="1" smtClean="0">
                                <a:latin typeface="Cambria Math"/>
                                <a:ea typeface="华文楷体" panose="02010600040101010101" pitchFamily="2" charset="-122"/>
                                <a:cs typeface="Times New Roman" panose="02020603050405020304" pitchFamily="18" charset="0"/>
                              </a:rPr>
                              <m:t>𝑅𝑒𝑔𝑖𝑜𝑛</m:t>
                            </m:r>
                            <m:r>
                              <a:rPr lang="en-US" altLang="zh-CN" sz="2000" b="0" i="1" baseline="-25000" smtClean="0">
                                <a:latin typeface="Cambria Math"/>
                                <a:ea typeface="华文楷体" panose="02010600040101010101" pitchFamily="2" charset="-122"/>
                                <a:cs typeface="Times New Roman" panose="02020603050405020304" pitchFamily="18" charset="0"/>
                              </a:rPr>
                              <m:t>𝑘</m:t>
                            </m:r>
                            <m:r>
                              <a:rPr lang="en-US" altLang="zh-CN" sz="2000" b="0" i="1" smtClean="0">
                                <a:latin typeface="Cambria Math"/>
                                <a:ea typeface="华文楷体" panose="02010600040101010101" pitchFamily="2" charset="-122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zh-CN" altLang="en-US" sz="2000" b="0" i="1" smtClean="0">
                                <a:latin typeface="Cambria Math"/>
                                <a:ea typeface="华文楷体" panose="02010600040101010101" pitchFamily="2" charset="-122"/>
                                <a:cs typeface="Times New Roman" panose="02020603050405020304" pitchFamily="18" charset="0"/>
                              </a:rPr>
                              <m:t>𝜀</m:t>
                            </m:r>
                            <m:r>
                              <a:rPr lang="en-US" altLang="zh-CN" sz="2000" b="0" i="1" baseline="-25000" smtClean="0">
                                <a:latin typeface="Cambria Math"/>
                                <a:ea typeface="华文楷体" panose="02010600040101010101" pitchFamily="2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</m:nary>
                      </m:e>
                    </m:nary>
                  </m:oMath>
                </a14:m>
                <a:r>
                  <a:rPr lang="en-US" altLang="zh-CN" sz="20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                     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(6)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altLang="zh-CN" sz="2400" i="1" u="sng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Credit </a:t>
                </a:r>
                <a:r>
                  <a:rPr lang="en-US" altLang="zh-CN" sz="2400" i="1" u="sng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Constraints </a:t>
                </a:r>
                <a:r>
                  <a:rPr lang="en-US" altLang="zh-CN" sz="2400" i="1" u="sng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Measures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: Constrained 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and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the Financing 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Gap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Ratio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altLang="zh-CN" sz="2400" i="1" u="sng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Competition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: HHI 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and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CR3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altLang="zh-CN" sz="2400" i="1" u="sng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Control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: firm 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specific control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variables 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such as Size, Age, ROE (return on equity), and Partnership,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Limited 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Liability, and Corporation dummy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variables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altLang="zh-CN" sz="2400" i="1" u="sng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Industry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and </a:t>
                </a:r>
                <a:r>
                  <a:rPr lang="en-US" altLang="zh-CN" sz="2400" i="1" u="sng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Region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: the 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set of industry and regional dummy variables.</a:t>
                </a:r>
                <a:endParaRPr lang="zh-CN" altLang="en-US" sz="2400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594" y="1196752"/>
                <a:ext cx="11017224" cy="4813625"/>
              </a:xfrm>
              <a:prstGeom prst="rect">
                <a:avLst/>
              </a:prstGeom>
              <a:blipFill rotWithShape="1">
                <a:blip r:embed="rId3"/>
                <a:stretch>
                  <a:fillRect l="-885" r="-1716" b="-10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694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060848"/>
            <a:ext cx="12195175" cy="28083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1" name="组合 90"/>
          <p:cNvGrpSpPr/>
          <p:nvPr/>
        </p:nvGrpSpPr>
        <p:grpSpPr>
          <a:xfrm>
            <a:off x="4081363" y="2833765"/>
            <a:ext cx="1140677" cy="1140677"/>
            <a:chOff x="304800" y="673100"/>
            <a:chExt cx="4000500" cy="4000500"/>
          </a:xfrm>
          <a:effectLst>
            <a:outerShdw blurRad="444500" dist="127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4" name="同心圆 9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000" dirty="0" smtClean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  <a:endParaRPr lang="zh-CN" altLang="en-US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4904155" y="2869253"/>
            <a:ext cx="288032" cy="28803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7" name="同心圆 9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3977487" y="3476112"/>
            <a:ext cx="212880" cy="21288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0" name="同心圆 9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3868482" y="3332096"/>
            <a:ext cx="124487" cy="12448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3" name="同心圆 10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46" name="直接连接符 45"/>
          <p:cNvCxnSpPr/>
          <p:nvPr/>
        </p:nvCxnSpPr>
        <p:spPr>
          <a:xfrm>
            <a:off x="5665539" y="2492896"/>
            <a:ext cx="0" cy="1872208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文本框 9"/>
          <p:cNvSpPr txBox="1"/>
          <p:nvPr/>
        </p:nvSpPr>
        <p:spPr>
          <a:xfrm>
            <a:off x="6016507" y="3061701"/>
            <a:ext cx="2889392" cy="68480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en-US" altLang="zh-CN" sz="32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</a:t>
            </a:r>
            <a:endParaRPr lang="en-US" altLang="zh-CN" sz="3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3514411" y="70294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9688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2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Data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>
              <a:off x="1201043" y="745482"/>
              <a:ext cx="103691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矩形 15"/>
          <p:cNvSpPr/>
          <p:nvPr/>
        </p:nvSpPr>
        <p:spPr>
          <a:xfrm>
            <a:off x="453022" y="1268760"/>
            <a:ext cx="113052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Data sources: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The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data is composed of two parts: The SME survey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dataset and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hand-collected bank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branch information.</a:t>
            </a:r>
          </a:p>
          <a:p>
            <a:pPr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A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stratified survey dataset on Chinese private enterprises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is available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for the year 2006 which is obtained from University Service Center at The Chinese University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of Hong Kong. The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survey comprises 3837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observations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 covering 31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regions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China.</a:t>
            </a:r>
          </a:p>
          <a:p>
            <a:pPr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We collect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all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bank branch information at the end of 2005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from their official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websites, annual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financial reports, government reports and a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variety of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other sources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The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number of bank branches is merged with the survey data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at the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prefecture-level city based on firms’ headquarters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postcodes.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28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Data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>
              <a:off x="1201043" y="745482"/>
              <a:ext cx="103691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03" y="1844824"/>
            <a:ext cx="10585176" cy="374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12"/>
          <p:cNvSpPr/>
          <p:nvPr/>
        </p:nvSpPr>
        <p:spPr>
          <a:xfrm>
            <a:off x="480963" y="1124744"/>
            <a:ext cx="11305256" cy="524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Summary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statistics:</a:t>
            </a:r>
            <a:endParaRPr lang="en-US" altLang="zh-CN" sz="2400" b="1" dirty="0" smtClean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6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060848"/>
            <a:ext cx="12195175" cy="28083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1" name="组合 90"/>
          <p:cNvGrpSpPr/>
          <p:nvPr/>
        </p:nvGrpSpPr>
        <p:grpSpPr>
          <a:xfrm>
            <a:off x="4081363" y="2833765"/>
            <a:ext cx="1140677" cy="1140677"/>
            <a:chOff x="304800" y="673100"/>
            <a:chExt cx="4000500" cy="4000500"/>
          </a:xfrm>
          <a:effectLst>
            <a:outerShdw blurRad="444500" dist="127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4" name="同心圆 9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000" dirty="0" smtClean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  <a:endParaRPr lang="zh-CN" altLang="en-US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4904155" y="2869253"/>
            <a:ext cx="288032" cy="28803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7" name="同心圆 9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3977487" y="3476112"/>
            <a:ext cx="212880" cy="21288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0" name="同心圆 9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3868482" y="3332096"/>
            <a:ext cx="124487" cy="12448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3" name="同心圆 10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46" name="直接连接符 45"/>
          <p:cNvCxnSpPr/>
          <p:nvPr/>
        </p:nvCxnSpPr>
        <p:spPr>
          <a:xfrm>
            <a:off x="5665539" y="2492896"/>
            <a:ext cx="0" cy="1872208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文本框 9"/>
          <p:cNvSpPr txBox="1"/>
          <p:nvPr/>
        </p:nvSpPr>
        <p:spPr>
          <a:xfrm>
            <a:off x="6016507" y="3061701"/>
            <a:ext cx="3105416" cy="68480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en-US" altLang="zh-CN" sz="32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Estimates</a:t>
            </a:r>
            <a:endParaRPr lang="en-US" altLang="zh-CN" sz="3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3514411" y="70294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921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2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Estimates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 flipV="1">
              <a:off x="1849115" y="745482"/>
              <a:ext cx="972108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00" y="1070954"/>
            <a:ext cx="7109223" cy="5526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12"/>
          <p:cNvSpPr/>
          <p:nvPr/>
        </p:nvSpPr>
        <p:spPr>
          <a:xfrm>
            <a:off x="7321723" y="1484784"/>
            <a:ext cx="4536504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Table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 The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result shows that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more banking competition, or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lower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HHI/CR3, is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associated with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lower probability of having credit constraints for SMEs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. And banking competition also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reduces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its severity.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76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Estimates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 flipV="1">
              <a:off x="1849115" y="745482"/>
              <a:ext cx="972108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65" y="980728"/>
            <a:ext cx="5787522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/>
        </p:nvSpPr>
        <p:spPr>
          <a:xfrm>
            <a:off x="6409206" y="965169"/>
            <a:ext cx="5400600" cy="5806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Model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(1) in Table 4 shows that the presence of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joint-stock banks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is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indeed more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effective than the presence of city commercial banks in alleviating credit constraints, while the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presence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of state-owned banks is less effective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Model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(2) implying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that joint-stock banks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and city commercial banks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are more efficient than state-owned banks in reducing the financing gap ratio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and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joint-stock banks are more efficient than city commercial banks.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79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Estimates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 flipV="1">
              <a:off x="1849115" y="745482"/>
              <a:ext cx="972108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34" y="932370"/>
            <a:ext cx="5580737" cy="566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/>
        </p:nvSpPr>
        <p:spPr>
          <a:xfrm>
            <a:off x="6169595" y="1387827"/>
            <a:ext cx="5400600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There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is no consistent evidence on the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heterogeneous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effect across firm size and age with respect to banking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competition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 which rules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out relationship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lending. The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positive association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between banking competition and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credit availability must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come through the price channel, or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through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lowering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of the interest rate.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5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Estimates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 flipV="1">
              <a:off x="1849115" y="745482"/>
              <a:ext cx="972108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矩形 12"/>
          <p:cNvSpPr/>
          <p:nvPr/>
        </p:nvSpPr>
        <p:spPr>
          <a:xfrm>
            <a:off x="428524" y="1124744"/>
            <a:ext cx="1114167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 err="1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Endogeneity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:</a:t>
            </a:r>
            <a:endParaRPr lang="en-US" altLang="zh-CN" sz="20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While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more intense banking competition could help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alleviate SME credit constraints, markets with more credit constrained firms may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also attract more banks (that compete) which could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further increase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intensity of banking competition. This reverse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effect could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lead to an </a:t>
            </a:r>
            <a:r>
              <a:rPr lang="en-US" altLang="zh-CN" sz="2400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endogeneity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problem in the model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specification.</a:t>
            </a: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Instrumental variable:</a:t>
            </a:r>
            <a:endParaRPr lang="en-US" altLang="zh-CN" sz="20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We instrument the concentration indices with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average value of the concentration indices of the neighboring cities in the same province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. With each city treated as a separate market, the concentration indices of neighboring cities are not likely to affect local SMEs credit constraints due to transaction and information costs of cross-city lending.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67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060848"/>
            <a:ext cx="12195175" cy="28083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1" name="组合 90"/>
          <p:cNvGrpSpPr/>
          <p:nvPr/>
        </p:nvGrpSpPr>
        <p:grpSpPr>
          <a:xfrm>
            <a:off x="4081363" y="2833765"/>
            <a:ext cx="1140677" cy="1140677"/>
            <a:chOff x="304800" y="673100"/>
            <a:chExt cx="4000500" cy="4000500"/>
          </a:xfrm>
          <a:effectLst>
            <a:outerShdw blurRad="444500" dist="127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4" name="同心圆 9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000" dirty="0" smtClean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endParaRPr lang="zh-CN" altLang="en-US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4904155" y="2869253"/>
            <a:ext cx="288032" cy="28803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7" name="同心圆 9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3977487" y="3476112"/>
            <a:ext cx="212880" cy="21288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0" name="同心圆 9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3868482" y="3332096"/>
            <a:ext cx="124487" cy="12448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3" name="同心圆 10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46" name="直接连接符 45"/>
          <p:cNvCxnSpPr/>
          <p:nvPr/>
        </p:nvCxnSpPr>
        <p:spPr>
          <a:xfrm>
            <a:off x="5665539" y="2492896"/>
            <a:ext cx="0" cy="1872208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文本框 9"/>
          <p:cNvSpPr txBox="1"/>
          <p:nvPr/>
        </p:nvSpPr>
        <p:spPr>
          <a:xfrm>
            <a:off x="6016507" y="3061701"/>
            <a:ext cx="3537464" cy="68480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en-US" altLang="zh-CN" sz="2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Introduction</a:t>
            </a:r>
            <a:endParaRPr lang="en-US" altLang="zh-CN" sz="40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3514411" y="70294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737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2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3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Estimates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 flipV="1">
              <a:off x="1849115" y="745482"/>
              <a:ext cx="972108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11" y="1052736"/>
            <a:ext cx="10441160" cy="540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278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Estimates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 flipV="1">
              <a:off x="1849115" y="745482"/>
              <a:ext cx="972108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矩形 6"/>
          <p:cNvSpPr/>
          <p:nvPr/>
        </p:nvSpPr>
        <p:spPr>
          <a:xfrm>
            <a:off x="624979" y="1387827"/>
            <a:ext cx="109452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Model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(2) of Table 6 shows that HHI is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significant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at the 1% level for Constrained. The magnitude of the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coefficient is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somewhat larger than the OLS model (1),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which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shows that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IV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captures a part of the HHI’s variation. The IV regression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confirms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relationship between banking competition and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probability of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credit constraints while assuaging the </a:t>
            </a:r>
            <a:r>
              <a:rPr lang="en-US" altLang="zh-CN" sz="2400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endogeneity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concerns.</a:t>
            </a:r>
            <a:endParaRPr lang="en-US" altLang="zh-CN" sz="2400" dirty="0" smtClean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Model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(5) yields positive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coefficients for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HHI significant at the 5% level and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magnitude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of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coefficient is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little larger than the OLS model (4), which confirms that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more intense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competition reduces the financing gap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ratio. The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IV regressions confirm the robustness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of the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claim that more intense banking competition could lead to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lower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financing gap ratio.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54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Estimates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 flipV="1">
              <a:off x="1849115" y="745482"/>
              <a:ext cx="972108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64" y="980728"/>
            <a:ext cx="6003547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12"/>
          <p:cNvSpPr/>
          <p:nvPr/>
        </p:nvSpPr>
        <p:spPr>
          <a:xfrm>
            <a:off x="6529635" y="1412776"/>
            <a:ext cx="5040560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Robustness checks:</a:t>
            </a:r>
            <a:endParaRPr lang="en-US" altLang="zh-CN" sz="20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B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anking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competition seems to have no non-linear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effects for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neither the probability of the presence of credit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constraints nor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size of the credit constraints.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15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060848"/>
            <a:ext cx="12195175" cy="28083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1" name="组合 90"/>
          <p:cNvGrpSpPr/>
          <p:nvPr/>
        </p:nvGrpSpPr>
        <p:grpSpPr>
          <a:xfrm>
            <a:off x="4081363" y="2833765"/>
            <a:ext cx="1140677" cy="1140677"/>
            <a:chOff x="304800" y="673100"/>
            <a:chExt cx="4000500" cy="4000500"/>
          </a:xfrm>
          <a:effectLst>
            <a:outerShdw blurRad="444500" dist="127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4" name="同心圆 9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000" dirty="0" smtClean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5</a:t>
              </a:r>
              <a:endParaRPr lang="zh-CN" altLang="en-US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4904155" y="2869253"/>
            <a:ext cx="288032" cy="28803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7" name="同心圆 9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3977487" y="3476112"/>
            <a:ext cx="212880" cy="21288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0" name="同心圆 9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3868482" y="3332096"/>
            <a:ext cx="124487" cy="12448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3" name="同心圆 10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46" name="直接连接符 45"/>
          <p:cNvCxnSpPr/>
          <p:nvPr/>
        </p:nvCxnSpPr>
        <p:spPr>
          <a:xfrm>
            <a:off x="5665539" y="2492896"/>
            <a:ext cx="0" cy="1872208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文本框 9"/>
          <p:cNvSpPr txBox="1"/>
          <p:nvPr/>
        </p:nvSpPr>
        <p:spPr>
          <a:xfrm>
            <a:off x="6016507" y="3061701"/>
            <a:ext cx="3321440" cy="68480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en-US" altLang="zh-CN" sz="32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</a:t>
            </a:r>
            <a:endParaRPr lang="en-US" altLang="zh-CN" sz="3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3514411" y="70294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261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2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3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Conclusion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 flipV="1">
              <a:off x="1993131" y="745482"/>
              <a:ext cx="9577064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矩形 12"/>
          <p:cNvSpPr/>
          <p:nvPr/>
        </p:nvSpPr>
        <p:spPr>
          <a:xfrm>
            <a:off x="768995" y="1772816"/>
            <a:ext cx="10777176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Using a survey dataset on Chinese SMEs, we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investigate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how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banking competition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contributes to alleviating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credit constraints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both in terms of the probability that SMEs face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credit constraints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and in terms of the magnitude of the credit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constraints they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face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.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 Moreover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 we find that the joint-stock banks have a larger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effect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 while the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state-owned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banks have a smaller effect, than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city commercial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banks in reducing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probability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SMEs that face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credit constraints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and on the magnitude of the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credit constraints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. Put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differently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 banking competition by different types of banks can lead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to heterogeneous effects on the credit constraints faced by SMEs.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28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矩形 43"/>
          <p:cNvSpPr/>
          <p:nvPr/>
        </p:nvSpPr>
        <p:spPr>
          <a:xfrm>
            <a:off x="11390844" y="2017440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www.1ppt.com/jiaoan/ 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www.1ppt.cn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-23092" y="1916003"/>
            <a:ext cx="12218267" cy="3168352"/>
          </a:xfrm>
          <a:prstGeom prst="rect">
            <a:avLst/>
          </a:prstGeom>
          <a:solidFill>
            <a:schemeClr val="tx1">
              <a:lumMod val="95000"/>
              <a:lumOff val="5000"/>
              <a:alpha val="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4282894" y="2636912"/>
            <a:ext cx="3471745" cy="108012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4489666" y="2789312"/>
            <a:ext cx="3471745" cy="108012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>
            <a:off x="4361011" y="3104964"/>
            <a:ext cx="3096344" cy="108012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圆角矩形 22"/>
          <p:cNvSpPr/>
          <p:nvPr/>
        </p:nvSpPr>
        <p:spPr>
          <a:xfrm>
            <a:off x="4577035" y="3284984"/>
            <a:ext cx="3096344" cy="108012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4561674" y="3429000"/>
            <a:ext cx="3471745" cy="108012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>
            <a:off x="4417658" y="3581400"/>
            <a:ext cx="3471745" cy="108012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>
            <a:off x="4570058" y="3825044"/>
            <a:ext cx="3471745" cy="108012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26"/>
          <p:cNvSpPr/>
          <p:nvPr/>
        </p:nvSpPr>
        <p:spPr>
          <a:xfrm>
            <a:off x="4433019" y="4041068"/>
            <a:ext cx="3096344" cy="108012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>
            <a:off x="4585419" y="4193468"/>
            <a:ext cx="3096344" cy="108012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6425199" y="3989594"/>
            <a:ext cx="1104164" cy="1104164"/>
            <a:chOff x="304800" y="673100"/>
            <a:chExt cx="4000500" cy="4000500"/>
          </a:xfrm>
          <a:effectLst>
            <a:outerShdw blurRad="444500" dist="127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2" name="同心圆 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933775" y="1868018"/>
            <a:ext cx="864097" cy="864097"/>
            <a:chOff x="304800" y="673100"/>
            <a:chExt cx="4000500" cy="4000500"/>
          </a:xfrm>
          <a:effectLst>
            <a:outerShdw blurRad="444500" dist="127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5" name="同心圆 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543343" y="2189503"/>
            <a:ext cx="831214" cy="83121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8" name="同心圆 3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305499" y="4416178"/>
            <a:ext cx="432049" cy="432049"/>
            <a:chOff x="304800" y="673100"/>
            <a:chExt cx="4000500" cy="4000500"/>
          </a:xfrm>
          <a:effectLst>
            <a:outerShdw blurRad="444500" dist="127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1" name="同心圆 4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801443" y="2132856"/>
            <a:ext cx="2595431" cy="2595431"/>
            <a:chOff x="304800" y="673100"/>
            <a:chExt cx="4000500" cy="4000500"/>
          </a:xfrm>
          <a:effectLst>
            <a:outerShdw blurRad="444500" dist="127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9" name="同心圆 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0" name="TextBox 7"/>
          <p:cNvSpPr>
            <a:spLocks noChangeArrowheads="1"/>
          </p:cNvSpPr>
          <p:nvPr/>
        </p:nvSpPr>
        <p:spPr bwMode="auto">
          <a:xfrm>
            <a:off x="4973781" y="3204519"/>
            <a:ext cx="225075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谢谢指导</a:t>
            </a:r>
            <a:endParaRPr lang="zh-CN" altLang="en-US" sz="28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636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34" name="组合 33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38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introduction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37" name="直接连接符 36"/>
            <p:cNvCxnSpPr/>
            <p:nvPr/>
          </p:nvCxnSpPr>
          <p:spPr>
            <a:xfrm>
              <a:off x="2082506" y="745482"/>
              <a:ext cx="948768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矩形 2"/>
          <p:cNvSpPr/>
          <p:nvPr/>
        </p:nvSpPr>
        <p:spPr>
          <a:xfrm>
            <a:off x="552971" y="1556792"/>
            <a:ext cx="11017224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 err="1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Backrounds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The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Chinese government has long recognized the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difficulties SMEs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face in obtaining financing and it has tried to help them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 getting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bank loans. SME financing was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even added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to the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national development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agenda, which in 2003 resulted in the ‘‘SMEs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Promo-</a:t>
            </a:r>
          </a:p>
          <a:p>
            <a:pPr>
              <a:lnSpc>
                <a:spcPct val="130000"/>
              </a:lnSpc>
            </a:pPr>
            <a:r>
              <a:rPr lang="en-US" altLang="zh-CN" sz="2400" dirty="0" err="1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tion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Law’’.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Therefore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 to understand the determinants of SME financing in China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is vita-</a:t>
            </a:r>
            <a:r>
              <a:rPr lang="en-US" altLang="zh-CN" sz="2400" dirty="0" err="1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lly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important not only for academics but also for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policymakers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32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34" name="组合 33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38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introduction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37" name="直接连接符 36"/>
            <p:cNvCxnSpPr/>
            <p:nvPr/>
          </p:nvCxnSpPr>
          <p:spPr>
            <a:xfrm>
              <a:off x="2082506" y="745482"/>
              <a:ext cx="948768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矩形 2"/>
          <p:cNvSpPr/>
          <p:nvPr/>
        </p:nvSpPr>
        <p:spPr>
          <a:xfrm>
            <a:off x="552971" y="1556792"/>
            <a:ext cx="11017224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Contributions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This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paper contributes to the literature by providing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evidence on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effect of banking sector concentration (intended to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measure the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intensity of competition) on SME credit constraints in China.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augment the survey with a new dataset of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bank branches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across China and employ a quantitative measure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called the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ratio of financing gap over credit demand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to capture the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information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of credit constraints.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32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34" name="组合 33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38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introduction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37" name="直接连接符 36"/>
            <p:cNvCxnSpPr/>
            <p:nvPr/>
          </p:nvCxnSpPr>
          <p:spPr>
            <a:xfrm>
              <a:off x="2082506" y="745482"/>
              <a:ext cx="948768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937" y="1152718"/>
            <a:ext cx="9704194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58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34" name="组合 33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38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introduction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37" name="直接连接符 36"/>
            <p:cNvCxnSpPr/>
            <p:nvPr/>
          </p:nvCxnSpPr>
          <p:spPr>
            <a:xfrm>
              <a:off x="2082506" y="745482"/>
              <a:ext cx="948768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矩形 2"/>
          <p:cNvSpPr/>
          <p:nvPr/>
        </p:nvSpPr>
        <p:spPr>
          <a:xfrm>
            <a:off x="552971" y="980728"/>
            <a:ext cx="11017224" cy="5453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Banking system and SME financing: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About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half of total banking assets were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owned by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these four state-owned banks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 2005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 which usually provide funds to state-owned firms (which are often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very large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firms in their own right) and show much less interest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 financing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SMEs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T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here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are 12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joint-stock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banks in China who can open branches freely around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country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and their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business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orientation includes targeting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SMEs.</a:t>
            </a:r>
          </a:p>
          <a:p>
            <a:pPr>
              <a:lnSpc>
                <a:spcPct val="13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There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are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city commercial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banks (112 in total at the end of 2005), most of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which were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restructured from urban credit cooperatives. According to the financial regulation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before 2006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 city commercial banks could generally only operate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within their headquarters cities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 thus focusing exclusively on local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banking markets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and have a strong business orientation towards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SMEs.</a:t>
            </a:r>
          </a:p>
          <a:p>
            <a:pPr>
              <a:lnSpc>
                <a:spcPct val="13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Joint-stock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banks compete with state-owned banks for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large firms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and with the city commercial banks for SMEs.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Competition in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banking market has increased substantially due to the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joint-stock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banks and city commercial banks’ burgeon.</a:t>
            </a:r>
            <a:endParaRPr lang="zh-CN" altLang="en-US" sz="20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39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060848"/>
            <a:ext cx="12195175" cy="28083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1" name="组合 90"/>
          <p:cNvGrpSpPr/>
          <p:nvPr/>
        </p:nvGrpSpPr>
        <p:grpSpPr>
          <a:xfrm>
            <a:off x="4081363" y="2833765"/>
            <a:ext cx="1140677" cy="1140677"/>
            <a:chOff x="304800" y="673100"/>
            <a:chExt cx="4000500" cy="4000500"/>
          </a:xfrm>
          <a:effectLst>
            <a:outerShdw blurRad="444500" dist="127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4" name="同心圆 9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000" dirty="0" smtClean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endParaRPr lang="zh-CN" altLang="en-US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4904155" y="2869253"/>
            <a:ext cx="288032" cy="28803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7" name="同心圆 9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3977487" y="3476112"/>
            <a:ext cx="212880" cy="21288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0" name="同心圆 9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3868482" y="3332096"/>
            <a:ext cx="124487" cy="12448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3" name="同心圆 10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46" name="直接连接符 45"/>
          <p:cNvCxnSpPr/>
          <p:nvPr/>
        </p:nvCxnSpPr>
        <p:spPr>
          <a:xfrm>
            <a:off x="5665539" y="2492896"/>
            <a:ext cx="0" cy="1872208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文本框 9"/>
          <p:cNvSpPr txBox="1"/>
          <p:nvPr/>
        </p:nvSpPr>
        <p:spPr>
          <a:xfrm>
            <a:off x="6016507" y="3061701"/>
            <a:ext cx="5265656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en-US" altLang="zh-CN" sz="32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Theoretical background</a:t>
            </a:r>
            <a:endParaRPr lang="en-US" altLang="zh-CN" sz="3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3514411" y="70294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157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2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3" y="428087"/>
            <a:ext cx="11260132" cy="400110"/>
            <a:chOff x="310063" y="428087"/>
            <a:chExt cx="11260132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3" y="428087"/>
              <a:ext cx="3555274" cy="400110"/>
              <a:chOff x="8641357" y="2145520"/>
              <a:chExt cx="3556095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3437608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Theoretical background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>
              <a:off x="3548418" y="736979"/>
              <a:ext cx="8021777" cy="85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矩形 15"/>
          <p:cNvSpPr/>
          <p:nvPr/>
        </p:nvSpPr>
        <p:spPr>
          <a:xfrm>
            <a:off x="552971" y="1196752"/>
            <a:ext cx="110172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Measurement </a:t>
            </a:r>
            <a:r>
              <a:rPr lang="en-US" altLang="zh-CN" sz="24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for credit constraints:    </a:t>
            </a:r>
          </a:p>
          <a:p>
            <a:pPr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2400" u="sng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Credit </a:t>
            </a:r>
            <a:r>
              <a:rPr lang="en-US" altLang="zh-CN" sz="2400" u="sng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constraints arise from </a:t>
            </a:r>
            <a:r>
              <a:rPr lang="en-US" altLang="zh-CN" sz="2400" u="sng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shortfall </a:t>
            </a:r>
            <a:r>
              <a:rPr lang="en-US" altLang="zh-CN" sz="2400" u="sng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 the supply of credit vis-à-vis the </a:t>
            </a:r>
            <a:r>
              <a:rPr lang="en-US" altLang="zh-CN" sz="2400" u="sng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current de-</a:t>
            </a:r>
            <a:r>
              <a:rPr lang="en-US" altLang="zh-CN" sz="2400" u="sng" dirty="0" err="1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mand</a:t>
            </a:r>
            <a:r>
              <a:rPr lang="en-US" altLang="zh-CN" sz="2400" u="sng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for credit </a:t>
            </a:r>
            <a:r>
              <a:rPr lang="en-US" altLang="zh-CN" sz="2400" u="sng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demand, </a:t>
            </a:r>
            <a:r>
              <a:rPr lang="en-US" altLang="zh-CN" sz="2400" u="sng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which implies </a:t>
            </a:r>
            <a:r>
              <a:rPr lang="en-US" altLang="zh-CN" sz="2400" u="sng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financing gap exists</a:t>
            </a:r>
            <a:r>
              <a:rPr lang="en-US" altLang="zh-CN" sz="2400" u="sng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Define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dummy variable (</a:t>
            </a:r>
            <a:r>
              <a:rPr lang="en-US" altLang="zh-CN" sz="24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Constrained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), which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indicates whether a firm faces a financing gap,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as: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                   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Constrained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=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; if </a:t>
            </a:r>
            <a:r>
              <a:rPr lang="en-US" altLang="zh-CN" sz="20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Financing Gap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&gt; 0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; 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Constrained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=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; Otherwise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                    (1)</a:t>
            </a:r>
          </a:p>
          <a:p>
            <a:pPr>
              <a:lnSpc>
                <a:spcPct val="130000"/>
              </a:lnSpc>
            </a:pPr>
            <a:r>
              <a:rPr lang="en-US" altLang="zh-CN" sz="2400" i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             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Financing </a:t>
            </a:r>
            <a:r>
              <a:rPr lang="en-US" altLang="zh-CN" sz="20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Gap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</a:t>
            </a:r>
            <a:r>
              <a:rPr lang="en-US" altLang="zh-CN" sz="20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Credit Demand for 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Expansion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+ 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Credit </a:t>
            </a:r>
            <a:r>
              <a:rPr lang="en-US" altLang="zh-CN" sz="20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Demand for 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Operation</a:t>
            </a:r>
            <a:r>
              <a:rPr lang="en-US" altLang="zh-CN" sz="2400" i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         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(2)</a:t>
            </a:r>
          </a:p>
          <a:p>
            <a:pPr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To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gain insight on the proportion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of the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required investment which faces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credit constraints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 we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devise a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quantitative measure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30000"/>
              </a:lnSpc>
            </a:pPr>
            <a:r>
              <a:rPr lang="en-US" altLang="zh-CN" sz="2000" i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                     Financing Gap </a:t>
            </a:r>
            <a:r>
              <a:rPr lang="en-US" altLang="zh-CN" sz="20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Ratio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Financing 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Gap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/ (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Financing Gap 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Credit Balances</a:t>
            </a:r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)                  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(3)         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7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3" y="428087"/>
            <a:ext cx="11260132" cy="400110"/>
            <a:chOff x="310063" y="428087"/>
            <a:chExt cx="11260132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3" y="428087"/>
              <a:ext cx="3555274" cy="400110"/>
              <a:chOff x="8641357" y="2145520"/>
              <a:chExt cx="3556095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3437608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Theoretical background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>
              <a:off x="3548418" y="736979"/>
              <a:ext cx="8021777" cy="85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矩形 15"/>
              <p:cNvSpPr/>
              <p:nvPr/>
            </p:nvSpPr>
            <p:spPr>
              <a:xfrm>
                <a:off x="552971" y="1196752"/>
                <a:ext cx="11017224" cy="48572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altLang="zh-CN" sz="2400" b="1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Measurement </a:t>
                </a:r>
                <a:r>
                  <a:rPr lang="en-US" altLang="zh-CN" sz="2400" b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for competition:    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altLang="zh-CN" sz="24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    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0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We measure the 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intensity of banking competition by the </a:t>
                </a:r>
                <a:r>
                  <a:rPr lang="en-US" altLang="zh-CN" sz="2000" dirty="0" err="1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Herfindahl</a:t>
                </a:r>
                <a:r>
                  <a:rPr lang="en-US" altLang="zh-CN" sz="20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–Hirschman Index 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(HHI) and the concentration ratio (CR3) using the </a:t>
                </a:r>
                <a:r>
                  <a:rPr lang="en-US" altLang="zh-CN" sz="20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banks’ market 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shares in terms of number of bank branches.</a:t>
                </a:r>
                <a:r>
                  <a:rPr lang="en-US" altLang="zh-CN" sz="20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   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altLang="zh-CN" sz="20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     To 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capture the heterogeneous effect of </a:t>
                </a:r>
                <a:r>
                  <a:rPr lang="en-US" altLang="zh-CN" sz="20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joint-stock banks 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and city commercial banks, we define the Market Share </a:t>
                </a:r>
                <a:r>
                  <a:rPr lang="en-US" altLang="zh-CN" sz="20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of Joint 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Stock Banks and of City Commercial Banks as:    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                           </a:t>
                </a:r>
                <a:endParaRPr lang="en-US" altLang="zh-CN" sz="2400" dirty="0" smtClean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altLang="zh-CN" sz="2000" i="1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                       Market </a:t>
                </a:r>
                <a:r>
                  <a:rPr lang="en-US" altLang="zh-CN" sz="2000" i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Share of </a:t>
                </a:r>
                <a:r>
                  <a:rPr lang="en-US" altLang="zh-CN" sz="2000" i="1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JSB </a:t>
                </a:r>
                <a:r>
                  <a:rPr lang="en-US" altLang="zh-CN" sz="20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CN" sz="2800" i="1" smtClean="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2800" b="0" i="1" smtClean="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altLang="zh-CN" sz="2800" b="0" i="1" smtClean="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sz="2800" b="0" i="1" smtClean="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𝐽</m:t>
                        </m:r>
                        <m:r>
                          <a:rPr lang="en-US" altLang="zh-CN" sz="2800" b="0" i="1" baseline="-25000" smtClean="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p>
                      <m:e>
                        <m:r>
                          <a:rPr lang="en-US" altLang="zh-CN" sz="2800" b="0" i="1" smtClean="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(#</m:t>
                        </m:r>
                        <m:r>
                          <a:rPr lang="en-US" altLang="zh-CN" sz="2800" b="0" i="1" smtClean="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𝑏𝑟𝑎𝑛𝑐h𝑗</m:t>
                        </m:r>
                      </m:e>
                    </m:nary>
                    <m:r>
                      <a:rPr lang="en-US" altLang="zh-CN" sz="2800" b="0" i="0" smtClean="0">
                        <a:latin typeface="Cambria Math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m:t>/</m:t>
                    </m:r>
                    <m:nary>
                      <m:naryPr>
                        <m:chr m:val="∑"/>
                        <m:ctrlPr>
                          <a:rPr lang="en-US" altLang="zh-CN" sz="2400" i="1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altLang="zh-CN" sz="2400" b="0" i="1" smtClean="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altLang="zh-CN" sz="2400" i="1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sz="2400" b="0" i="1" smtClean="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𝐾</m:t>
                        </m:r>
                        <m:r>
                          <a:rPr lang="en-US" altLang="zh-CN" sz="2400" i="1" baseline="-2500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p>
                      <m:e>
                        <m:r>
                          <a:rPr lang="en-US" altLang="zh-CN" sz="2400" i="1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#</m:t>
                        </m:r>
                        <m:r>
                          <a:rPr lang="en-US" altLang="zh-CN" sz="2400" i="1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𝑏𝑟𝑎𝑛𝑐h𝑘</m:t>
                        </m:r>
                      </m:e>
                    </m:nary>
                    <m:r>
                      <a:rPr lang="en-US" altLang="zh-CN" sz="2400" b="0" i="0" smtClean="0">
                        <a:latin typeface="Cambria Math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altLang="zh-CN" sz="2400" b="0" i="0" baseline="30000" smtClean="0">
                        <a:latin typeface="Cambria Math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altLang="zh-CN" sz="2400" b="0" i="0" smtClean="0">
                        <a:latin typeface="Cambria Math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m:t>HHI</m:t>
                    </m:r>
                  </m:oMath>
                </a14:m>
                <a:r>
                  <a:rPr lang="en-US" altLang="zh-CN" sz="24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                (4)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altLang="zh-CN" sz="2400" i="1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                  </a:t>
                </a:r>
                <a:r>
                  <a:rPr lang="en-US" altLang="zh-CN" sz="2000" i="1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Market </a:t>
                </a:r>
                <a:r>
                  <a:rPr lang="en-US" altLang="zh-CN" sz="2000" i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Share of </a:t>
                </a:r>
                <a:r>
                  <a:rPr lang="en-US" altLang="zh-CN" sz="2000" i="1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CCB 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CN" sz="2800" i="1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altLang="zh-CN" sz="2800" b="0" i="1" smtClean="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US" altLang="zh-CN" sz="2800" i="1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sz="2800" b="0" i="1" smtClean="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en-US" altLang="zh-CN" sz="2800" i="1" baseline="-2500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p>
                      <m:e>
                        <m:r>
                          <a:rPr lang="en-US" altLang="zh-CN" sz="2800" i="1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(#</m:t>
                        </m:r>
                        <m:r>
                          <a:rPr lang="en-US" altLang="zh-CN" sz="2800" i="1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𝑏𝑟𝑎𝑛𝑐h𝑐</m:t>
                        </m:r>
                      </m:e>
                    </m:nary>
                    <m:r>
                      <a:rPr lang="en-US" altLang="zh-CN" sz="2800">
                        <a:latin typeface="Cambria Math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m:t>/</m:t>
                    </m:r>
                    <m:nary>
                      <m:naryPr>
                        <m:chr m:val="∑"/>
                        <m:ctrlPr>
                          <a:rPr lang="en-US" altLang="zh-CN" sz="2400" i="1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altLang="zh-CN" sz="2400" i="1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altLang="zh-CN" sz="2400" i="1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sz="2400" i="1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𝐾</m:t>
                        </m:r>
                        <m:r>
                          <a:rPr lang="en-US" altLang="zh-CN" sz="2400" i="1" baseline="-2500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p>
                      <m:e>
                        <m:r>
                          <a:rPr lang="en-US" altLang="zh-CN" sz="2400" i="1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#</m:t>
                        </m:r>
                        <m:r>
                          <a:rPr lang="en-US" altLang="zh-CN" sz="2400" i="1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𝑏𝑟𝑎𝑛𝑐h𝑘</m:t>
                        </m:r>
                      </m:e>
                    </m:nary>
                    <m:r>
                      <a:rPr lang="en-US" altLang="zh-CN" sz="2400">
                        <a:latin typeface="Cambria Math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altLang="zh-CN" sz="2400" baseline="30000">
                        <a:latin typeface="Cambria Math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altLang="zh-CN" sz="2400">
                        <a:latin typeface="Cambria Math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altLang="zh-CN" sz="2400">
                        <a:latin typeface="Cambria Math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m:t>HHI</m:t>
                    </m:r>
                  </m:oMath>
                </a14:m>
                <a:r>
                  <a:rPr lang="en-US" altLang="zh-CN" sz="2400" i="1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              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(5)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altLang="zh-CN" sz="20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where </a:t>
                </a:r>
                <a:r>
                  <a:rPr lang="en-US" altLang="zh-CN" sz="2000" i="1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HHI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CN" sz="2000" i="1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altLang="zh-CN" sz="2000" b="0" i="1" smtClean="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altLang="zh-CN" sz="2000" i="1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sz="2000" b="0" i="1" smtClean="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𝐾</m:t>
                        </m:r>
                        <m:r>
                          <a:rPr lang="en-US" altLang="zh-CN" sz="2000" i="1" baseline="-2500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p>
                      <m:e>
                        <m:r>
                          <a:rPr lang="en-US" altLang="zh-CN" sz="2000" i="1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(#</m:t>
                        </m:r>
                        <m:r>
                          <a:rPr lang="en-US" altLang="zh-CN" sz="2000" i="1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𝑏𝑟𝑎𝑛𝑐h𝑘</m:t>
                        </m:r>
                      </m:e>
                    </m:nary>
                    <m:r>
                      <a:rPr lang="en-US" altLang="zh-CN" sz="2000">
                        <a:latin typeface="Cambria Math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m:t>/</m:t>
                    </m:r>
                    <m:nary>
                      <m:naryPr>
                        <m:chr m:val="∑"/>
                        <m:ctrlPr>
                          <a:rPr lang="en-US" altLang="zh-CN" i="1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altLang="zh-CN" i="1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altLang="zh-CN" i="1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i="1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𝐾</m:t>
                        </m:r>
                        <m:r>
                          <a:rPr lang="en-US" altLang="zh-CN" i="1" baseline="-25000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p>
                      <m:e>
                        <m:r>
                          <a:rPr lang="en-US" altLang="zh-CN" i="1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#</m:t>
                        </m:r>
                        <m:r>
                          <a:rPr lang="en-US" altLang="zh-CN" i="1">
                            <a:latin typeface="Cambria Math"/>
                            <a:ea typeface="华文楷体" panose="02010600040101010101" pitchFamily="2" charset="-122"/>
                            <a:cs typeface="Times New Roman" panose="02020603050405020304" pitchFamily="18" charset="0"/>
                          </a:rPr>
                          <m:t>𝑏𝑟𝑎𝑛𝑐h𝑘</m:t>
                        </m:r>
                      </m:e>
                    </m:nary>
                    <m:r>
                      <a:rPr lang="en-US" altLang="zh-CN">
                        <a:latin typeface="Cambria Math"/>
                        <a:ea typeface="华文楷体" panose="0201060004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CN" sz="2000" baseline="300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, K, J and C are the number of banks for all three types of </a:t>
                </a:r>
                <a:r>
                  <a:rPr lang="en-US" altLang="zh-CN" sz="20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banks, joint 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stock banks, and city commercial banks respectively in a city. The market share measures the proportion of HHI contributed </a:t>
                </a:r>
                <a:r>
                  <a:rPr lang="en-US" altLang="zh-CN" sz="2000" dirty="0" smtClean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by joint-stock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, and city commercial banks.</a:t>
                </a:r>
                <a:endParaRPr lang="en-US" altLang="zh-CN" sz="2000" dirty="0" smtClean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971" y="1196752"/>
                <a:ext cx="11017224" cy="4857292"/>
              </a:xfrm>
              <a:prstGeom prst="rect">
                <a:avLst/>
              </a:prstGeom>
              <a:blipFill rotWithShape="1">
                <a:blip r:embed="rId3"/>
                <a:stretch>
                  <a:fillRect l="-885" r="-1716" b="-5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960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4065</TotalTime>
  <Words>1669</Words>
  <Application>Microsoft Office PowerPoint</Application>
  <PresentationFormat>自定义</PresentationFormat>
  <Paragraphs>127</Paragraphs>
  <Slides>25</Slides>
  <Notes>25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6" baseType="lpstr"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http://www.deepbbs.org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蓝色城市</dc:title>
  <dc:creator>第一PPT模板网：www.1ppt.com</dc:creator>
  <cp:keywords>第一PPT模板网：www.1ppt.com</cp:keywords>
  <cp:lastModifiedBy>USER-</cp:lastModifiedBy>
  <cp:revision>327</cp:revision>
  <dcterms:created xsi:type="dcterms:W3CDTF">2015-12-17T02:26:35Z</dcterms:created>
  <dcterms:modified xsi:type="dcterms:W3CDTF">2018-10-25T16:35:42Z</dcterms:modified>
</cp:coreProperties>
</file>