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97" r:id="rId2"/>
    <p:sldId id="258" r:id="rId3"/>
    <p:sldId id="312" r:id="rId4"/>
    <p:sldId id="326" r:id="rId5"/>
    <p:sldId id="332" r:id="rId6"/>
    <p:sldId id="372" r:id="rId7"/>
    <p:sldId id="373" r:id="rId8"/>
    <p:sldId id="374" r:id="rId9"/>
    <p:sldId id="375" r:id="rId10"/>
    <p:sldId id="376" r:id="rId11"/>
    <p:sldId id="377" r:id="rId12"/>
    <p:sldId id="378" r:id="rId13"/>
    <p:sldId id="379" r:id="rId14"/>
    <p:sldId id="380" r:id="rId15"/>
    <p:sldId id="381" r:id="rId16"/>
    <p:sldId id="385" r:id="rId17"/>
    <p:sldId id="327" r:id="rId18"/>
    <p:sldId id="382" r:id="rId19"/>
    <p:sldId id="383" r:id="rId20"/>
    <p:sldId id="384" r:id="rId21"/>
    <p:sldId id="294" r:id="rId22"/>
  </p:sldIdLst>
  <p:sldSz cx="12195175"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402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62" autoAdjust="0"/>
    <p:restoredTop sz="94660"/>
  </p:normalViewPr>
  <p:slideViewPr>
    <p:cSldViewPr showGuides="1">
      <p:cViewPr>
        <p:scale>
          <a:sx n="70" d="100"/>
          <a:sy n="70" d="100"/>
        </p:scale>
        <p:origin x="-726" y="-120"/>
      </p:cViewPr>
      <p:guideLst>
        <p:guide orient="horz" pos="2160"/>
        <p:guide pos="4022"/>
      </p:guideLst>
    </p:cSldViewPr>
  </p:slideViewPr>
  <p:notesTextViewPr>
    <p:cViewPr>
      <p:scale>
        <a:sx n="1" d="1"/>
        <a:sy n="1" d="1"/>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AEA07B-178E-49B0-B5B8-2D6DCD7897A9}" type="datetimeFigureOut">
              <a:rPr lang="zh-CN" altLang="en-US" smtClean="0"/>
              <a:t>2018/10/5</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9E4A5E-21BE-4E0F-A2B0-206772D9FFFB}" type="slidenum">
              <a:rPr lang="zh-CN" altLang="en-US" smtClean="0"/>
              <a:t>‹#›</a:t>
            </a:fld>
            <a:endParaRPr lang="zh-CN" altLang="en-US"/>
          </a:p>
        </p:txBody>
      </p:sp>
    </p:spTree>
    <p:extLst>
      <p:ext uri="{BB962C8B-B14F-4D97-AF65-F5344CB8AC3E}">
        <p14:creationId xmlns:p14="http://schemas.microsoft.com/office/powerpoint/2010/main" val="2676683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D9E4A5E-21BE-4E0F-A2B0-206772D9FFFB}" type="slidenum">
              <a:rPr lang="zh-CN" altLang="en-US" smtClean="0"/>
              <a:t>1</a:t>
            </a:fld>
            <a:endParaRPr lang="zh-CN" altLang="en-US"/>
          </a:p>
        </p:txBody>
      </p:sp>
    </p:spTree>
    <p:extLst>
      <p:ext uri="{BB962C8B-B14F-4D97-AF65-F5344CB8AC3E}">
        <p14:creationId xmlns:p14="http://schemas.microsoft.com/office/powerpoint/2010/main" val="6548438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555B25F-535F-4C5D-B1DA-56F763568BB0}" type="slidenum">
              <a:rPr lang="zh-CN" altLang="en-US" smtClean="0"/>
              <a:t>10</a:t>
            </a:fld>
            <a:endParaRPr lang="zh-CN" altLang="en-US"/>
          </a:p>
        </p:txBody>
      </p:sp>
    </p:spTree>
    <p:extLst>
      <p:ext uri="{BB962C8B-B14F-4D97-AF65-F5344CB8AC3E}">
        <p14:creationId xmlns:p14="http://schemas.microsoft.com/office/powerpoint/2010/main" val="2473826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555B25F-535F-4C5D-B1DA-56F763568BB0}" type="slidenum">
              <a:rPr lang="zh-CN" altLang="en-US" smtClean="0"/>
              <a:t>11</a:t>
            </a:fld>
            <a:endParaRPr lang="zh-CN" altLang="en-US"/>
          </a:p>
        </p:txBody>
      </p:sp>
    </p:spTree>
    <p:extLst>
      <p:ext uri="{BB962C8B-B14F-4D97-AF65-F5344CB8AC3E}">
        <p14:creationId xmlns:p14="http://schemas.microsoft.com/office/powerpoint/2010/main" val="24738267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555B25F-535F-4C5D-B1DA-56F763568BB0}" type="slidenum">
              <a:rPr lang="zh-CN" altLang="en-US" smtClean="0"/>
              <a:t>12</a:t>
            </a:fld>
            <a:endParaRPr lang="zh-CN" altLang="en-US"/>
          </a:p>
        </p:txBody>
      </p:sp>
    </p:spTree>
    <p:extLst>
      <p:ext uri="{BB962C8B-B14F-4D97-AF65-F5344CB8AC3E}">
        <p14:creationId xmlns:p14="http://schemas.microsoft.com/office/powerpoint/2010/main" val="24738267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555B25F-535F-4C5D-B1DA-56F763568BB0}" type="slidenum">
              <a:rPr lang="zh-CN" altLang="en-US" smtClean="0"/>
              <a:t>13</a:t>
            </a:fld>
            <a:endParaRPr lang="zh-CN" altLang="en-US"/>
          </a:p>
        </p:txBody>
      </p:sp>
    </p:spTree>
    <p:extLst>
      <p:ext uri="{BB962C8B-B14F-4D97-AF65-F5344CB8AC3E}">
        <p14:creationId xmlns:p14="http://schemas.microsoft.com/office/powerpoint/2010/main" val="24738267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555B25F-535F-4C5D-B1DA-56F763568BB0}" type="slidenum">
              <a:rPr lang="zh-CN" altLang="en-US" smtClean="0"/>
              <a:t>14</a:t>
            </a:fld>
            <a:endParaRPr lang="zh-CN" altLang="en-US"/>
          </a:p>
        </p:txBody>
      </p:sp>
    </p:spTree>
    <p:extLst>
      <p:ext uri="{BB962C8B-B14F-4D97-AF65-F5344CB8AC3E}">
        <p14:creationId xmlns:p14="http://schemas.microsoft.com/office/powerpoint/2010/main" val="24738267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555B25F-535F-4C5D-B1DA-56F763568BB0}" type="slidenum">
              <a:rPr lang="zh-CN" altLang="en-US" smtClean="0"/>
              <a:t>15</a:t>
            </a:fld>
            <a:endParaRPr lang="zh-CN" altLang="en-US"/>
          </a:p>
        </p:txBody>
      </p:sp>
    </p:spTree>
    <p:extLst>
      <p:ext uri="{BB962C8B-B14F-4D97-AF65-F5344CB8AC3E}">
        <p14:creationId xmlns:p14="http://schemas.microsoft.com/office/powerpoint/2010/main" val="24738267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555B25F-535F-4C5D-B1DA-56F763568BB0}" type="slidenum">
              <a:rPr lang="zh-CN" altLang="en-US" smtClean="0"/>
              <a:t>16</a:t>
            </a:fld>
            <a:endParaRPr lang="zh-CN" altLang="en-US"/>
          </a:p>
        </p:txBody>
      </p:sp>
    </p:spTree>
    <p:extLst>
      <p:ext uri="{BB962C8B-B14F-4D97-AF65-F5344CB8AC3E}">
        <p14:creationId xmlns:p14="http://schemas.microsoft.com/office/powerpoint/2010/main" val="24738267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D9E4A5E-21BE-4E0F-A2B0-206772D9FFFB}" type="slidenum">
              <a:rPr lang="zh-CN" altLang="en-US" smtClean="0"/>
              <a:t>17</a:t>
            </a:fld>
            <a:endParaRPr lang="zh-CN" altLang="en-US"/>
          </a:p>
        </p:txBody>
      </p:sp>
    </p:spTree>
    <p:extLst>
      <p:ext uri="{BB962C8B-B14F-4D97-AF65-F5344CB8AC3E}">
        <p14:creationId xmlns:p14="http://schemas.microsoft.com/office/powerpoint/2010/main" val="16905890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555B25F-535F-4C5D-B1DA-56F763568BB0}" type="slidenum">
              <a:rPr lang="zh-CN" altLang="en-US" smtClean="0"/>
              <a:t>18</a:t>
            </a:fld>
            <a:endParaRPr lang="zh-CN" altLang="en-US"/>
          </a:p>
        </p:txBody>
      </p:sp>
    </p:spTree>
    <p:extLst>
      <p:ext uri="{BB962C8B-B14F-4D97-AF65-F5344CB8AC3E}">
        <p14:creationId xmlns:p14="http://schemas.microsoft.com/office/powerpoint/2010/main" val="24738267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555B25F-535F-4C5D-B1DA-56F763568BB0}" type="slidenum">
              <a:rPr lang="zh-CN" altLang="en-US" smtClean="0"/>
              <a:t>19</a:t>
            </a:fld>
            <a:endParaRPr lang="zh-CN" altLang="en-US"/>
          </a:p>
        </p:txBody>
      </p:sp>
    </p:spTree>
    <p:extLst>
      <p:ext uri="{BB962C8B-B14F-4D97-AF65-F5344CB8AC3E}">
        <p14:creationId xmlns:p14="http://schemas.microsoft.com/office/powerpoint/2010/main" val="2473826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D9E4A5E-21BE-4E0F-A2B0-206772D9FFFB}" type="slidenum">
              <a:rPr lang="zh-CN" altLang="en-US" smtClean="0"/>
              <a:t>2</a:t>
            </a:fld>
            <a:endParaRPr lang="zh-CN" altLang="en-US"/>
          </a:p>
        </p:txBody>
      </p:sp>
    </p:spTree>
    <p:extLst>
      <p:ext uri="{BB962C8B-B14F-4D97-AF65-F5344CB8AC3E}">
        <p14:creationId xmlns:p14="http://schemas.microsoft.com/office/powerpoint/2010/main" val="16905890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555B25F-535F-4C5D-B1DA-56F763568BB0}" type="slidenum">
              <a:rPr lang="zh-CN" altLang="en-US" smtClean="0"/>
              <a:t>20</a:t>
            </a:fld>
            <a:endParaRPr lang="zh-CN" altLang="en-US"/>
          </a:p>
        </p:txBody>
      </p:sp>
    </p:spTree>
    <p:extLst>
      <p:ext uri="{BB962C8B-B14F-4D97-AF65-F5344CB8AC3E}">
        <p14:creationId xmlns:p14="http://schemas.microsoft.com/office/powerpoint/2010/main" val="24738267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D9E4A5E-21BE-4E0F-A2B0-206772D9FFFB}" type="slidenum">
              <a:rPr lang="zh-CN" altLang="en-US" smtClean="0"/>
              <a:t>21</a:t>
            </a:fld>
            <a:endParaRPr lang="zh-CN" altLang="en-US"/>
          </a:p>
        </p:txBody>
      </p:sp>
    </p:spTree>
    <p:extLst>
      <p:ext uri="{BB962C8B-B14F-4D97-AF65-F5344CB8AC3E}">
        <p14:creationId xmlns:p14="http://schemas.microsoft.com/office/powerpoint/2010/main" val="3527758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555B25F-535F-4C5D-B1DA-56F763568BB0}" type="slidenum">
              <a:rPr lang="zh-CN" altLang="en-US" smtClean="0"/>
              <a:t>3</a:t>
            </a:fld>
            <a:endParaRPr lang="zh-CN" altLang="en-US"/>
          </a:p>
        </p:txBody>
      </p:sp>
    </p:spTree>
    <p:extLst>
      <p:ext uri="{BB962C8B-B14F-4D97-AF65-F5344CB8AC3E}">
        <p14:creationId xmlns:p14="http://schemas.microsoft.com/office/powerpoint/2010/main" val="2473826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D9E4A5E-21BE-4E0F-A2B0-206772D9FFFB}" type="slidenum">
              <a:rPr lang="zh-CN" altLang="en-US" smtClean="0"/>
              <a:t>4</a:t>
            </a:fld>
            <a:endParaRPr lang="zh-CN" altLang="en-US"/>
          </a:p>
        </p:txBody>
      </p:sp>
    </p:spTree>
    <p:extLst>
      <p:ext uri="{BB962C8B-B14F-4D97-AF65-F5344CB8AC3E}">
        <p14:creationId xmlns:p14="http://schemas.microsoft.com/office/powerpoint/2010/main" val="1690589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555B25F-535F-4C5D-B1DA-56F763568BB0}" type="slidenum">
              <a:rPr lang="zh-CN" altLang="en-US" smtClean="0"/>
              <a:t>5</a:t>
            </a:fld>
            <a:endParaRPr lang="zh-CN" altLang="en-US"/>
          </a:p>
        </p:txBody>
      </p:sp>
    </p:spTree>
    <p:extLst>
      <p:ext uri="{BB962C8B-B14F-4D97-AF65-F5344CB8AC3E}">
        <p14:creationId xmlns:p14="http://schemas.microsoft.com/office/powerpoint/2010/main" val="2473826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555B25F-535F-4C5D-B1DA-56F763568BB0}" type="slidenum">
              <a:rPr lang="zh-CN" altLang="en-US" smtClean="0"/>
              <a:t>6</a:t>
            </a:fld>
            <a:endParaRPr lang="zh-CN" altLang="en-US"/>
          </a:p>
        </p:txBody>
      </p:sp>
    </p:spTree>
    <p:extLst>
      <p:ext uri="{BB962C8B-B14F-4D97-AF65-F5344CB8AC3E}">
        <p14:creationId xmlns:p14="http://schemas.microsoft.com/office/powerpoint/2010/main" val="2473826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555B25F-535F-4C5D-B1DA-56F763568BB0}" type="slidenum">
              <a:rPr lang="zh-CN" altLang="en-US" smtClean="0"/>
              <a:t>7</a:t>
            </a:fld>
            <a:endParaRPr lang="zh-CN" altLang="en-US"/>
          </a:p>
        </p:txBody>
      </p:sp>
    </p:spTree>
    <p:extLst>
      <p:ext uri="{BB962C8B-B14F-4D97-AF65-F5344CB8AC3E}">
        <p14:creationId xmlns:p14="http://schemas.microsoft.com/office/powerpoint/2010/main" val="2473826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555B25F-535F-4C5D-B1DA-56F763568BB0}" type="slidenum">
              <a:rPr lang="zh-CN" altLang="en-US" smtClean="0"/>
              <a:t>8</a:t>
            </a:fld>
            <a:endParaRPr lang="zh-CN" altLang="en-US"/>
          </a:p>
        </p:txBody>
      </p:sp>
    </p:spTree>
    <p:extLst>
      <p:ext uri="{BB962C8B-B14F-4D97-AF65-F5344CB8AC3E}">
        <p14:creationId xmlns:p14="http://schemas.microsoft.com/office/powerpoint/2010/main" val="2473826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555B25F-535F-4C5D-B1DA-56F763568BB0}" type="slidenum">
              <a:rPr lang="zh-CN" altLang="en-US" smtClean="0"/>
              <a:t>9</a:t>
            </a:fld>
            <a:endParaRPr lang="zh-CN" altLang="en-US"/>
          </a:p>
        </p:txBody>
      </p:sp>
    </p:spTree>
    <p:extLst>
      <p:ext uri="{BB962C8B-B14F-4D97-AF65-F5344CB8AC3E}">
        <p14:creationId xmlns:p14="http://schemas.microsoft.com/office/powerpoint/2010/main" val="2473826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638" y="2130426"/>
            <a:ext cx="10365899"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9276" y="3886200"/>
            <a:ext cx="8536623"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396FCFA1-DF0D-4607-B177-150963F30736}" type="datetimeFigureOut">
              <a:rPr lang="zh-CN" altLang="en-US" smtClean="0"/>
              <a:t>2018/10/5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19F40B-0F99-4AAF-BE7E-D43B3312A322}" type="slidenum">
              <a:rPr lang="zh-CN" altLang="en-US" smtClean="0"/>
              <a:t>‹#›</a:t>
            </a:fld>
            <a:endParaRPr lang="zh-CN" altLang="en-US"/>
          </a:p>
        </p:txBody>
      </p:sp>
    </p:spTree>
    <p:extLst>
      <p:ext uri="{BB962C8B-B14F-4D97-AF65-F5344CB8AC3E}">
        <p14:creationId xmlns:p14="http://schemas.microsoft.com/office/powerpoint/2010/main" val="3389584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96FCFA1-DF0D-4607-B177-150963F30736}" type="datetimeFigureOut">
              <a:rPr lang="zh-CN" altLang="en-US" smtClean="0"/>
              <a:t>2018/10/5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19F40B-0F99-4AAF-BE7E-D43B3312A322}" type="slidenum">
              <a:rPr lang="zh-CN" altLang="en-US" smtClean="0"/>
              <a:t>‹#›</a:t>
            </a:fld>
            <a:endParaRPr lang="zh-CN" altLang="en-US"/>
          </a:p>
        </p:txBody>
      </p:sp>
    </p:spTree>
    <p:extLst>
      <p:ext uri="{BB962C8B-B14F-4D97-AF65-F5344CB8AC3E}">
        <p14:creationId xmlns:p14="http://schemas.microsoft.com/office/powerpoint/2010/main" val="1753992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1792903" y="274639"/>
            <a:ext cx="3658553"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13012" y="274639"/>
            <a:ext cx="10776639"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96FCFA1-DF0D-4607-B177-150963F30736}" type="datetimeFigureOut">
              <a:rPr lang="zh-CN" altLang="en-US" smtClean="0"/>
              <a:t>2018/10/5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19F40B-0F99-4AAF-BE7E-D43B3312A322}" type="slidenum">
              <a:rPr lang="zh-CN" altLang="en-US" smtClean="0"/>
              <a:t>‹#›</a:t>
            </a:fld>
            <a:endParaRPr lang="zh-CN" altLang="en-US"/>
          </a:p>
        </p:txBody>
      </p:sp>
    </p:spTree>
    <p:extLst>
      <p:ext uri="{BB962C8B-B14F-4D97-AF65-F5344CB8AC3E}">
        <p14:creationId xmlns:p14="http://schemas.microsoft.com/office/powerpoint/2010/main" val="1473945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96FCFA1-DF0D-4607-B177-150963F30736}" type="datetimeFigureOut">
              <a:rPr lang="zh-CN" altLang="en-US" smtClean="0"/>
              <a:t>2018/10/5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19F40B-0F99-4AAF-BE7E-D43B3312A322}" type="slidenum">
              <a:rPr lang="zh-CN" altLang="en-US" smtClean="0"/>
              <a:t>‹#›</a:t>
            </a:fld>
            <a:endParaRPr lang="zh-CN" altLang="en-US"/>
          </a:p>
        </p:txBody>
      </p:sp>
    </p:spTree>
    <p:extLst>
      <p:ext uri="{BB962C8B-B14F-4D97-AF65-F5344CB8AC3E}">
        <p14:creationId xmlns:p14="http://schemas.microsoft.com/office/powerpoint/2010/main" val="2837933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335" y="4406901"/>
            <a:ext cx="10365899"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335" y="2906713"/>
            <a:ext cx="10365899"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396FCFA1-DF0D-4607-B177-150963F30736}" type="datetimeFigureOut">
              <a:rPr lang="zh-CN" altLang="en-US" smtClean="0"/>
              <a:t>2018/10/5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F19F40B-0F99-4AAF-BE7E-D43B3312A322}" type="slidenum">
              <a:rPr lang="zh-CN" altLang="en-US" smtClean="0"/>
              <a:t>‹#›</a:t>
            </a:fld>
            <a:endParaRPr lang="zh-CN" altLang="en-US"/>
          </a:p>
        </p:txBody>
      </p:sp>
    </p:spTree>
    <p:extLst>
      <p:ext uri="{BB962C8B-B14F-4D97-AF65-F5344CB8AC3E}">
        <p14:creationId xmlns:p14="http://schemas.microsoft.com/office/powerpoint/2010/main" val="896953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13012" y="1600201"/>
            <a:ext cx="721759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8233862" y="1600201"/>
            <a:ext cx="721759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396FCFA1-DF0D-4607-B177-150963F30736}" type="datetimeFigureOut">
              <a:rPr lang="zh-CN" altLang="en-US" smtClean="0"/>
              <a:t>2018/10/5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F19F40B-0F99-4AAF-BE7E-D43B3312A322}" type="slidenum">
              <a:rPr lang="zh-CN" altLang="en-US" smtClean="0"/>
              <a:t>‹#›</a:t>
            </a:fld>
            <a:endParaRPr lang="zh-CN" altLang="en-US"/>
          </a:p>
        </p:txBody>
      </p:sp>
    </p:spTree>
    <p:extLst>
      <p:ext uri="{BB962C8B-B14F-4D97-AF65-F5344CB8AC3E}">
        <p14:creationId xmlns:p14="http://schemas.microsoft.com/office/powerpoint/2010/main" val="3891481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759" y="274638"/>
            <a:ext cx="10975658"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759" y="1535113"/>
            <a:ext cx="538832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759" y="2174875"/>
            <a:ext cx="53883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4980" y="1535113"/>
            <a:ext cx="539043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4980" y="2174875"/>
            <a:ext cx="53904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396FCFA1-DF0D-4607-B177-150963F30736}" type="datetimeFigureOut">
              <a:rPr lang="zh-CN" altLang="en-US" smtClean="0"/>
              <a:t>2018/10/5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F19F40B-0F99-4AAF-BE7E-D43B3312A322}" type="slidenum">
              <a:rPr lang="zh-CN" altLang="en-US" smtClean="0"/>
              <a:t>‹#›</a:t>
            </a:fld>
            <a:endParaRPr lang="zh-CN" altLang="en-US"/>
          </a:p>
        </p:txBody>
      </p:sp>
    </p:spTree>
    <p:extLst>
      <p:ext uri="{BB962C8B-B14F-4D97-AF65-F5344CB8AC3E}">
        <p14:creationId xmlns:p14="http://schemas.microsoft.com/office/powerpoint/2010/main" val="2741128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96FCFA1-DF0D-4607-B177-150963F30736}" type="datetimeFigureOut">
              <a:rPr lang="zh-CN" altLang="en-US" smtClean="0"/>
              <a:t>2018/10/5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F19F40B-0F99-4AAF-BE7E-D43B3312A322}" type="slidenum">
              <a:rPr lang="zh-CN" altLang="en-US" smtClean="0"/>
              <a:t>‹#›</a:t>
            </a:fld>
            <a:endParaRPr lang="zh-CN" altLang="en-US"/>
          </a:p>
        </p:txBody>
      </p:sp>
    </p:spTree>
    <p:extLst>
      <p:ext uri="{BB962C8B-B14F-4D97-AF65-F5344CB8AC3E}">
        <p14:creationId xmlns:p14="http://schemas.microsoft.com/office/powerpoint/2010/main" val="569916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6FCFA1-DF0D-4607-B177-150963F30736}" type="datetimeFigureOut">
              <a:rPr lang="zh-CN" altLang="en-US" smtClean="0"/>
              <a:t>2018/10/5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F19F40B-0F99-4AAF-BE7E-D43B3312A322}" type="slidenum">
              <a:rPr lang="zh-CN" altLang="en-US" smtClean="0"/>
              <a:t>‹#›</a:t>
            </a:fld>
            <a:endParaRPr lang="zh-CN" altLang="en-US"/>
          </a:p>
        </p:txBody>
      </p:sp>
    </p:spTree>
    <p:extLst>
      <p:ext uri="{BB962C8B-B14F-4D97-AF65-F5344CB8AC3E}">
        <p14:creationId xmlns:p14="http://schemas.microsoft.com/office/powerpoint/2010/main" val="1686599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759" y="273050"/>
            <a:ext cx="4012129"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7974" y="273051"/>
            <a:ext cx="681744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759" y="1435101"/>
            <a:ext cx="401212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96FCFA1-DF0D-4607-B177-150963F30736}" type="datetimeFigureOut">
              <a:rPr lang="zh-CN" altLang="en-US" smtClean="0"/>
              <a:t>2018/10/5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F19F40B-0F99-4AAF-BE7E-D43B3312A322}" type="slidenum">
              <a:rPr lang="zh-CN" altLang="en-US" smtClean="0"/>
              <a:t>‹#›</a:t>
            </a:fld>
            <a:endParaRPr lang="zh-CN" altLang="en-US"/>
          </a:p>
        </p:txBody>
      </p:sp>
    </p:spTree>
    <p:extLst>
      <p:ext uri="{BB962C8B-B14F-4D97-AF65-F5344CB8AC3E}">
        <p14:creationId xmlns:p14="http://schemas.microsoft.com/office/powerpoint/2010/main" val="167720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90340" y="4800600"/>
            <a:ext cx="7317105"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90340" y="612775"/>
            <a:ext cx="731710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90340" y="5367338"/>
            <a:ext cx="731710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96FCFA1-DF0D-4607-B177-150963F30736}" type="datetimeFigureOut">
              <a:rPr lang="zh-CN" altLang="en-US" smtClean="0"/>
              <a:t>2018/10/5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F19F40B-0F99-4AAF-BE7E-D43B3312A322}" type="slidenum">
              <a:rPr lang="zh-CN" altLang="en-US" smtClean="0"/>
              <a:t>‹#›</a:t>
            </a:fld>
            <a:endParaRPr lang="zh-CN" altLang="en-US"/>
          </a:p>
        </p:txBody>
      </p:sp>
    </p:spTree>
    <p:extLst>
      <p:ext uri="{BB962C8B-B14F-4D97-AF65-F5344CB8AC3E}">
        <p14:creationId xmlns:p14="http://schemas.microsoft.com/office/powerpoint/2010/main" val="3341883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8DBDE"/>
            </a:gs>
            <a:gs pos="100000">
              <a:srgbClr val="F9F9F9"/>
            </a:gs>
          </a:gsLst>
          <a:lin ang="16800000" scaled="0"/>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759" y="274638"/>
            <a:ext cx="10975658"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759" y="1600201"/>
            <a:ext cx="10975658"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09759" y="6356351"/>
            <a:ext cx="284554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6FCFA1-DF0D-4607-B177-150963F30736}" type="datetimeFigureOut">
              <a:rPr lang="zh-CN" altLang="en-US" smtClean="0"/>
              <a:t>2018/10/5</a:t>
            </a:fld>
            <a:endParaRPr lang="zh-CN" altLang="en-US"/>
          </a:p>
        </p:txBody>
      </p:sp>
      <p:sp>
        <p:nvSpPr>
          <p:cNvPr id="5" name="页脚占位符 4"/>
          <p:cNvSpPr>
            <a:spLocks noGrp="1"/>
          </p:cNvSpPr>
          <p:nvPr>
            <p:ph type="ftr" sz="quarter" idx="3"/>
          </p:nvPr>
        </p:nvSpPr>
        <p:spPr>
          <a:xfrm>
            <a:off x="4166685" y="6356351"/>
            <a:ext cx="386180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9875" y="6356351"/>
            <a:ext cx="284554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19F40B-0F99-4AAF-BE7E-D43B3312A322}" type="slidenum">
              <a:rPr lang="zh-CN" altLang="en-US" smtClean="0"/>
              <a:t>‹#›</a:t>
            </a:fld>
            <a:endParaRPr lang="zh-CN" altLang="en-US"/>
          </a:p>
        </p:txBody>
      </p:sp>
    </p:spTree>
    <p:extLst>
      <p:ext uri="{BB962C8B-B14F-4D97-AF65-F5344CB8AC3E}">
        <p14:creationId xmlns:p14="http://schemas.microsoft.com/office/powerpoint/2010/main" val="1729592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7.wmf"/><Relationship Id="rId4"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8.wmf"/><Relationship Id="rId4" Type="http://schemas.openxmlformats.org/officeDocument/2006/relationships/oleObject" Target="../embeddings/oleObject7.bin"/></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6.xm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wmf"/><Relationship Id="rId4" Type="http://schemas.openxmlformats.org/officeDocument/2006/relationships/oleObject" Target="../embeddings/oleObject2.bin"/><Relationship Id="rId9"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6.wmf"/><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Box 51"/>
          <p:cNvSpPr txBox="1"/>
          <p:nvPr/>
        </p:nvSpPr>
        <p:spPr>
          <a:xfrm>
            <a:off x="1705099" y="1496028"/>
            <a:ext cx="9145016" cy="923330"/>
          </a:xfrm>
          <a:prstGeom prst="rect">
            <a:avLst/>
          </a:prstGeom>
          <a:noFill/>
        </p:spPr>
        <p:txBody>
          <a:bodyPr wrap="square" rtlCol="0">
            <a:spAutoFit/>
          </a:bodyPr>
          <a:lstStyle/>
          <a:p>
            <a:pPr algn="ctr"/>
            <a:r>
              <a:rPr lang="zh-CN" altLang="en-US" sz="5400" b="1" dirty="0" smtClean="0">
                <a:latin typeface="黑体" panose="02010609060101010101" pitchFamily="49" charset="-122"/>
                <a:ea typeface="黑体" panose="02010609060101010101" pitchFamily="49" charset="-122"/>
              </a:rPr>
              <a:t>面板数据回归模型</a:t>
            </a:r>
            <a:endParaRPr lang="zh-CN" altLang="en-US" sz="5400" b="1" dirty="0">
              <a:latin typeface="黑体" panose="02010609060101010101" pitchFamily="49" charset="-122"/>
              <a:ea typeface="黑体" panose="02010609060101010101" pitchFamily="49" charset="-122"/>
            </a:endParaRPr>
          </a:p>
        </p:txBody>
      </p:sp>
      <p:grpSp>
        <p:nvGrpSpPr>
          <p:cNvPr id="53" name="组合 52"/>
          <p:cNvGrpSpPr/>
          <p:nvPr/>
        </p:nvGrpSpPr>
        <p:grpSpPr>
          <a:xfrm>
            <a:off x="4076774" y="3545925"/>
            <a:ext cx="216025" cy="216025"/>
            <a:chOff x="304800" y="673100"/>
            <a:chExt cx="4000500" cy="4000500"/>
          </a:xfrm>
          <a:effectLst>
            <a:outerShdw blurRad="444500" dist="254000" dir="8100000" algn="tr" rotWithShape="0">
              <a:prstClr val="black">
                <a:alpha val="50000"/>
              </a:prstClr>
            </a:outerShdw>
          </a:effectLst>
        </p:grpSpPr>
        <p:sp>
          <p:nvSpPr>
            <p:cNvPr id="54" name="同心圆 5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5" name="椭圆 54"/>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56" name="标题 4"/>
          <p:cNvSpPr txBox="1">
            <a:spLocks/>
          </p:cNvSpPr>
          <p:nvPr/>
        </p:nvSpPr>
        <p:spPr>
          <a:xfrm>
            <a:off x="4920220" y="2837552"/>
            <a:ext cx="2714774"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200" b="1" dirty="0" smtClean="0">
                <a:latin typeface="楷体" panose="02010609060101010101" pitchFamily="49" charset="-122"/>
                <a:ea typeface="楷体" panose="02010609060101010101" pitchFamily="49" charset="-122"/>
              </a:rPr>
              <a:t>报告人：陆莉</a:t>
            </a:r>
          </a:p>
        </p:txBody>
      </p:sp>
      <p:sp>
        <p:nvSpPr>
          <p:cNvPr id="60" name="TextBox 59"/>
          <p:cNvSpPr txBox="1"/>
          <p:nvPr/>
        </p:nvSpPr>
        <p:spPr>
          <a:xfrm>
            <a:off x="13514411" y="7029400"/>
            <a:ext cx="877163" cy="369332"/>
          </a:xfrm>
          <a:prstGeom prst="rect">
            <a:avLst/>
          </a:prstGeom>
          <a:noFill/>
        </p:spPr>
        <p:txBody>
          <a:bodyPr wrap="none" rtlCol="0">
            <a:spAutoFit/>
          </a:bodyPr>
          <a:lstStyle/>
          <a:p>
            <a:r>
              <a:rPr lang="zh-CN" altLang="en-US" dirty="0" smtClean="0"/>
              <a:t>延时符</a:t>
            </a:r>
            <a:endParaRPr lang="zh-CN" altLang="en-US" dirty="0"/>
          </a:p>
        </p:txBody>
      </p:sp>
      <p:pic>
        <p:nvPicPr>
          <p:cNvPr id="38" name="图片 37"/>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0" y="3358187"/>
            <a:ext cx="12195175" cy="3501009"/>
          </a:xfrm>
          <a:prstGeom prst="rect">
            <a:avLst/>
          </a:prstGeom>
        </p:spPr>
      </p:pic>
    </p:spTree>
    <p:extLst>
      <p:ext uri="{BB962C8B-B14F-4D97-AF65-F5344CB8AC3E}">
        <p14:creationId xmlns:p14="http://schemas.microsoft.com/office/powerpoint/2010/main" val="1508187971"/>
      </p:ext>
    </p:extLst>
  </p:cSld>
  <p:clrMapOvr>
    <a:masterClrMapping/>
  </p:clrMapOvr>
  <mc:AlternateContent xmlns:mc="http://schemas.openxmlformats.org/markup-compatibility/2006" xmlns:p14="http://schemas.microsoft.com/office/powerpoint/2010/main">
    <mc:Choice Requires="p14">
      <p:transition p14:dur="10" advTm="0"/>
    </mc:Choice>
    <mc:Fallback xmlns="">
      <p:transition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2"/>
                                        </p:tgtEl>
                                        <p:attrNameLst>
                                          <p:attrName>ppt_y</p:attrName>
                                        </p:attrNameLst>
                                      </p:cBhvr>
                                      <p:tavLst>
                                        <p:tav tm="0">
                                          <p:val>
                                            <p:strVal val="#ppt_y"/>
                                          </p:val>
                                        </p:tav>
                                        <p:tav tm="100000">
                                          <p:val>
                                            <p:strVal val="#ppt_y"/>
                                          </p:val>
                                        </p:tav>
                                      </p:tavLst>
                                    </p:anim>
                                    <p:anim calcmode="lin" valueType="num">
                                      <p:cBhvr>
                                        <p:cTn id="9" dur="500" fill="hold"/>
                                        <p:tgtEl>
                                          <p:spTgt spid="5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2"/>
                                        </p:tgtEl>
                                      </p:cBhvr>
                                    </p:animEffect>
                                  </p:childTnLst>
                                </p:cTn>
                              </p:par>
                              <p:par>
                                <p:cTn id="12" presetID="53" presetClass="entr" presetSubtype="16" fill="hold" nodeType="withEffect">
                                  <p:stCondLst>
                                    <p:cond delay="500"/>
                                  </p:stCondLst>
                                  <p:childTnLst>
                                    <p:set>
                                      <p:cBhvr>
                                        <p:cTn id="13" dur="1" fill="hold">
                                          <p:stCondLst>
                                            <p:cond delay="0"/>
                                          </p:stCondLst>
                                        </p:cTn>
                                        <p:tgtEl>
                                          <p:spTgt spid="53"/>
                                        </p:tgtEl>
                                        <p:attrNameLst>
                                          <p:attrName>style.visibility</p:attrName>
                                        </p:attrNameLst>
                                      </p:cBhvr>
                                      <p:to>
                                        <p:strVal val="visible"/>
                                      </p:to>
                                    </p:set>
                                    <p:anim calcmode="lin" valueType="num">
                                      <p:cBhvr>
                                        <p:cTn id="14" dur="500" fill="hold"/>
                                        <p:tgtEl>
                                          <p:spTgt spid="53"/>
                                        </p:tgtEl>
                                        <p:attrNameLst>
                                          <p:attrName>ppt_w</p:attrName>
                                        </p:attrNameLst>
                                      </p:cBhvr>
                                      <p:tavLst>
                                        <p:tav tm="0">
                                          <p:val>
                                            <p:fltVal val="0"/>
                                          </p:val>
                                        </p:tav>
                                        <p:tav tm="100000">
                                          <p:val>
                                            <p:strVal val="#ppt_w"/>
                                          </p:val>
                                        </p:tav>
                                      </p:tavLst>
                                    </p:anim>
                                    <p:anim calcmode="lin" valueType="num">
                                      <p:cBhvr>
                                        <p:cTn id="15" dur="500" fill="hold"/>
                                        <p:tgtEl>
                                          <p:spTgt spid="53"/>
                                        </p:tgtEl>
                                        <p:attrNameLst>
                                          <p:attrName>ppt_h</p:attrName>
                                        </p:attrNameLst>
                                      </p:cBhvr>
                                      <p:tavLst>
                                        <p:tav tm="0">
                                          <p:val>
                                            <p:fltVal val="0"/>
                                          </p:val>
                                        </p:tav>
                                        <p:tav tm="100000">
                                          <p:val>
                                            <p:strVal val="#ppt_h"/>
                                          </p:val>
                                        </p:tav>
                                      </p:tavLst>
                                    </p:anim>
                                    <p:animEffect transition="in" filter="fade">
                                      <p:cBhvr>
                                        <p:cTn id="16" dur="500"/>
                                        <p:tgtEl>
                                          <p:spTgt spid="53"/>
                                        </p:tgtEl>
                                      </p:cBhvr>
                                    </p:animEffect>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56"/>
                                        </p:tgtEl>
                                        <p:attrNameLst>
                                          <p:attrName>style.visibility</p:attrName>
                                        </p:attrNameLst>
                                      </p:cBhvr>
                                      <p:to>
                                        <p:strVal val="visible"/>
                                      </p:to>
                                    </p:set>
                                    <p:animEffect transition="in" filter="fade">
                                      <p:cBhvr>
                                        <p:cTn id="20" dur="1000"/>
                                        <p:tgtEl>
                                          <p:spTgt spid="56"/>
                                        </p:tgtEl>
                                      </p:cBhvr>
                                    </p:animEffect>
                                    <p:anim calcmode="lin" valueType="num">
                                      <p:cBhvr>
                                        <p:cTn id="21" dur="1000" fill="hold"/>
                                        <p:tgtEl>
                                          <p:spTgt spid="56"/>
                                        </p:tgtEl>
                                        <p:attrNameLst>
                                          <p:attrName>ppt_x</p:attrName>
                                        </p:attrNameLst>
                                      </p:cBhvr>
                                      <p:tavLst>
                                        <p:tav tm="0">
                                          <p:val>
                                            <p:strVal val="#ppt_x"/>
                                          </p:val>
                                        </p:tav>
                                        <p:tav tm="100000">
                                          <p:val>
                                            <p:strVal val="#ppt_x"/>
                                          </p:val>
                                        </p:tav>
                                      </p:tavLst>
                                    </p:anim>
                                    <p:anim calcmode="lin" valueType="num">
                                      <p:cBhvr>
                                        <p:cTn id="22" dur="1000" fill="hold"/>
                                        <p:tgtEl>
                                          <p:spTgt spid="56"/>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fade">
                                      <p:cBhvr>
                                        <p:cTn id="26" dur="1250"/>
                                        <p:tgtEl>
                                          <p:spTgt spid="60"/>
                                        </p:tgtEl>
                                      </p:cBhvr>
                                    </p:animEffect>
                                  </p:childTnLst>
                                </p:cTn>
                              </p:par>
                            </p:childTnLst>
                          </p:cTn>
                        </p:par>
                        <p:par>
                          <p:cTn id="27" fill="hold">
                            <p:stCondLst>
                              <p:cond delay="3250"/>
                            </p:stCondLst>
                            <p:childTnLst>
                              <p:par>
                                <p:cTn id="28" presetID="42" presetClass="entr" presetSubtype="0" fill="hold" nodeType="afterEffect">
                                  <p:stCondLst>
                                    <p:cond delay="0"/>
                                  </p:stCondLst>
                                  <p:childTnLst>
                                    <p:set>
                                      <p:cBhvr>
                                        <p:cTn id="29" dur="1" fill="hold">
                                          <p:stCondLst>
                                            <p:cond delay="0"/>
                                          </p:stCondLst>
                                        </p:cTn>
                                        <p:tgtEl>
                                          <p:spTgt spid="38"/>
                                        </p:tgtEl>
                                        <p:attrNameLst>
                                          <p:attrName>style.visibility</p:attrName>
                                        </p:attrNameLst>
                                      </p:cBhvr>
                                      <p:to>
                                        <p:strVal val="visible"/>
                                      </p:to>
                                    </p:set>
                                    <p:animEffect transition="in" filter="fade">
                                      <p:cBhvr>
                                        <p:cTn id="30" dur="1000"/>
                                        <p:tgtEl>
                                          <p:spTgt spid="38"/>
                                        </p:tgtEl>
                                      </p:cBhvr>
                                    </p:animEffect>
                                    <p:anim calcmode="lin" valueType="num">
                                      <p:cBhvr>
                                        <p:cTn id="31" dur="1000" fill="hold"/>
                                        <p:tgtEl>
                                          <p:spTgt spid="38"/>
                                        </p:tgtEl>
                                        <p:attrNameLst>
                                          <p:attrName>ppt_x</p:attrName>
                                        </p:attrNameLst>
                                      </p:cBhvr>
                                      <p:tavLst>
                                        <p:tav tm="0">
                                          <p:val>
                                            <p:strVal val="#ppt_x"/>
                                          </p:val>
                                        </p:tav>
                                        <p:tav tm="100000">
                                          <p:val>
                                            <p:strVal val="#ppt_x"/>
                                          </p:val>
                                        </p:tav>
                                      </p:tavLst>
                                    </p:anim>
                                    <p:anim calcmode="lin" valueType="num">
                                      <p:cBhvr>
                                        <p:cTn id="32"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6" grpId="0"/>
      <p:bldP spid="6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310063" y="366530"/>
            <a:ext cx="11260132" cy="523220"/>
            <a:chOff x="310063" y="366530"/>
            <a:chExt cx="11260132" cy="523220"/>
          </a:xfrm>
        </p:grpSpPr>
        <p:grpSp>
          <p:nvGrpSpPr>
            <p:cNvPr id="34" name="组合 33"/>
            <p:cNvGrpSpPr/>
            <p:nvPr/>
          </p:nvGrpSpPr>
          <p:grpSpPr>
            <a:xfrm>
              <a:off x="310063" y="366530"/>
              <a:ext cx="1865917" cy="523220"/>
              <a:chOff x="8641357" y="2083951"/>
              <a:chExt cx="1866348" cy="523341"/>
            </a:xfrm>
          </p:grpSpPr>
          <p:sp>
            <p:nvSpPr>
              <p:cNvPr id="38" name="Freeform 512"/>
              <p:cNvSpPr>
                <a:spLocks/>
              </p:cNvSpPr>
              <p:nvPr/>
            </p:nvSpPr>
            <p:spPr bwMode="auto">
              <a:xfrm>
                <a:off x="8641357" y="2228252"/>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066CC"/>
              </a:solidFill>
              <a:ln>
                <a:noFill/>
              </a:ln>
              <a:extLst/>
            </p:spPr>
            <p:txBody>
              <a:bodyPr vert="horz" wrap="square" lIns="91419" tIns="45709" rIns="91419" bIns="45709" numCol="1" anchor="t" anchorCtr="0" compatLnSpc="1">
                <a:prstTxWarp prst="textNoShape">
                  <a:avLst/>
                </a:prstTxWarp>
              </a:bodyPr>
              <a:lstStyle/>
              <a:p>
                <a:endParaRPr lang="zh-CN" altLang="en-US"/>
              </a:p>
            </p:txBody>
          </p:sp>
          <p:sp>
            <p:nvSpPr>
              <p:cNvPr id="39" name="TextBox 54"/>
              <p:cNvSpPr txBox="1"/>
              <p:nvPr/>
            </p:nvSpPr>
            <p:spPr>
              <a:xfrm>
                <a:off x="8784482" y="2083951"/>
                <a:ext cx="1723223" cy="523341"/>
              </a:xfrm>
              <a:prstGeom prst="rect">
                <a:avLst/>
              </a:prstGeom>
              <a:noFill/>
            </p:spPr>
            <p:txBody>
              <a:bodyPr wrap="square" rtlCol="0">
                <a:spAutoFit/>
              </a:bodyPr>
              <a:lstStyle/>
              <a:p>
                <a:r>
                  <a:rPr lang="zh-CN" altLang="en-US" sz="2800" dirty="0" smtClean="0">
                    <a:latin typeface="黑体" panose="02010609060101010101" pitchFamily="49" charset="-122"/>
                    <a:ea typeface="黑体" panose="02010609060101010101" pitchFamily="49" charset="-122"/>
                  </a:rPr>
                  <a:t>回归模型</a:t>
                </a:r>
                <a:endParaRPr lang="zh-CN" altLang="zh-CN" sz="2800" dirty="0">
                  <a:latin typeface="黑体" panose="02010609060101010101" pitchFamily="49" charset="-122"/>
                  <a:ea typeface="黑体" panose="02010609060101010101" pitchFamily="49" charset="-122"/>
                </a:endParaRPr>
              </a:p>
            </p:txBody>
          </p:sp>
        </p:grpSp>
        <p:cxnSp>
          <p:nvCxnSpPr>
            <p:cNvPr id="37" name="直接连接符 36"/>
            <p:cNvCxnSpPr/>
            <p:nvPr/>
          </p:nvCxnSpPr>
          <p:spPr>
            <a:xfrm>
              <a:off x="2082506" y="745482"/>
              <a:ext cx="94876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矩形 2"/>
          <p:cNvSpPr/>
          <p:nvPr/>
        </p:nvSpPr>
        <p:spPr>
          <a:xfrm>
            <a:off x="841003" y="1196752"/>
            <a:ext cx="10873208" cy="4090351"/>
          </a:xfrm>
          <a:prstGeom prst="rect">
            <a:avLst/>
          </a:prstGeom>
        </p:spPr>
        <p:txBody>
          <a:bodyPr wrap="square">
            <a:spAutoFit/>
          </a:bodyPr>
          <a:lstStyle/>
          <a:p>
            <a:pPr>
              <a:lnSpc>
                <a:spcPct val="130000"/>
              </a:lnSpc>
              <a:spcBef>
                <a:spcPts val="600"/>
              </a:spcBef>
              <a:spcAft>
                <a:spcPts val="600"/>
              </a:spcAft>
            </a:pPr>
            <a:r>
              <a:rPr lang="zh-CN" altLang="en-US" sz="2800" dirty="0">
                <a:latin typeface="华文楷体" panose="02010600040101010101" pitchFamily="2" charset="-122"/>
                <a:ea typeface="华文楷体" panose="02010600040101010101" pitchFamily="2" charset="-122"/>
              </a:rPr>
              <a:t>三</a:t>
            </a:r>
            <a:r>
              <a:rPr lang="zh-CN" altLang="en-US" sz="2800" dirty="0" smtClean="0">
                <a:latin typeface="华文楷体" panose="02010600040101010101" pitchFamily="2" charset="-122"/>
                <a:ea typeface="华文楷体" panose="02010600040101010101" pitchFamily="2" charset="-122"/>
              </a:rPr>
              <a:t>、固定效应模型</a:t>
            </a:r>
            <a:endParaRPr lang="en-US" altLang="zh-CN" sz="28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        若视</a:t>
            </a:r>
            <a:r>
              <a:rPr lang="en-US" altLang="zh-CN" sz="2400" i="1" dirty="0" err="1" smtClean="0">
                <a:latin typeface="Times New Roman" panose="02020603050405020304" pitchFamily="18" charset="0"/>
                <a:ea typeface="华文楷体" panose="02010600040101010101" pitchFamily="2" charset="-122"/>
                <a:cs typeface="Times New Roman" panose="02020603050405020304" pitchFamily="18" charset="0"/>
              </a:rPr>
              <a:t>a</a:t>
            </a:r>
            <a:r>
              <a:rPr lang="en-US" altLang="zh-CN" sz="2400" i="1" baseline="-25000" dirty="0" err="1" smtClean="0">
                <a:latin typeface="Times New Roman" panose="02020603050405020304" pitchFamily="18" charset="0"/>
                <a:ea typeface="华文楷体" panose="02010600040101010101" pitchFamily="2" charset="-122"/>
                <a:cs typeface="Times New Roman" panose="02020603050405020304" pitchFamily="18" charset="0"/>
              </a:rPr>
              <a:t>i</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为</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固定效应</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，原模型可以</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采用向量的形式表示</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为：</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其中，</a:t>
            </a:r>
            <a:r>
              <a:rPr lang="en-US" altLang="zh-CN" sz="2400" i="1" dirty="0" err="1" smtClean="0">
                <a:latin typeface="Times New Roman" panose="02020603050405020304" pitchFamily="18" charset="0"/>
                <a:ea typeface="华文楷体" panose="02010600040101010101" pitchFamily="2" charset="-122"/>
                <a:cs typeface="Times New Roman" panose="02020603050405020304" pitchFamily="18" charset="0"/>
              </a:rPr>
              <a:t>y</a:t>
            </a:r>
            <a:r>
              <a:rPr lang="en-US" altLang="zh-CN" sz="2400" i="1" baseline="-25000" dirty="0" err="1" smtClean="0">
                <a:latin typeface="Times New Roman" panose="02020603050405020304" pitchFamily="18" charset="0"/>
                <a:ea typeface="华文楷体" panose="02010600040101010101" pitchFamily="2" charset="-122"/>
                <a:cs typeface="Times New Roman" panose="02020603050405020304" pitchFamily="18" charset="0"/>
              </a:rPr>
              <a:t>i</a:t>
            </a:r>
            <a:r>
              <a:rPr lang="en-US" altLang="zh-CN" sz="2400" baseline="-250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a:t>
            </a:r>
            <a:r>
              <a:rPr lang="en-US" altLang="zh-CN" sz="2400" i="1" dirty="0" smtClean="0">
                <a:latin typeface="Times New Roman" panose="02020603050405020304" pitchFamily="18" charset="0"/>
                <a:ea typeface="华文楷体" panose="02010600040101010101" pitchFamily="2" charset="-122"/>
                <a:cs typeface="Times New Roman" panose="02020603050405020304" pitchFamily="18" charset="0"/>
              </a:rPr>
              <a:t>y</a:t>
            </a:r>
            <a:r>
              <a:rPr lang="en-US" altLang="zh-CN" sz="2400" i="1" baseline="-25000" dirty="0" smtClean="0">
                <a:latin typeface="Times New Roman" panose="02020603050405020304" pitchFamily="18" charset="0"/>
                <a:ea typeface="华文楷体" panose="02010600040101010101" pitchFamily="2" charset="-122"/>
                <a:cs typeface="Times New Roman" panose="02020603050405020304" pitchFamily="18" charset="0"/>
              </a:rPr>
              <a:t>i1</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i="1" dirty="0" smtClean="0">
                <a:latin typeface="Times New Roman" panose="02020603050405020304" pitchFamily="18" charset="0"/>
                <a:ea typeface="华文楷体" panose="02010600040101010101" pitchFamily="2" charset="-122"/>
                <a:cs typeface="Times New Roman" panose="02020603050405020304" pitchFamily="18" charset="0"/>
              </a:rPr>
              <a:t>y</a:t>
            </a:r>
            <a:r>
              <a:rPr lang="en-US" altLang="zh-CN" sz="2400" i="1" baseline="-25000" dirty="0" smtClean="0">
                <a:latin typeface="Times New Roman" panose="02020603050405020304" pitchFamily="18" charset="0"/>
                <a:ea typeface="华文楷体" panose="02010600040101010101" pitchFamily="2" charset="-122"/>
                <a:cs typeface="Times New Roman" panose="02020603050405020304" pitchFamily="18" charset="0"/>
              </a:rPr>
              <a:t>i2</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 , </a:t>
            </a:r>
            <a:r>
              <a:rPr lang="en-US" altLang="zh-CN" sz="2400" i="1" dirty="0" err="1" smtClean="0">
                <a:latin typeface="Times New Roman" panose="02020603050405020304" pitchFamily="18" charset="0"/>
                <a:ea typeface="华文楷体" panose="02010600040101010101" pitchFamily="2" charset="-122"/>
                <a:cs typeface="Times New Roman" panose="02020603050405020304" pitchFamily="18" charset="0"/>
              </a:rPr>
              <a:t>y</a:t>
            </a:r>
            <a:r>
              <a:rPr lang="en-US" altLang="zh-CN" sz="2400" i="1" baseline="-25000" dirty="0" err="1" smtClean="0">
                <a:latin typeface="Times New Roman" panose="02020603050405020304" pitchFamily="18" charset="0"/>
                <a:ea typeface="华文楷体" panose="02010600040101010101" pitchFamily="2" charset="-122"/>
                <a:cs typeface="Times New Roman" panose="02020603050405020304" pitchFamily="18" charset="0"/>
              </a:rPr>
              <a:t>iT</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a:t>
            </a:r>
            <a:r>
              <a:rPr lang="en-US" altLang="zh-CN" sz="2400" i="1" dirty="0" smtClean="0">
                <a:latin typeface="Times New Roman" panose="02020603050405020304" pitchFamily="18" charset="0"/>
                <a:ea typeface="华文楷体" panose="02010600040101010101" pitchFamily="2" charset="-122"/>
                <a:cs typeface="Times New Roman" panose="02020603050405020304" pitchFamily="18" charset="0"/>
              </a:rPr>
              <a:t>X</a:t>
            </a:r>
            <a:r>
              <a:rPr lang="en-US" altLang="zh-CN" sz="2400" i="1" baseline="-25000" dirty="0" smtClean="0">
                <a:latin typeface="Times New Roman" panose="02020603050405020304" pitchFamily="18" charset="0"/>
                <a:ea typeface="华文楷体" panose="02010600040101010101" pitchFamily="2" charset="-122"/>
                <a:cs typeface="Times New Roman" panose="02020603050405020304" pitchFamily="18" charset="0"/>
              </a:rPr>
              <a:t>i</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a:t>
            </a:r>
            <a:r>
              <a:rPr lang="en-US" altLang="zh-CN" sz="2400" i="1" dirty="0" smtClean="0">
                <a:latin typeface="Times New Roman" panose="02020603050405020304" pitchFamily="18" charset="0"/>
                <a:ea typeface="华文楷体" panose="02010600040101010101" pitchFamily="2" charset="-122"/>
                <a:cs typeface="Times New Roman" panose="02020603050405020304" pitchFamily="18" charset="0"/>
              </a:rPr>
              <a:t>X</a:t>
            </a:r>
            <a:r>
              <a:rPr lang="en-US" altLang="zh-CN" sz="2400" i="1" baseline="-25000" dirty="0" smtClean="0">
                <a:latin typeface="Times New Roman" panose="02020603050405020304" pitchFamily="18" charset="0"/>
                <a:ea typeface="华文楷体" panose="02010600040101010101" pitchFamily="2" charset="-122"/>
                <a:cs typeface="Times New Roman" panose="02020603050405020304" pitchFamily="18" charset="0"/>
              </a:rPr>
              <a:t>i1</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i="1" dirty="0" smtClean="0">
                <a:latin typeface="Times New Roman" panose="02020603050405020304" pitchFamily="18" charset="0"/>
                <a:ea typeface="华文楷体" panose="02010600040101010101" pitchFamily="2" charset="-122"/>
                <a:cs typeface="Times New Roman" panose="02020603050405020304" pitchFamily="18" charset="0"/>
              </a:rPr>
              <a:t>X</a:t>
            </a:r>
            <a:r>
              <a:rPr lang="en-US" altLang="zh-CN" sz="2400" i="1" baseline="-25000" dirty="0" smtClean="0">
                <a:latin typeface="Times New Roman" panose="02020603050405020304" pitchFamily="18" charset="0"/>
                <a:ea typeface="华文楷体" panose="02010600040101010101" pitchFamily="2" charset="-122"/>
                <a:cs typeface="Times New Roman" panose="02020603050405020304" pitchFamily="18" charset="0"/>
              </a:rPr>
              <a:t>i2</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 , </a:t>
            </a:r>
            <a:r>
              <a:rPr lang="en-US" altLang="zh-CN" sz="2400" i="1" dirty="0" err="1" smtClean="0">
                <a:latin typeface="Times New Roman" panose="02020603050405020304" pitchFamily="18" charset="0"/>
                <a:ea typeface="华文楷体" panose="02010600040101010101" pitchFamily="2" charset="-122"/>
                <a:cs typeface="Times New Roman" panose="02020603050405020304" pitchFamily="18" charset="0"/>
              </a:rPr>
              <a:t>X</a:t>
            </a:r>
            <a:r>
              <a:rPr lang="en-US" altLang="zh-CN" sz="2400" i="1" baseline="-25000" dirty="0" err="1" smtClean="0">
                <a:latin typeface="Times New Roman" panose="02020603050405020304" pitchFamily="18" charset="0"/>
                <a:ea typeface="华文楷体" panose="02010600040101010101" pitchFamily="2" charset="-122"/>
                <a:cs typeface="Times New Roman" panose="02020603050405020304" pitchFamily="18" charset="0"/>
              </a:rPr>
              <a:t>iT</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l-GR" altLang="zh-CN" sz="2400" i="1" dirty="0" smtClean="0">
                <a:latin typeface="Times New Roman" panose="02020603050405020304" pitchFamily="18" charset="0"/>
                <a:ea typeface="华文楷体" panose="02010600040101010101" pitchFamily="2" charset="-122"/>
                <a:cs typeface="Times New Roman" panose="02020603050405020304" pitchFamily="18" charset="0"/>
              </a:rPr>
              <a:t>ε</a:t>
            </a:r>
            <a:r>
              <a:rPr lang="en-US" altLang="zh-CN" sz="2400" i="1" baseline="-25000" dirty="0" err="1" smtClean="0">
                <a:latin typeface="Times New Roman" panose="02020603050405020304" pitchFamily="18" charset="0"/>
                <a:ea typeface="华文楷体" panose="02010600040101010101" pitchFamily="2" charset="-122"/>
                <a:cs typeface="Times New Roman" panose="02020603050405020304" pitchFamily="18" charset="0"/>
              </a:rPr>
              <a:t>i</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t>
            </a:r>
            <a:r>
              <a:rPr lang="el-GR" altLang="zh-CN" sz="2400" i="1" dirty="0" smtClean="0">
                <a:latin typeface="Times New Roman" panose="02020603050405020304" pitchFamily="18" charset="0"/>
                <a:ea typeface="华文楷体" panose="02010600040101010101" pitchFamily="2" charset="-122"/>
                <a:cs typeface="Times New Roman" panose="02020603050405020304" pitchFamily="18" charset="0"/>
              </a:rPr>
              <a:t>ε</a:t>
            </a:r>
            <a:r>
              <a:rPr lang="en-US" altLang="zh-CN" sz="2400" i="1" baseline="-25000" dirty="0" smtClean="0">
                <a:latin typeface="Times New Roman" panose="02020603050405020304" pitchFamily="18" charset="0"/>
                <a:ea typeface="华文楷体" panose="02010600040101010101" pitchFamily="2" charset="-122"/>
                <a:cs typeface="Times New Roman" panose="02020603050405020304" pitchFamily="18" charset="0"/>
              </a:rPr>
              <a:t>i1</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l-GR" altLang="zh-CN" sz="2400" i="1" dirty="0" smtClean="0">
                <a:latin typeface="Times New Roman" panose="02020603050405020304" pitchFamily="18" charset="0"/>
                <a:ea typeface="华文楷体" panose="02010600040101010101" pitchFamily="2" charset="-122"/>
                <a:cs typeface="Times New Roman" panose="02020603050405020304" pitchFamily="18" charset="0"/>
              </a:rPr>
              <a:t>ε</a:t>
            </a:r>
            <a:r>
              <a:rPr lang="en-US" altLang="zh-CN" sz="2400" i="1" baseline="-25000" dirty="0" smtClean="0">
                <a:latin typeface="Times New Roman" panose="02020603050405020304" pitchFamily="18" charset="0"/>
                <a:ea typeface="华文楷体" panose="02010600040101010101" pitchFamily="2" charset="-122"/>
                <a:cs typeface="Times New Roman" panose="02020603050405020304" pitchFamily="18" charset="0"/>
              </a:rPr>
              <a:t>i2</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 , </a:t>
            </a:r>
            <a:r>
              <a:rPr lang="el-GR" altLang="zh-CN" sz="2400" i="1" dirty="0" smtClean="0">
                <a:latin typeface="Times New Roman" panose="02020603050405020304" pitchFamily="18" charset="0"/>
                <a:ea typeface="华文楷体" panose="02010600040101010101" pitchFamily="2" charset="-122"/>
                <a:cs typeface="Times New Roman" panose="02020603050405020304" pitchFamily="18" charset="0"/>
              </a:rPr>
              <a:t>ε</a:t>
            </a:r>
            <a:r>
              <a:rPr lang="en-US" altLang="zh-CN" sz="2400" i="1" baseline="-25000" dirty="0" err="1" smtClean="0">
                <a:latin typeface="Times New Roman" panose="02020603050405020304" pitchFamily="18" charset="0"/>
                <a:ea typeface="华文楷体" panose="02010600040101010101" pitchFamily="2" charset="-122"/>
                <a:cs typeface="Times New Roman" panose="02020603050405020304" pitchFamily="18" charset="0"/>
              </a:rPr>
              <a:t>iT</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1</a:t>
            </a:r>
            <a:r>
              <a:rPr lang="en-US" altLang="zh-CN" sz="2400" baseline="-25000" dirty="0" smtClean="0">
                <a:latin typeface="Times New Roman" panose="02020603050405020304" pitchFamily="18" charset="0"/>
                <a:ea typeface="华文楷体" panose="02010600040101010101" pitchFamily="2" charset="-122"/>
                <a:cs typeface="Times New Roman" panose="02020603050405020304" pitchFamily="18" charset="0"/>
              </a:rPr>
              <a:t>T</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是一个所有</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元素</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都</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为</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1</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的</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T×1</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列向量。</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假设</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1</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E[</a:t>
            </a:r>
            <a:r>
              <a:rPr lang="el-GR" altLang="zh-CN" sz="2400" dirty="0" smtClean="0">
                <a:latin typeface="Times New Roman" panose="02020603050405020304" pitchFamily="18" charset="0"/>
                <a:ea typeface="华文楷体" panose="02010600040101010101" pitchFamily="2" charset="-122"/>
                <a:cs typeface="Times New Roman" panose="02020603050405020304" pitchFamily="18" charset="0"/>
              </a:rPr>
              <a:t>ε</a:t>
            </a:r>
            <a:r>
              <a:rPr lang="en-US" altLang="zh-CN" sz="2400" baseline="-25000" dirty="0" err="1" smtClean="0">
                <a:latin typeface="Times New Roman" panose="02020603050405020304" pitchFamily="18" charset="0"/>
                <a:ea typeface="华文楷体" panose="02010600040101010101" pitchFamily="2" charset="-122"/>
                <a:cs typeface="Times New Roman" panose="02020603050405020304" pitchFamily="18" charset="0"/>
              </a:rPr>
              <a:t>i</a:t>
            </a:r>
            <a:r>
              <a:rPr lang="en-US" altLang="zh-CN" sz="2400" baseline="-250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X</a:t>
            </a:r>
            <a:r>
              <a:rPr lang="en-US" altLang="zh-CN" sz="2400" baseline="-25000" dirty="0" smtClean="0">
                <a:latin typeface="Times New Roman" panose="02020603050405020304" pitchFamily="18" charset="0"/>
                <a:ea typeface="华文楷体" panose="02010600040101010101" pitchFamily="2" charset="-122"/>
                <a:cs typeface="Times New Roman" panose="02020603050405020304" pitchFamily="18" charset="0"/>
              </a:rPr>
              <a:t>i</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err="1" smtClean="0">
                <a:latin typeface="Times New Roman" panose="02020603050405020304" pitchFamily="18" charset="0"/>
                <a:ea typeface="华文楷体" panose="02010600040101010101" pitchFamily="2" charset="-122"/>
                <a:cs typeface="Times New Roman" panose="02020603050405020304" pitchFamily="18" charset="0"/>
              </a:rPr>
              <a:t>a</a:t>
            </a:r>
            <a:r>
              <a:rPr lang="en-US" altLang="zh-CN" sz="2400" baseline="-25000" dirty="0" err="1" smtClean="0">
                <a:latin typeface="Times New Roman" panose="02020603050405020304" pitchFamily="18" charset="0"/>
                <a:ea typeface="华文楷体" panose="02010600040101010101" pitchFamily="2" charset="-122"/>
                <a:cs typeface="Times New Roman" panose="02020603050405020304" pitchFamily="18" charset="0"/>
              </a:rPr>
              <a:t>i</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0</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。表明扰动项</a:t>
            </a:r>
            <a:r>
              <a:rPr lang="en-US" altLang="zh-CN" sz="2400" i="1" dirty="0" smtClean="0">
                <a:latin typeface="Times New Roman" panose="02020603050405020304" pitchFamily="18" charset="0"/>
                <a:ea typeface="华文楷体" panose="02010600040101010101" pitchFamily="2" charset="-122"/>
                <a:cs typeface="Times New Roman" panose="02020603050405020304" pitchFamily="18" charset="0"/>
              </a:rPr>
              <a:t>ε</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与</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解释</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变量</a:t>
            </a:r>
            <a:r>
              <a:rPr lang="en-US" altLang="zh-CN" sz="2400" i="1" dirty="0" smtClean="0">
                <a:latin typeface="Times New Roman" panose="02020603050405020304" pitchFamily="18" charset="0"/>
                <a:ea typeface="华文楷体" panose="02010600040101010101" pitchFamily="2" charset="-122"/>
                <a:cs typeface="Times New Roman" panose="02020603050405020304" pitchFamily="18" charset="0"/>
              </a:rPr>
              <a:t>X</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的</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当期观察值、前期观察值以及未来的观察值均不相关，</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也就是说模型</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中所有的解释变量都是严格外生的</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假设</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2</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a:t>
            </a:r>
            <a:r>
              <a:rPr lang="nn-NO" altLang="zh-CN" sz="2400" dirty="0" smtClean="0">
                <a:latin typeface="Times New Roman" panose="02020603050405020304" pitchFamily="18" charset="0"/>
                <a:ea typeface="华文楷体" panose="02010600040101010101" pitchFamily="2" charset="-122"/>
                <a:cs typeface="Times New Roman" panose="02020603050405020304" pitchFamily="18" charset="0"/>
              </a:rPr>
              <a:t>Var[ε</a:t>
            </a:r>
            <a:r>
              <a:rPr lang="nn-NO" altLang="zh-CN" sz="2400" baseline="-25000" dirty="0" smtClean="0">
                <a:latin typeface="Times New Roman" panose="02020603050405020304" pitchFamily="18" charset="0"/>
                <a:ea typeface="华文楷体" panose="02010600040101010101" pitchFamily="2" charset="-122"/>
                <a:cs typeface="Times New Roman" panose="02020603050405020304" pitchFamily="18" charset="0"/>
              </a:rPr>
              <a:t>i</a:t>
            </a:r>
            <a:r>
              <a:rPr lang="nn-NO"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 x</a:t>
            </a:r>
            <a:r>
              <a:rPr lang="nn-NO" altLang="zh-CN" sz="2400" baseline="-25000" dirty="0" smtClean="0">
                <a:latin typeface="Times New Roman" panose="02020603050405020304" pitchFamily="18" charset="0"/>
                <a:ea typeface="华文楷体" panose="02010600040101010101" pitchFamily="2" charset="-122"/>
                <a:cs typeface="Times New Roman" panose="02020603050405020304" pitchFamily="18" charset="0"/>
              </a:rPr>
              <a:t>i</a:t>
            </a:r>
            <a:r>
              <a:rPr lang="nn-NO"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a:t>
            </a:r>
            <a:r>
              <a:rPr lang="nn-NO" altLang="zh-CN" sz="2400" baseline="-25000" dirty="0" smtClean="0">
                <a:latin typeface="Times New Roman" panose="02020603050405020304" pitchFamily="18" charset="0"/>
                <a:ea typeface="华文楷体" panose="02010600040101010101" pitchFamily="2" charset="-122"/>
                <a:cs typeface="Times New Roman" panose="02020603050405020304" pitchFamily="18" charset="0"/>
              </a:rPr>
              <a:t>i</a:t>
            </a:r>
            <a:r>
              <a:rPr lang="nn-NO"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nn-NO" altLang="zh-CN" sz="2400" dirty="0">
                <a:latin typeface="Times New Roman" panose="02020603050405020304" pitchFamily="18" charset="0"/>
                <a:ea typeface="华文楷体" panose="02010600040101010101" pitchFamily="2" charset="-122"/>
                <a:cs typeface="Times New Roman" panose="02020603050405020304" pitchFamily="18" charset="0"/>
              </a:rPr>
              <a:t>= </a:t>
            </a:r>
            <a:r>
              <a:rPr lang="nn-NO" altLang="zh-CN" sz="2400" dirty="0" smtClean="0">
                <a:latin typeface="Times New Roman" panose="02020603050405020304" pitchFamily="18" charset="0"/>
                <a:ea typeface="华文楷体" panose="02010600040101010101" pitchFamily="2" charset="-122"/>
                <a:cs typeface="Times New Roman" panose="02020603050405020304" pitchFamily="18" charset="0"/>
              </a:rPr>
              <a:t>σ</a:t>
            </a:r>
            <a:r>
              <a:rPr lang="nn-NO" altLang="zh-CN" sz="2400" baseline="30000" dirty="0" smtClean="0">
                <a:latin typeface="Times New Roman" panose="02020603050405020304" pitchFamily="18" charset="0"/>
                <a:ea typeface="华文楷体" panose="02010600040101010101" pitchFamily="2" charset="-122"/>
                <a:cs typeface="Times New Roman" panose="02020603050405020304" pitchFamily="18" charset="0"/>
              </a:rPr>
              <a:t>2</a:t>
            </a:r>
            <a:r>
              <a:rPr lang="nn-NO" altLang="zh-CN" sz="2400" dirty="0" smtClean="0">
                <a:latin typeface="Times New Roman" panose="02020603050405020304" pitchFamily="18" charset="0"/>
                <a:ea typeface="华文楷体" panose="02010600040101010101" pitchFamily="2" charset="-122"/>
                <a:cs typeface="Times New Roman" panose="02020603050405020304" pitchFamily="18" charset="0"/>
              </a:rPr>
              <a:t>I</a:t>
            </a:r>
            <a:r>
              <a:rPr lang="nn-NO" altLang="zh-CN" sz="2400" baseline="-25000" dirty="0" smtClean="0">
                <a:latin typeface="Times New Roman" panose="02020603050405020304" pitchFamily="18" charset="0"/>
                <a:ea typeface="华文楷体" panose="02010600040101010101" pitchFamily="2" charset="-122"/>
                <a:cs typeface="Times New Roman" panose="02020603050405020304" pitchFamily="18" charset="0"/>
              </a:rPr>
              <a:t>T</a:t>
            </a:r>
            <a:r>
              <a:rPr lang="nn-NO"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。同方差</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假设。</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1283938582"/>
              </p:ext>
            </p:extLst>
          </p:nvPr>
        </p:nvGraphicFramePr>
        <p:xfrm>
          <a:off x="4369395" y="2348880"/>
          <a:ext cx="3114675" cy="477838"/>
        </p:xfrm>
        <a:graphic>
          <a:graphicData uri="http://schemas.openxmlformats.org/presentationml/2006/ole">
            <mc:AlternateContent xmlns:mc="http://schemas.openxmlformats.org/markup-compatibility/2006">
              <mc:Choice xmlns:v="urn:schemas-microsoft-com:vml" Requires="v">
                <p:oleObj spid="_x0000_s4108" name="Equation" r:id="rId4" imgW="1193760" imgH="228600" progId="Equation.DSMT4">
                  <p:embed/>
                </p:oleObj>
              </mc:Choice>
              <mc:Fallback>
                <p:oleObj name="Equation" r:id="rId4" imgW="1193760" imgH="228600" progId="Equation.DSMT4">
                  <p:embed/>
                  <p:pic>
                    <p:nvPicPr>
                      <p:cNvPr id="0" name="对象 1"/>
                      <p:cNvPicPr>
                        <a:picLocks noChangeAspect="1" noChangeArrowheads="1"/>
                      </p:cNvPicPr>
                      <p:nvPr/>
                    </p:nvPicPr>
                    <p:blipFill>
                      <a:blip r:embed="rId5"/>
                      <a:srcRect/>
                      <a:stretch>
                        <a:fillRect/>
                      </a:stretch>
                    </p:blipFill>
                    <p:spPr bwMode="auto">
                      <a:xfrm>
                        <a:off x="4369395" y="2348880"/>
                        <a:ext cx="3114675"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97743955"/>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310063" y="366530"/>
            <a:ext cx="11260132" cy="523220"/>
            <a:chOff x="310063" y="366530"/>
            <a:chExt cx="11260132" cy="523220"/>
          </a:xfrm>
        </p:grpSpPr>
        <p:grpSp>
          <p:nvGrpSpPr>
            <p:cNvPr id="34" name="组合 33"/>
            <p:cNvGrpSpPr/>
            <p:nvPr/>
          </p:nvGrpSpPr>
          <p:grpSpPr>
            <a:xfrm>
              <a:off x="310063" y="366530"/>
              <a:ext cx="1865917" cy="523220"/>
              <a:chOff x="8641357" y="2083951"/>
              <a:chExt cx="1866348" cy="523341"/>
            </a:xfrm>
          </p:grpSpPr>
          <p:sp>
            <p:nvSpPr>
              <p:cNvPr id="38" name="Freeform 512"/>
              <p:cNvSpPr>
                <a:spLocks/>
              </p:cNvSpPr>
              <p:nvPr/>
            </p:nvSpPr>
            <p:spPr bwMode="auto">
              <a:xfrm>
                <a:off x="8641357" y="2228252"/>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066CC"/>
              </a:solidFill>
              <a:ln>
                <a:noFill/>
              </a:ln>
              <a:extLst/>
            </p:spPr>
            <p:txBody>
              <a:bodyPr vert="horz" wrap="square" lIns="91419" tIns="45709" rIns="91419" bIns="45709" numCol="1" anchor="t" anchorCtr="0" compatLnSpc="1">
                <a:prstTxWarp prst="textNoShape">
                  <a:avLst/>
                </a:prstTxWarp>
              </a:bodyPr>
              <a:lstStyle/>
              <a:p>
                <a:endParaRPr lang="zh-CN" altLang="en-US"/>
              </a:p>
            </p:txBody>
          </p:sp>
          <p:sp>
            <p:nvSpPr>
              <p:cNvPr id="39" name="TextBox 54"/>
              <p:cNvSpPr txBox="1"/>
              <p:nvPr/>
            </p:nvSpPr>
            <p:spPr>
              <a:xfrm>
                <a:off x="8784482" y="2083951"/>
                <a:ext cx="1723223" cy="523341"/>
              </a:xfrm>
              <a:prstGeom prst="rect">
                <a:avLst/>
              </a:prstGeom>
              <a:noFill/>
            </p:spPr>
            <p:txBody>
              <a:bodyPr wrap="square" rtlCol="0">
                <a:spAutoFit/>
              </a:bodyPr>
              <a:lstStyle/>
              <a:p>
                <a:r>
                  <a:rPr lang="zh-CN" altLang="en-US" sz="2800" dirty="0" smtClean="0">
                    <a:latin typeface="黑体" panose="02010609060101010101" pitchFamily="49" charset="-122"/>
                    <a:ea typeface="黑体" panose="02010609060101010101" pitchFamily="49" charset="-122"/>
                  </a:rPr>
                  <a:t>回归模型</a:t>
                </a:r>
                <a:endParaRPr lang="zh-CN" altLang="zh-CN" sz="2800" dirty="0">
                  <a:latin typeface="黑体" panose="02010609060101010101" pitchFamily="49" charset="-122"/>
                  <a:ea typeface="黑体" panose="02010609060101010101" pitchFamily="49" charset="-122"/>
                </a:endParaRPr>
              </a:p>
            </p:txBody>
          </p:sp>
        </p:grpSp>
        <p:cxnSp>
          <p:nvCxnSpPr>
            <p:cNvPr id="37" name="直接连接符 36"/>
            <p:cNvCxnSpPr/>
            <p:nvPr/>
          </p:nvCxnSpPr>
          <p:spPr>
            <a:xfrm>
              <a:off x="2082506" y="745482"/>
              <a:ext cx="94876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矩形 2"/>
          <p:cNvSpPr/>
          <p:nvPr/>
        </p:nvSpPr>
        <p:spPr>
          <a:xfrm>
            <a:off x="847401" y="1052736"/>
            <a:ext cx="10441160" cy="5124480"/>
          </a:xfrm>
          <a:prstGeom prst="rect">
            <a:avLst/>
          </a:prstGeom>
        </p:spPr>
        <p:txBody>
          <a:bodyPr wrap="square">
            <a:spAutoFit/>
          </a:bodyPr>
          <a:lstStyle/>
          <a:p>
            <a:pPr>
              <a:lnSpc>
                <a:spcPct val="130000"/>
              </a:lnSpc>
              <a:spcBef>
                <a:spcPts val="600"/>
              </a:spcBef>
              <a:spcAft>
                <a:spcPts val="600"/>
              </a:spcAft>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        将</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所有观察值进行堆叠，</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原模型可以矩阵形式</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表示</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为：</a:t>
            </a:r>
            <a:endParaRPr lang="en-US" altLang="zh-CN" sz="2400" dirty="0">
              <a:latin typeface="Times New Roman" panose="02020603050405020304" pitchFamily="18" charset="0"/>
              <a:ea typeface="华文楷体" panose="02010600040101010101" pitchFamily="2" charset="-122"/>
              <a:cs typeface="Times New Roman" panose="02020603050405020304" pitchFamily="18" charset="0"/>
            </a:endParaRPr>
          </a:p>
          <a:p>
            <a:pPr algn="ctr">
              <a:lnSpc>
                <a:spcPct val="130000"/>
              </a:lnSpc>
              <a:spcBef>
                <a:spcPts val="600"/>
              </a:spcBef>
              <a:spcAft>
                <a:spcPts val="600"/>
              </a:spcAft>
            </a:pPr>
            <a:r>
              <a:rPr lang="es-ES" altLang="zh-CN" sz="2400" b="1" i="1" dirty="0" smtClean="0">
                <a:latin typeface="Times New Roman" panose="02020603050405020304" pitchFamily="18" charset="0"/>
                <a:ea typeface="华文楷体" panose="02010600040101010101" pitchFamily="2" charset="-122"/>
                <a:cs typeface="Times New Roman" panose="02020603050405020304" pitchFamily="18" charset="0"/>
              </a:rPr>
              <a:t>y</a:t>
            </a:r>
            <a:r>
              <a:rPr lang="es-ES" altLang="zh-CN" sz="2400" i="1"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s-ES" altLang="zh-CN" sz="2400" i="1" dirty="0">
                <a:latin typeface="Times New Roman" panose="02020603050405020304" pitchFamily="18" charset="0"/>
                <a:ea typeface="华文楷体" panose="02010600040101010101" pitchFamily="2" charset="-122"/>
                <a:cs typeface="Times New Roman" panose="02020603050405020304" pitchFamily="18" charset="0"/>
              </a:rPr>
              <a:t>= </a:t>
            </a:r>
            <a:r>
              <a:rPr lang="es-ES" altLang="zh-CN" sz="2400" b="1" i="1" dirty="0">
                <a:latin typeface="Times New Roman" panose="02020603050405020304" pitchFamily="18" charset="0"/>
                <a:ea typeface="华文楷体" panose="02010600040101010101" pitchFamily="2" charset="-122"/>
                <a:cs typeface="Times New Roman" panose="02020603050405020304" pitchFamily="18" charset="0"/>
              </a:rPr>
              <a:t>Da</a:t>
            </a:r>
            <a:r>
              <a:rPr lang="es-ES" altLang="zh-CN" sz="2400" i="1" dirty="0">
                <a:latin typeface="Times New Roman" panose="02020603050405020304" pitchFamily="18" charset="0"/>
                <a:ea typeface="华文楷体" panose="02010600040101010101" pitchFamily="2" charset="-122"/>
                <a:cs typeface="Times New Roman" panose="02020603050405020304" pitchFamily="18" charset="0"/>
              </a:rPr>
              <a:t> + </a:t>
            </a:r>
            <a:r>
              <a:rPr lang="es-ES" altLang="zh-CN" sz="2400" b="1" i="1" dirty="0" smtClean="0">
                <a:latin typeface="Times New Roman" panose="02020603050405020304" pitchFamily="18" charset="0"/>
                <a:ea typeface="华文楷体" panose="02010600040101010101" pitchFamily="2" charset="-122"/>
                <a:cs typeface="Times New Roman" panose="02020603050405020304" pitchFamily="18" charset="0"/>
              </a:rPr>
              <a:t>Xβ</a:t>
            </a:r>
            <a:r>
              <a:rPr lang="es-ES" altLang="zh-CN" sz="2400" i="1" dirty="0" smtClean="0">
                <a:latin typeface="Times New Roman" panose="02020603050405020304" pitchFamily="18" charset="0"/>
                <a:ea typeface="华文楷体" panose="02010600040101010101" pitchFamily="2" charset="-122"/>
                <a:cs typeface="Times New Roman" panose="02020603050405020304" pitchFamily="18" charset="0"/>
              </a:rPr>
              <a:t> + </a:t>
            </a:r>
            <a:r>
              <a:rPr lang="es-ES" altLang="zh-CN" sz="2400" b="1" i="1" dirty="0" smtClean="0">
                <a:latin typeface="Times New Roman" panose="02020603050405020304" pitchFamily="18" charset="0"/>
                <a:ea typeface="华文楷体" panose="02010600040101010101" pitchFamily="2" charset="-122"/>
                <a:cs typeface="Times New Roman" panose="02020603050405020304" pitchFamily="18" charset="0"/>
              </a:rPr>
              <a:t>ε</a:t>
            </a:r>
            <a:endParaRPr lang="en-US" altLang="zh-CN" sz="2400" b="1" i="1"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其中，</a:t>
            </a:r>
            <a:r>
              <a:rPr lang="en-US" altLang="zh-CN" sz="2400" b="1" i="1" dirty="0">
                <a:latin typeface="Times New Roman" panose="02020603050405020304" pitchFamily="18" charset="0"/>
                <a:ea typeface="华文楷体" panose="02010600040101010101" pitchFamily="2" charset="-122"/>
                <a:cs typeface="Times New Roman" panose="02020603050405020304" pitchFamily="18" charset="0"/>
              </a:rPr>
              <a:t>y</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a:t>
            </a:r>
            <a:r>
              <a:rPr lang="en-US" altLang="zh-CN" sz="2400" b="1" i="1" dirty="0" smtClean="0">
                <a:latin typeface="Times New Roman" panose="02020603050405020304" pitchFamily="18" charset="0"/>
                <a:ea typeface="华文楷体" panose="02010600040101010101" pitchFamily="2" charset="-122"/>
                <a:cs typeface="Times New Roman" panose="02020603050405020304" pitchFamily="18" charset="0"/>
              </a:rPr>
              <a:t>y</a:t>
            </a:r>
            <a:r>
              <a:rPr lang="en-US" altLang="zh-CN" sz="2400" b="1" i="1" baseline="-25000" dirty="0" smtClean="0">
                <a:latin typeface="Times New Roman" panose="02020603050405020304" pitchFamily="18" charset="0"/>
                <a:ea typeface="华文楷体" panose="02010600040101010101" pitchFamily="2" charset="-122"/>
                <a:cs typeface="Times New Roman" panose="02020603050405020304" pitchFamily="18" charset="0"/>
              </a:rPr>
              <a:t>1</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b="1" i="1" dirty="0" smtClean="0">
                <a:latin typeface="Times New Roman" panose="02020603050405020304" pitchFamily="18" charset="0"/>
                <a:ea typeface="华文楷体" panose="02010600040101010101" pitchFamily="2" charset="-122"/>
                <a:cs typeface="Times New Roman" panose="02020603050405020304" pitchFamily="18" charset="0"/>
              </a:rPr>
              <a:t>y</a:t>
            </a:r>
            <a:r>
              <a:rPr lang="en-US" altLang="zh-CN" sz="2400" i="1" baseline="-25000" dirty="0" smtClean="0">
                <a:latin typeface="Times New Roman" panose="02020603050405020304" pitchFamily="18" charset="0"/>
                <a:ea typeface="华文楷体" panose="02010600040101010101" pitchFamily="2" charset="-122"/>
                <a:cs typeface="Times New Roman" panose="02020603050405020304" pitchFamily="18" charset="0"/>
              </a:rPr>
              <a:t>2</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 , </a:t>
            </a:r>
            <a:r>
              <a:rPr lang="en-US" altLang="zh-CN" sz="2400" b="1" i="1" dirty="0" err="1" smtClean="0">
                <a:latin typeface="Times New Roman" panose="02020603050405020304" pitchFamily="18" charset="0"/>
                <a:ea typeface="华文楷体" panose="02010600040101010101" pitchFamily="2" charset="-122"/>
                <a:cs typeface="Times New Roman" panose="02020603050405020304" pitchFamily="18" charset="0"/>
              </a:rPr>
              <a:t>y</a:t>
            </a:r>
            <a:r>
              <a:rPr lang="en-US" altLang="zh-CN" sz="2400" i="1" baseline="-25000" dirty="0" err="1" smtClean="0">
                <a:latin typeface="Times New Roman" panose="02020603050405020304" pitchFamily="18" charset="0"/>
                <a:ea typeface="华文楷体" panose="02010600040101010101" pitchFamily="2" charset="-122"/>
                <a:cs typeface="Times New Roman" panose="02020603050405020304" pitchFamily="18" charset="0"/>
              </a:rPr>
              <a:t>N</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l-GR" altLang="zh-CN" sz="2400" b="1" i="1" dirty="0" smtClean="0">
                <a:latin typeface="Times New Roman" panose="02020603050405020304" pitchFamily="18" charset="0"/>
                <a:ea typeface="华文楷体" panose="02010600040101010101" pitchFamily="2" charset="-122"/>
                <a:cs typeface="Times New Roman" panose="02020603050405020304" pitchFamily="18" charset="0"/>
              </a:rPr>
              <a:t>ε</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l-GR"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l-GR" altLang="zh-CN" sz="2400" dirty="0">
                <a:latin typeface="Times New Roman" panose="02020603050405020304" pitchFamily="18" charset="0"/>
                <a:ea typeface="华文楷体" panose="02010600040101010101" pitchFamily="2" charset="-122"/>
                <a:cs typeface="Times New Roman" panose="02020603050405020304" pitchFamily="18" charset="0"/>
              </a:rPr>
              <a:t>(</a:t>
            </a:r>
            <a:r>
              <a:rPr lang="el-GR" altLang="zh-CN" sz="2400" i="1" dirty="0" smtClean="0">
                <a:latin typeface="Times New Roman" panose="02020603050405020304" pitchFamily="18" charset="0"/>
                <a:ea typeface="华文楷体" panose="02010600040101010101" pitchFamily="2" charset="-122"/>
                <a:cs typeface="Times New Roman" panose="02020603050405020304" pitchFamily="18" charset="0"/>
              </a:rPr>
              <a:t>ε</a:t>
            </a:r>
            <a:r>
              <a:rPr lang="el-GR" altLang="zh-CN" sz="2400" i="1" baseline="-25000" dirty="0" smtClean="0">
                <a:latin typeface="Times New Roman" panose="02020603050405020304" pitchFamily="18" charset="0"/>
                <a:ea typeface="华文楷体" panose="02010600040101010101" pitchFamily="2" charset="-122"/>
                <a:cs typeface="Times New Roman" panose="02020603050405020304" pitchFamily="18" charset="0"/>
              </a:rPr>
              <a:t>1</a:t>
            </a:r>
            <a:r>
              <a:rPr lang="el-GR"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l-GR" altLang="zh-CN" sz="2400" i="1" dirty="0" smtClean="0">
                <a:latin typeface="Times New Roman" panose="02020603050405020304" pitchFamily="18" charset="0"/>
                <a:ea typeface="华文楷体" panose="02010600040101010101" pitchFamily="2" charset="-122"/>
                <a:cs typeface="Times New Roman" panose="02020603050405020304" pitchFamily="18" charset="0"/>
              </a:rPr>
              <a:t>ε</a:t>
            </a:r>
            <a:r>
              <a:rPr lang="el-GR" altLang="zh-CN" sz="2400" i="1" baseline="-25000" dirty="0" smtClean="0">
                <a:latin typeface="Times New Roman" panose="02020603050405020304" pitchFamily="18" charset="0"/>
                <a:ea typeface="华文楷体" panose="02010600040101010101" pitchFamily="2" charset="-122"/>
                <a:cs typeface="Times New Roman" panose="02020603050405020304" pitchFamily="18" charset="0"/>
              </a:rPr>
              <a:t>2</a:t>
            </a:r>
            <a:r>
              <a:rPr lang="el-GR"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l-GR" altLang="zh-CN" sz="2400" dirty="0">
                <a:latin typeface="Times New Roman" panose="02020603050405020304" pitchFamily="18" charset="0"/>
                <a:ea typeface="华文楷体" panose="02010600040101010101" pitchFamily="2" charset="-122"/>
                <a:cs typeface="Times New Roman" panose="02020603050405020304" pitchFamily="18" charset="0"/>
              </a:rPr>
              <a:t>,··· </a:t>
            </a:r>
            <a:r>
              <a:rPr lang="el-GR"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l-GR" altLang="zh-CN" sz="2400" i="1" dirty="0" smtClean="0">
                <a:latin typeface="Times New Roman" panose="02020603050405020304" pitchFamily="18" charset="0"/>
                <a:ea typeface="华文楷体" panose="02010600040101010101" pitchFamily="2" charset="-122"/>
                <a:cs typeface="Times New Roman" panose="02020603050405020304" pitchFamily="18" charset="0"/>
              </a:rPr>
              <a:t>ε</a:t>
            </a:r>
            <a:r>
              <a:rPr lang="en-US" altLang="zh-CN" sz="2400" i="1" baseline="-25000" dirty="0" smtClean="0">
                <a:latin typeface="Times New Roman" panose="02020603050405020304" pitchFamily="18" charset="0"/>
                <a:ea typeface="华文楷体" panose="02010600040101010101" pitchFamily="2" charset="-122"/>
                <a:cs typeface="Times New Roman" panose="02020603050405020304" pitchFamily="18" charset="0"/>
              </a:rPr>
              <a:t>N</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均为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NT ×1 </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向量</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b="1" i="1" dirty="0">
                <a:latin typeface="Times New Roman" panose="02020603050405020304" pitchFamily="18" charset="0"/>
                <a:ea typeface="华文楷体" panose="02010600040101010101" pitchFamily="2" charset="-122"/>
                <a:cs typeface="Times New Roman" panose="02020603050405020304" pitchFamily="18" charset="0"/>
              </a:rPr>
              <a:t>D</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I</a:t>
            </a:r>
            <a:r>
              <a:rPr lang="en-US" altLang="zh-CN" sz="2400" baseline="-25000" dirty="0" smtClean="0">
                <a:latin typeface="Times New Roman" panose="02020603050405020304" pitchFamily="18" charset="0"/>
                <a:ea typeface="华文楷体" panose="02010600040101010101" pitchFamily="2" charset="-122"/>
                <a:cs typeface="Times New Roman" panose="02020603050405020304" pitchFamily="18" charset="0"/>
              </a:rPr>
              <a:t>N</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⊗1</a:t>
            </a:r>
            <a:r>
              <a:rPr lang="en-US" altLang="zh-CN" sz="2400" baseline="-25000" dirty="0" smtClean="0">
                <a:latin typeface="Times New Roman" panose="02020603050405020304" pitchFamily="18" charset="0"/>
                <a:ea typeface="华文楷体" panose="02010600040101010101" pitchFamily="2" charset="-122"/>
                <a:cs typeface="Times New Roman" panose="02020603050405020304" pitchFamily="18" charset="0"/>
              </a:rPr>
              <a:t>T</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b="1" i="1" dirty="0" smtClean="0">
                <a:latin typeface="Times New Roman" panose="02020603050405020304" pitchFamily="18" charset="0"/>
                <a:ea typeface="华文楷体" panose="02010600040101010101" pitchFamily="2" charset="-122"/>
                <a:cs typeface="Times New Roman" panose="02020603050405020304" pitchFamily="18" charset="0"/>
              </a:rPr>
              <a:t>a</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i="1" dirty="0" smtClean="0">
                <a:latin typeface="Times New Roman" panose="02020603050405020304" pitchFamily="18" charset="0"/>
                <a:ea typeface="华文楷体" panose="02010600040101010101" pitchFamily="2" charset="-122"/>
                <a:cs typeface="Times New Roman" panose="02020603050405020304" pitchFamily="18" charset="0"/>
              </a:rPr>
              <a:t>a</a:t>
            </a:r>
            <a:r>
              <a:rPr lang="en-US" altLang="zh-CN" sz="2400" i="1" baseline="-25000" dirty="0" smtClean="0">
                <a:latin typeface="Times New Roman" panose="02020603050405020304" pitchFamily="18" charset="0"/>
                <a:ea typeface="华文楷体" panose="02010600040101010101" pitchFamily="2" charset="-122"/>
                <a:cs typeface="Times New Roman" panose="02020603050405020304" pitchFamily="18" charset="0"/>
              </a:rPr>
              <a:t>1</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i="1" dirty="0" smtClean="0">
                <a:latin typeface="Times New Roman" panose="02020603050405020304" pitchFamily="18" charset="0"/>
                <a:ea typeface="华文楷体" panose="02010600040101010101" pitchFamily="2" charset="-122"/>
                <a:cs typeface="Times New Roman" panose="02020603050405020304" pitchFamily="18" charset="0"/>
              </a:rPr>
              <a:t>a</a:t>
            </a:r>
            <a:r>
              <a:rPr lang="en-US" altLang="zh-CN" sz="2400" i="1" baseline="-25000" dirty="0" smtClean="0">
                <a:latin typeface="Times New Roman" panose="02020603050405020304" pitchFamily="18" charset="0"/>
                <a:ea typeface="华文楷体" panose="02010600040101010101" pitchFamily="2" charset="-122"/>
                <a:cs typeface="Times New Roman" panose="02020603050405020304" pitchFamily="18" charset="0"/>
              </a:rPr>
              <a:t>2</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 , </a:t>
            </a:r>
            <a:r>
              <a:rPr lang="en-US" altLang="zh-CN" sz="2400" i="1" dirty="0" err="1" smtClean="0">
                <a:latin typeface="Times New Roman" panose="02020603050405020304" pitchFamily="18" charset="0"/>
                <a:ea typeface="华文楷体" panose="02010600040101010101" pitchFamily="2" charset="-122"/>
                <a:cs typeface="Times New Roman" panose="02020603050405020304" pitchFamily="18" charset="0"/>
              </a:rPr>
              <a:t>a</a:t>
            </a:r>
            <a:r>
              <a:rPr lang="en-US" altLang="zh-CN" sz="2400" i="1" baseline="-25000" dirty="0" err="1" smtClean="0">
                <a:latin typeface="Times New Roman" panose="02020603050405020304" pitchFamily="18" charset="0"/>
                <a:ea typeface="华文楷体" panose="02010600040101010101" pitchFamily="2" charset="-122"/>
                <a:cs typeface="Times New Roman" panose="02020603050405020304" pitchFamily="18" charset="0"/>
              </a:rPr>
              <a:t>N</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考虑</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到</a:t>
            </a:r>
            <a:r>
              <a:rPr lang="en-US" altLang="zh-CN" sz="2400" b="1" dirty="0" smtClean="0">
                <a:latin typeface="Times New Roman" panose="02020603050405020304" pitchFamily="18" charset="0"/>
                <a:ea typeface="华文楷体" panose="02010600040101010101" pitchFamily="2" charset="-122"/>
                <a:cs typeface="Times New Roman" panose="02020603050405020304" pitchFamily="18" charset="0"/>
              </a:rPr>
              <a:t>D</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矩阵</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的构造形式，它事实上对应</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着</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N</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个</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虚拟变量。因此，</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模型等价</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于给</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混合</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OLS</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模型 </a:t>
            </a:r>
            <a:r>
              <a:rPr lang="en-US" altLang="zh-CN" sz="2400" b="1" i="1" dirty="0">
                <a:latin typeface="Times New Roman" panose="02020603050405020304" pitchFamily="18" charset="0"/>
                <a:ea typeface="华文楷体" panose="02010600040101010101" pitchFamily="2" charset="-122"/>
                <a:cs typeface="Times New Roman" panose="02020603050405020304" pitchFamily="18" charset="0"/>
              </a:rPr>
              <a:t>y</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 </a:t>
            </a:r>
            <a:r>
              <a:rPr lang="en-US" altLang="zh-CN" sz="2400" b="1" i="1" dirty="0" smtClean="0">
                <a:latin typeface="Times New Roman" panose="02020603050405020304" pitchFamily="18" charset="0"/>
                <a:ea typeface="华文楷体" panose="02010600040101010101" pitchFamily="2" charset="-122"/>
                <a:cs typeface="Times New Roman" panose="02020603050405020304" pitchFamily="18" charset="0"/>
              </a:rPr>
              <a:t>X</a:t>
            </a:r>
            <a:r>
              <a:rPr lang="el-GR" altLang="zh-CN" sz="2400" b="1" i="1" dirty="0" smtClean="0">
                <a:latin typeface="Times New Roman" panose="02020603050405020304" pitchFamily="18" charset="0"/>
                <a:ea typeface="华文楷体" panose="02010600040101010101" pitchFamily="2" charset="-122"/>
                <a:cs typeface="Times New Roman" panose="02020603050405020304" pitchFamily="18" charset="0"/>
              </a:rPr>
              <a:t>β</a:t>
            </a:r>
            <a:r>
              <a:rPr lang="el-GR"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l-GR" altLang="zh-CN" sz="2400" dirty="0">
                <a:latin typeface="Times New Roman" panose="02020603050405020304" pitchFamily="18" charset="0"/>
                <a:ea typeface="华文楷体" panose="02010600040101010101" pitchFamily="2" charset="-122"/>
                <a:cs typeface="Times New Roman" panose="02020603050405020304" pitchFamily="18" charset="0"/>
              </a:rPr>
              <a:t>+ </a:t>
            </a:r>
            <a:r>
              <a:rPr lang="el-GR" altLang="zh-CN" sz="2400" b="1" i="1" dirty="0" smtClean="0">
                <a:latin typeface="Times New Roman" panose="02020603050405020304" pitchFamily="18" charset="0"/>
                <a:ea typeface="华文楷体" panose="02010600040101010101" pitchFamily="2" charset="-122"/>
                <a:cs typeface="Times New Roman" panose="02020603050405020304" pitchFamily="18" charset="0"/>
              </a:rPr>
              <a:t>ε</a:t>
            </a:r>
            <a:r>
              <a:rPr lang="el-GR"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加入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N </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个虚拟变量</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。因此该模型又叫最小二乘虚拟变量模型</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(LSDV)</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        如果</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随机扰动项、解释变量满足基本</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假定</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则</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利用普通最小二乘法可以得到模型参数的无偏、有效一致</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估计量即</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LSDV</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估计；如果</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随机扰动项不满足同方差或相互独立的基本假定，则需要利用广义最小二乘法</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(GLS)</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对模型进行估计</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a:t>
            </a:r>
            <a:endParaRPr lang="zh-CN" altLang="en-US" sz="2400"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2901341644"/>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310063" y="366530"/>
            <a:ext cx="11260132" cy="523220"/>
            <a:chOff x="310063" y="366530"/>
            <a:chExt cx="11260132" cy="523220"/>
          </a:xfrm>
        </p:grpSpPr>
        <p:grpSp>
          <p:nvGrpSpPr>
            <p:cNvPr id="34" name="组合 33"/>
            <p:cNvGrpSpPr/>
            <p:nvPr/>
          </p:nvGrpSpPr>
          <p:grpSpPr>
            <a:xfrm>
              <a:off x="310063" y="366530"/>
              <a:ext cx="1865917" cy="523220"/>
              <a:chOff x="8641357" y="2083951"/>
              <a:chExt cx="1866348" cy="523341"/>
            </a:xfrm>
          </p:grpSpPr>
          <p:sp>
            <p:nvSpPr>
              <p:cNvPr id="38" name="Freeform 512"/>
              <p:cNvSpPr>
                <a:spLocks/>
              </p:cNvSpPr>
              <p:nvPr/>
            </p:nvSpPr>
            <p:spPr bwMode="auto">
              <a:xfrm>
                <a:off x="8641357" y="2228252"/>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066CC"/>
              </a:solidFill>
              <a:ln>
                <a:noFill/>
              </a:ln>
              <a:extLst/>
            </p:spPr>
            <p:txBody>
              <a:bodyPr vert="horz" wrap="square" lIns="91419" tIns="45709" rIns="91419" bIns="45709" numCol="1" anchor="t" anchorCtr="0" compatLnSpc="1">
                <a:prstTxWarp prst="textNoShape">
                  <a:avLst/>
                </a:prstTxWarp>
              </a:bodyPr>
              <a:lstStyle/>
              <a:p>
                <a:endParaRPr lang="zh-CN" altLang="en-US"/>
              </a:p>
            </p:txBody>
          </p:sp>
          <p:sp>
            <p:nvSpPr>
              <p:cNvPr id="39" name="TextBox 54"/>
              <p:cNvSpPr txBox="1"/>
              <p:nvPr/>
            </p:nvSpPr>
            <p:spPr>
              <a:xfrm>
                <a:off x="8784482" y="2083951"/>
                <a:ext cx="1723223" cy="523341"/>
              </a:xfrm>
              <a:prstGeom prst="rect">
                <a:avLst/>
              </a:prstGeom>
              <a:noFill/>
            </p:spPr>
            <p:txBody>
              <a:bodyPr wrap="square" rtlCol="0">
                <a:spAutoFit/>
              </a:bodyPr>
              <a:lstStyle/>
              <a:p>
                <a:r>
                  <a:rPr lang="zh-CN" altLang="en-US" sz="2800" dirty="0" smtClean="0">
                    <a:latin typeface="黑体" panose="02010609060101010101" pitchFamily="49" charset="-122"/>
                    <a:ea typeface="黑体" panose="02010609060101010101" pitchFamily="49" charset="-122"/>
                  </a:rPr>
                  <a:t>回归模型</a:t>
                </a:r>
                <a:endParaRPr lang="zh-CN" altLang="zh-CN" sz="2800" dirty="0">
                  <a:latin typeface="黑体" panose="02010609060101010101" pitchFamily="49" charset="-122"/>
                  <a:ea typeface="黑体" panose="02010609060101010101" pitchFamily="49" charset="-122"/>
                </a:endParaRPr>
              </a:p>
            </p:txBody>
          </p:sp>
        </p:grpSp>
        <p:cxnSp>
          <p:nvCxnSpPr>
            <p:cNvPr id="37" name="直接连接符 36"/>
            <p:cNvCxnSpPr/>
            <p:nvPr/>
          </p:nvCxnSpPr>
          <p:spPr>
            <a:xfrm>
              <a:off x="2082506" y="745482"/>
              <a:ext cx="94876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矩形 2"/>
          <p:cNvSpPr/>
          <p:nvPr/>
        </p:nvSpPr>
        <p:spPr>
          <a:xfrm>
            <a:off x="841003" y="1052736"/>
            <a:ext cx="10873208" cy="5530745"/>
          </a:xfrm>
          <a:prstGeom prst="rect">
            <a:avLst/>
          </a:prstGeom>
        </p:spPr>
        <p:txBody>
          <a:bodyPr wrap="square">
            <a:spAutoFit/>
          </a:bodyPr>
          <a:lstStyle/>
          <a:p>
            <a:pPr>
              <a:lnSpc>
                <a:spcPct val="130000"/>
              </a:lnSpc>
              <a:spcBef>
                <a:spcPts val="600"/>
              </a:spcBef>
              <a:spcAft>
                <a:spcPts val="600"/>
              </a:spcAft>
            </a:pPr>
            <a:r>
              <a:rPr lang="zh-CN" altLang="en-US" sz="2800" dirty="0" smtClean="0">
                <a:latin typeface="华文楷体" panose="02010600040101010101" pitchFamily="2" charset="-122"/>
                <a:ea typeface="华文楷体" panose="02010600040101010101" pitchFamily="2" charset="-122"/>
              </a:rPr>
              <a:t>四、随机效应模型</a:t>
            </a:r>
            <a:endParaRPr lang="en-US" altLang="zh-CN" sz="28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        固定效应模型</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的基本目的是在控制个体效应的前提下估计模型的参数，</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而采用面</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板数据模型的另一个重要的目的在于分离出方差中的长期成分和短期成分。此时，</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随机效应模型</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可能更为适用</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endParaRPr lang="en-US" altLang="zh-CN" sz="2400" dirty="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在假设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1 </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和假设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2</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的</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基础上再增加如下</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假设：</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假设</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3</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a:t>
            </a:r>
            <a:r>
              <a:rPr lang="en-US" altLang="zh-CN" sz="2400" i="1" dirty="0" err="1" smtClean="0">
                <a:latin typeface="Times New Roman" panose="02020603050405020304" pitchFamily="18" charset="0"/>
                <a:ea typeface="华文楷体" panose="02010600040101010101" pitchFamily="2" charset="-122"/>
                <a:cs typeface="Times New Roman" panose="02020603050405020304" pitchFamily="18" charset="0"/>
              </a:rPr>
              <a:t>a</a:t>
            </a:r>
            <a:r>
              <a:rPr lang="en-US" altLang="zh-CN" sz="2400" i="1" baseline="-25000" dirty="0" err="1" smtClean="0">
                <a:latin typeface="Times New Roman" panose="02020603050405020304" pitchFamily="18" charset="0"/>
                <a:ea typeface="华文楷体" panose="02010600040101010101" pitchFamily="2" charset="-122"/>
                <a:cs typeface="Times New Roman" panose="02020603050405020304" pitchFamily="18" charset="0"/>
              </a:rPr>
              <a:t>i</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IID(0</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a:t>
            </a:r>
            <a:r>
              <a:rPr lang="el-GR" altLang="zh-CN" sz="2400" dirty="0" smtClean="0">
                <a:latin typeface="Times New Roman" panose="02020603050405020304" pitchFamily="18" charset="0"/>
                <a:ea typeface="华文楷体" panose="02010600040101010101" pitchFamily="2" charset="-122"/>
                <a:cs typeface="Times New Roman" panose="02020603050405020304" pitchFamily="18" charset="0"/>
              </a:rPr>
              <a:t>σ</a:t>
            </a:r>
            <a:r>
              <a:rPr lang="en-US" altLang="zh-CN" sz="2400" baseline="-25000" dirty="0" smtClean="0">
                <a:latin typeface="Times New Roman" panose="02020603050405020304" pitchFamily="18" charset="0"/>
                <a:ea typeface="华文楷体" panose="02010600040101010101" pitchFamily="2" charset="-122"/>
                <a:cs typeface="Times New Roman" panose="02020603050405020304" pitchFamily="18" charset="0"/>
              </a:rPr>
              <a:t>a</a:t>
            </a:r>
            <a:r>
              <a:rPr lang="en-US" altLang="zh-CN" sz="2400" baseline="30000" dirty="0" smtClean="0">
                <a:latin typeface="Times New Roman" panose="02020603050405020304" pitchFamily="18" charset="0"/>
                <a:ea typeface="华文楷体" panose="02010600040101010101" pitchFamily="2" charset="-122"/>
                <a:cs typeface="Times New Roman" panose="02020603050405020304" pitchFamily="18" charset="0"/>
              </a:rPr>
              <a:t>2</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。个体效应设定为服从均值</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为</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0</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方差为</a:t>
            </a:r>
            <a:r>
              <a:rPr lang="el-GR" altLang="zh-CN" sz="2400" dirty="0">
                <a:latin typeface="Times New Roman" panose="02020603050405020304" pitchFamily="18" charset="0"/>
                <a:ea typeface="华文楷体" panose="02010600040101010101" pitchFamily="2" charset="-122"/>
                <a:cs typeface="Times New Roman" panose="02020603050405020304" pitchFamily="18" charset="0"/>
              </a:rPr>
              <a:t>σ</a:t>
            </a:r>
            <a:r>
              <a:rPr lang="en-US" altLang="zh-CN" sz="2400" baseline="-25000" dirty="0">
                <a:latin typeface="Times New Roman" panose="02020603050405020304" pitchFamily="18" charset="0"/>
                <a:ea typeface="华文楷体" panose="02010600040101010101" pitchFamily="2" charset="-122"/>
                <a:cs typeface="Times New Roman" panose="02020603050405020304" pitchFamily="18" charset="0"/>
              </a:rPr>
              <a:t>a</a:t>
            </a:r>
            <a:r>
              <a:rPr lang="en-US" altLang="zh-CN" sz="2400" baseline="30000" dirty="0">
                <a:latin typeface="Times New Roman" panose="02020603050405020304" pitchFamily="18" charset="0"/>
                <a:ea typeface="华文楷体" panose="02010600040101010101" pitchFamily="2" charset="-122"/>
                <a:cs typeface="Times New Roman" panose="02020603050405020304" pitchFamily="18" charset="0"/>
              </a:rPr>
              <a:t>2</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的随机数。</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假设</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4</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a:t>
            </a:r>
            <a:r>
              <a:rPr lang="en-US" altLang="zh-CN" sz="2400" dirty="0" err="1" smtClean="0">
                <a:latin typeface="Times New Roman" panose="02020603050405020304" pitchFamily="18" charset="0"/>
                <a:ea typeface="华文楷体" panose="02010600040101010101" pitchFamily="2" charset="-122"/>
                <a:cs typeface="Times New Roman" panose="02020603050405020304" pitchFamily="18" charset="0"/>
              </a:rPr>
              <a:t>Cov</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a:t>
            </a:r>
            <a:r>
              <a:rPr lang="en-US" altLang="zh-CN" sz="2400" i="1" dirty="0" err="1" smtClean="0">
                <a:latin typeface="Times New Roman" panose="02020603050405020304" pitchFamily="18" charset="0"/>
                <a:ea typeface="华文楷体" panose="02010600040101010101" pitchFamily="2" charset="-122"/>
                <a:cs typeface="Times New Roman" panose="02020603050405020304" pitchFamily="18" charset="0"/>
              </a:rPr>
              <a:t>a</a:t>
            </a:r>
            <a:r>
              <a:rPr lang="en-US" altLang="zh-CN" sz="2400" i="1" baseline="-25000" dirty="0" err="1" smtClean="0">
                <a:latin typeface="Times New Roman" panose="02020603050405020304" pitchFamily="18" charset="0"/>
                <a:ea typeface="华文楷体" panose="02010600040101010101" pitchFamily="2" charset="-122"/>
                <a:cs typeface="Times New Roman" panose="02020603050405020304" pitchFamily="18" charset="0"/>
              </a:rPr>
              <a:t>i</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i="1" dirty="0" err="1" smtClean="0">
                <a:latin typeface="Times New Roman" panose="02020603050405020304" pitchFamily="18" charset="0"/>
                <a:ea typeface="华文楷体" panose="02010600040101010101" pitchFamily="2" charset="-122"/>
                <a:cs typeface="Times New Roman" panose="02020603050405020304" pitchFamily="18" charset="0"/>
              </a:rPr>
              <a:t>x</a:t>
            </a:r>
            <a:r>
              <a:rPr lang="en-US" altLang="zh-CN" sz="2400" i="1" baseline="-25000" dirty="0" err="1" smtClean="0">
                <a:latin typeface="Times New Roman" panose="02020603050405020304" pitchFamily="18" charset="0"/>
                <a:ea typeface="华文楷体" panose="02010600040101010101" pitchFamily="2" charset="-122"/>
                <a:cs typeface="Times New Roman" panose="02020603050405020304" pitchFamily="18" charset="0"/>
              </a:rPr>
              <a:t>it</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0</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a:t>
            </a:r>
            <a:r>
              <a:rPr lang="en-US" altLang="zh-CN" sz="2400" i="1" dirty="0" err="1" smtClean="0">
                <a:latin typeface="Times New Roman" panose="02020603050405020304" pitchFamily="18" charset="0"/>
                <a:ea typeface="华文楷体" panose="02010600040101010101" pitchFamily="2" charset="-122"/>
                <a:cs typeface="Times New Roman" panose="02020603050405020304" pitchFamily="18" charset="0"/>
              </a:rPr>
              <a:t>a</a:t>
            </a:r>
            <a:r>
              <a:rPr lang="en-US" altLang="zh-CN" sz="2400" i="1" baseline="-25000" dirty="0" err="1" smtClean="0">
                <a:latin typeface="Times New Roman" panose="02020603050405020304" pitchFamily="18" charset="0"/>
                <a:ea typeface="华文楷体" panose="02010600040101010101" pitchFamily="2" charset="-122"/>
                <a:cs typeface="Times New Roman" panose="02020603050405020304" pitchFamily="18" charset="0"/>
              </a:rPr>
              <a:t>i</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视为</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随机干扰项的一部分</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，与</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解释</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变量不相关。</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假设</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5</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a:t>
            </a:r>
            <a:r>
              <a:rPr lang="en-US" altLang="zh-CN" sz="2400" b="1" dirty="0" err="1" smtClean="0">
                <a:latin typeface="Times New Roman" panose="02020603050405020304" pitchFamily="18" charset="0"/>
                <a:ea typeface="华文楷体" panose="02010600040101010101" pitchFamily="2" charset="-122"/>
                <a:cs typeface="Times New Roman" panose="02020603050405020304" pitchFamily="18" charset="0"/>
              </a:rPr>
              <a:t>u</a:t>
            </a:r>
            <a:r>
              <a:rPr lang="en-US" altLang="zh-CN" sz="2400" baseline="-25000" dirty="0" err="1" smtClean="0">
                <a:latin typeface="Times New Roman" panose="02020603050405020304" pitchFamily="18" charset="0"/>
                <a:ea typeface="华文楷体" panose="02010600040101010101" pitchFamily="2" charset="-122"/>
                <a:cs typeface="Times New Roman" panose="02020603050405020304" pitchFamily="18" charset="0"/>
              </a:rPr>
              <a:t>i</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 </a:t>
            </a:r>
            <a:r>
              <a:rPr lang="en-US" altLang="zh-CN" sz="2400" b="1" dirty="0" smtClean="0">
                <a:latin typeface="Times New Roman" panose="02020603050405020304" pitchFamily="18" charset="0"/>
                <a:ea typeface="华文楷体" panose="02010600040101010101" pitchFamily="2" charset="-122"/>
                <a:cs typeface="Times New Roman" panose="02020603050405020304" pitchFamily="18" charset="0"/>
              </a:rPr>
              <a:t>x</a:t>
            </a:r>
            <a:r>
              <a:rPr lang="en-US" altLang="zh-CN" sz="2400" baseline="-25000" dirty="0" smtClean="0">
                <a:latin typeface="Times New Roman" panose="02020603050405020304" pitchFamily="18" charset="0"/>
                <a:ea typeface="华文楷体" panose="02010600040101010101" pitchFamily="2" charset="-122"/>
                <a:cs typeface="Times New Roman" panose="02020603050405020304" pitchFamily="18" charset="0"/>
              </a:rPr>
              <a:t>i</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IID(0</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a:t>
            </a:r>
            <a:r>
              <a:rPr lang="el-GR" altLang="zh-CN" sz="2400" dirty="0" smtClean="0">
                <a:latin typeface="Times New Roman" panose="02020603050405020304" pitchFamily="18" charset="0"/>
                <a:ea typeface="华文楷体" panose="02010600040101010101" pitchFamily="2" charset="-122"/>
                <a:cs typeface="Times New Roman" panose="02020603050405020304" pitchFamily="18" charset="0"/>
              </a:rPr>
              <a:t>σ</a:t>
            </a:r>
            <a:r>
              <a:rPr lang="el-GR" altLang="zh-CN" sz="2400" baseline="30000" dirty="0" smtClean="0">
                <a:latin typeface="Times New Roman" panose="02020603050405020304" pitchFamily="18" charset="0"/>
                <a:ea typeface="华文楷体" panose="02010600040101010101" pitchFamily="2" charset="-122"/>
                <a:cs typeface="Times New Roman" panose="02020603050405020304" pitchFamily="18" charset="0"/>
              </a:rPr>
              <a:t>2</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I</a:t>
            </a:r>
            <a:r>
              <a:rPr lang="en-US" altLang="zh-CN" sz="2400" baseline="-25000" dirty="0" smtClean="0">
                <a:latin typeface="Times New Roman" panose="02020603050405020304" pitchFamily="18" charset="0"/>
                <a:ea typeface="华文楷体" panose="02010600040101010101" pitchFamily="2" charset="-122"/>
                <a:cs typeface="Times New Roman" panose="02020603050405020304" pitchFamily="18" charset="0"/>
              </a:rPr>
              <a:t>T</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a:t>
            </a:r>
            <a:r>
              <a:rPr lang="el-GR" altLang="zh-CN" sz="2400" dirty="0" smtClean="0">
                <a:latin typeface="Times New Roman" panose="02020603050405020304" pitchFamily="18" charset="0"/>
                <a:ea typeface="华文楷体" panose="02010600040101010101" pitchFamily="2" charset="-122"/>
                <a:cs typeface="Times New Roman" panose="02020603050405020304" pitchFamily="18" charset="0"/>
              </a:rPr>
              <a:t>σ</a:t>
            </a:r>
            <a:r>
              <a:rPr lang="en-US" altLang="zh-CN" sz="2400" baseline="-25000" dirty="0" smtClean="0">
                <a:latin typeface="Times New Roman" panose="02020603050405020304" pitchFamily="18" charset="0"/>
                <a:ea typeface="华文楷体" panose="02010600040101010101" pitchFamily="2" charset="-122"/>
                <a:cs typeface="Times New Roman" panose="02020603050405020304" pitchFamily="18" charset="0"/>
              </a:rPr>
              <a:t>a</a:t>
            </a:r>
            <a:r>
              <a:rPr lang="en-US" altLang="zh-CN" sz="2400" baseline="30000" dirty="0" smtClean="0">
                <a:latin typeface="Times New Roman" panose="02020603050405020304" pitchFamily="18" charset="0"/>
                <a:ea typeface="华文楷体" panose="02010600040101010101" pitchFamily="2" charset="-122"/>
                <a:cs typeface="Times New Roman" panose="02020603050405020304" pitchFamily="18" charset="0"/>
              </a:rPr>
              <a:t>2</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1</a:t>
            </a:r>
            <a:r>
              <a:rPr lang="en-US" altLang="zh-CN" sz="2400" baseline="-25000" dirty="0" smtClean="0">
                <a:latin typeface="Times New Roman" panose="02020603050405020304" pitchFamily="18" charset="0"/>
                <a:ea typeface="华文楷体" panose="02010600040101010101" pitchFamily="2" charset="-122"/>
                <a:cs typeface="Times New Roman" panose="02020603050405020304" pitchFamily="18" charset="0"/>
              </a:rPr>
              <a:t>T</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1</a:t>
            </a:r>
            <a:r>
              <a:rPr lang="en-US" altLang="zh-CN" sz="2400" baseline="-25000" dirty="0" smtClean="0">
                <a:latin typeface="Times New Roman" panose="02020603050405020304" pitchFamily="18" charset="0"/>
                <a:ea typeface="华文楷体" panose="02010600040101010101" pitchFamily="2" charset="-122"/>
                <a:cs typeface="Times New Roman" panose="02020603050405020304" pitchFamily="18" charset="0"/>
              </a:rPr>
              <a:t>T</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a:t>
            </a:r>
            <a:r>
              <a:rPr lang="en-US" altLang="zh-CN" sz="2400" i="1" dirty="0" err="1" smtClean="0">
                <a:latin typeface="Times New Roman" panose="02020603050405020304" pitchFamily="18" charset="0"/>
                <a:ea typeface="华文楷体" panose="02010600040101010101" pitchFamily="2" charset="-122"/>
                <a:cs typeface="Times New Roman" panose="02020603050405020304" pitchFamily="18" charset="0"/>
              </a:rPr>
              <a:t>a</a:t>
            </a:r>
            <a:r>
              <a:rPr lang="en-US" altLang="zh-CN" sz="2400" i="1" baseline="-25000" dirty="0" err="1" smtClean="0">
                <a:latin typeface="Times New Roman" panose="02020603050405020304" pitchFamily="18" charset="0"/>
                <a:ea typeface="华文楷体" panose="02010600040101010101" pitchFamily="2" charset="-122"/>
                <a:cs typeface="Times New Roman" panose="02020603050405020304" pitchFamily="18" charset="0"/>
              </a:rPr>
              <a:t>i</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与</a:t>
            </a:r>
            <a:r>
              <a:rPr lang="el-GR" altLang="zh-CN" sz="2400" i="1" dirty="0" smtClean="0">
                <a:latin typeface="Times New Roman" panose="02020603050405020304" pitchFamily="18" charset="0"/>
                <a:ea typeface="华文楷体" panose="02010600040101010101" pitchFamily="2" charset="-122"/>
                <a:cs typeface="Times New Roman" panose="02020603050405020304" pitchFamily="18" charset="0"/>
              </a:rPr>
              <a:t>ε</a:t>
            </a:r>
            <a:r>
              <a:rPr lang="en-US" altLang="zh-CN" sz="2400" i="1" baseline="-25000" dirty="0" smtClean="0">
                <a:latin typeface="Times New Roman" panose="02020603050405020304" pitchFamily="18" charset="0"/>
                <a:ea typeface="华文楷体" panose="02010600040101010101" pitchFamily="2" charset="-122"/>
                <a:cs typeface="Times New Roman" panose="02020603050405020304" pitchFamily="18" charset="0"/>
              </a:rPr>
              <a:t>it</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相互独立。</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一般采用</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GLS</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或</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FGLS</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估计。</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2" name="对象 1"/>
          <p:cNvGraphicFramePr>
            <a:graphicFrameLocks noChangeAspect="1"/>
          </p:cNvGraphicFramePr>
          <p:nvPr>
            <p:extLst>
              <p:ext uri="{D42A27DB-BD31-4B8C-83A1-F6EECF244321}">
                <p14:modId xmlns:p14="http://schemas.microsoft.com/office/powerpoint/2010/main" val="4266901427"/>
              </p:ext>
            </p:extLst>
          </p:nvPr>
        </p:nvGraphicFramePr>
        <p:xfrm>
          <a:off x="4127500" y="3146425"/>
          <a:ext cx="2947988" cy="863600"/>
        </p:xfrm>
        <a:graphic>
          <a:graphicData uri="http://schemas.openxmlformats.org/presentationml/2006/ole">
            <mc:AlternateContent xmlns:mc="http://schemas.openxmlformats.org/markup-compatibility/2006">
              <mc:Choice xmlns:v="urn:schemas-microsoft-com:vml" Requires="v">
                <p:oleObj spid="_x0000_s5130" name="Equation" r:id="rId4" imgW="1130040" imgH="482400" progId="Equation.DSMT4">
                  <p:embed/>
                </p:oleObj>
              </mc:Choice>
              <mc:Fallback>
                <p:oleObj name="Equation" r:id="rId4" imgW="1130040" imgH="482400" progId="Equation.DSMT4">
                  <p:embed/>
                  <p:pic>
                    <p:nvPicPr>
                      <p:cNvPr id="0" name="对象 1"/>
                      <p:cNvPicPr>
                        <a:picLocks noChangeAspect="1" noChangeArrowheads="1"/>
                      </p:cNvPicPr>
                      <p:nvPr/>
                    </p:nvPicPr>
                    <p:blipFill>
                      <a:blip r:embed="rId5"/>
                      <a:srcRect/>
                      <a:stretch>
                        <a:fillRect/>
                      </a:stretch>
                    </p:blipFill>
                    <p:spPr bwMode="auto">
                      <a:xfrm>
                        <a:off x="4127500" y="3146425"/>
                        <a:ext cx="2947988"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70650989"/>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310063" y="366530"/>
            <a:ext cx="11260132" cy="523220"/>
            <a:chOff x="310063" y="366530"/>
            <a:chExt cx="11260132" cy="523220"/>
          </a:xfrm>
        </p:grpSpPr>
        <p:grpSp>
          <p:nvGrpSpPr>
            <p:cNvPr id="34" name="组合 33"/>
            <p:cNvGrpSpPr/>
            <p:nvPr/>
          </p:nvGrpSpPr>
          <p:grpSpPr>
            <a:xfrm>
              <a:off x="310063" y="366530"/>
              <a:ext cx="1865917" cy="523220"/>
              <a:chOff x="8641357" y="2083951"/>
              <a:chExt cx="1866348" cy="523341"/>
            </a:xfrm>
          </p:grpSpPr>
          <p:sp>
            <p:nvSpPr>
              <p:cNvPr id="38" name="Freeform 512"/>
              <p:cNvSpPr>
                <a:spLocks/>
              </p:cNvSpPr>
              <p:nvPr/>
            </p:nvSpPr>
            <p:spPr bwMode="auto">
              <a:xfrm>
                <a:off x="8641357" y="2228252"/>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066CC"/>
              </a:solidFill>
              <a:ln>
                <a:noFill/>
              </a:ln>
              <a:extLst/>
            </p:spPr>
            <p:txBody>
              <a:bodyPr vert="horz" wrap="square" lIns="91419" tIns="45709" rIns="91419" bIns="45709" numCol="1" anchor="t" anchorCtr="0" compatLnSpc="1">
                <a:prstTxWarp prst="textNoShape">
                  <a:avLst/>
                </a:prstTxWarp>
              </a:bodyPr>
              <a:lstStyle/>
              <a:p>
                <a:endParaRPr lang="zh-CN" altLang="en-US"/>
              </a:p>
            </p:txBody>
          </p:sp>
          <p:sp>
            <p:nvSpPr>
              <p:cNvPr id="39" name="TextBox 54"/>
              <p:cNvSpPr txBox="1"/>
              <p:nvPr/>
            </p:nvSpPr>
            <p:spPr>
              <a:xfrm>
                <a:off x="8784482" y="2083951"/>
                <a:ext cx="1723223" cy="523341"/>
              </a:xfrm>
              <a:prstGeom prst="rect">
                <a:avLst/>
              </a:prstGeom>
              <a:noFill/>
            </p:spPr>
            <p:txBody>
              <a:bodyPr wrap="square" rtlCol="0">
                <a:spAutoFit/>
              </a:bodyPr>
              <a:lstStyle/>
              <a:p>
                <a:r>
                  <a:rPr lang="zh-CN" altLang="en-US" sz="2800" dirty="0" smtClean="0">
                    <a:latin typeface="黑体" panose="02010609060101010101" pitchFamily="49" charset="-122"/>
                    <a:ea typeface="黑体" panose="02010609060101010101" pitchFamily="49" charset="-122"/>
                  </a:rPr>
                  <a:t>回归模型</a:t>
                </a:r>
                <a:endParaRPr lang="zh-CN" altLang="zh-CN" sz="2800" dirty="0">
                  <a:latin typeface="黑体" panose="02010609060101010101" pitchFamily="49" charset="-122"/>
                  <a:ea typeface="黑体" panose="02010609060101010101" pitchFamily="49" charset="-122"/>
                </a:endParaRPr>
              </a:p>
            </p:txBody>
          </p:sp>
        </p:grpSp>
        <p:cxnSp>
          <p:nvCxnSpPr>
            <p:cNvPr id="37" name="直接连接符 36"/>
            <p:cNvCxnSpPr/>
            <p:nvPr/>
          </p:nvCxnSpPr>
          <p:spPr>
            <a:xfrm>
              <a:off x="2082506" y="745482"/>
              <a:ext cx="94876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矩形 2"/>
          <p:cNvSpPr/>
          <p:nvPr/>
        </p:nvSpPr>
        <p:spPr>
          <a:xfrm>
            <a:off x="841003" y="1052736"/>
            <a:ext cx="10873208" cy="4570482"/>
          </a:xfrm>
          <a:prstGeom prst="rect">
            <a:avLst/>
          </a:prstGeom>
        </p:spPr>
        <p:txBody>
          <a:bodyPr wrap="square">
            <a:spAutoFit/>
          </a:bodyPr>
          <a:lstStyle/>
          <a:p>
            <a:pPr>
              <a:lnSpc>
                <a:spcPct val="130000"/>
              </a:lnSpc>
              <a:spcBef>
                <a:spcPts val="600"/>
              </a:spcBef>
              <a:spcAft>
                <a:spcPts val="600"/>
              </a:spcAft>
            </a:pPr>
            <a:r>
              <a:rPr lang="zh-CN" altLang="en-US" sz="2800" dirty="0">
                <a:latin typeface="华文楷体" panose="02010600040101010101" pitchFamily="2" charset="-122"/>
                <a:ea typeface="华文楷体" panose="02010600040101010101" pitchFamily="2" charset="-122"/>
              </a:rPr>
              <a:t>五</a:t>
            </a:r>
            <a:r>
              <a:rPr lang="zh-CN" altLang="en-US" sz="2800" dirty="0" smtClean="0">
                <a:latin typeface="华文楷体" panose="02010600040101010101" pitchFamily="2" charset="-122"/>
                <a:ea typeface="华文楷体" panose="02010600040101010101" pitchFamily="2" charset="-122"/>
              </a:rPr>
              <a:t>、假设检验</a:t>
            </a:r>
          </a:p>
          <a:p>
            <a:pPr>
              <a:lnSpc>
                <a:spcPct val="130000"/>
              </a:lnSpc>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1.</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检验固定效应</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        检验</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的基本思路为，在个体效应不显著的原假设下，应当有如下关系</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成立：</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gn="ctr">
              <a:lnSpc>
                <a:spcPct val="130000"/>
              </a:lnSpc>
            </a:pPr>
            <a:r>
              <a:rPr lang="pt-BR" altLang="zh-CN" sz="2400" dirty="0" smtClean="0">
                <a:latin typeface="Times New Roman" panose="02020603050405020304" pitchFamily="18" charset="0"/>
                <a:ea typeface="华文楷体" panose="02010600040101010101" pitchFamily="2" charset="-122"/>
                <a:cs typeface="Times New Roman" panose="02020603050405020304" pitchFamily="18" charset="0"/>
              </a:rPr>
              <a:t>H</a:t>
            </a:r>
            <a:r>
              <a:rPr lang="pt-BR" altLang="zh-CN" sz="2400" baseline="-25000" dirty="0" smtClean="0">
                <a:latin typeface="Times New Roman" panose="02020603050405020304" pitchFamily="18" charset="0"/>
                <a:ea typeface="华文楷体" panose="02010600040101010101" pitchFamily="2" charset="-122"/>
                <a:cs typeface="Times New Roman" panose="02020603050405020304" pitchFamily="18" charset="0"/>
              </a:rPr>
              <a:t>0</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a:t>
            </a:r>
            <a:r>
              <a:rPr lang="pt-BR" altLang="zh-CN" sz="2400" i="1" dirty="0" smtClean="0">
                <a:latin typeface="Times New Roman" panose="02020603050405020304" pitchFamily="18" charset="0"/>
                <a:ea typeface="华文楷体" panose="02010600040101010101" pitchFamily="2" charset="-122"/>
                <a:cs typeface="Times New Roman" panose="02020603050405020304" pitchFamily="18" charset="0"/>
              </a:rPr>
              <a:t>α</a:t>
            </a:r>
            <a:r>
              <a:rPr lang="pt-BR" altLang="zh-CN" sz="2400" i="1" baseline="-25000" dirty="0" smtClean="0">
                <a:latin typeface="Times New Roman" panose="02020603050405020304" pitchFamily="18" charset="0"/>
                <a:ea typeface="华文楷体" panose="02010600040101010101" pitchFamily="2" charset="-122"/>
                <a:cs typeface="Times New Roman" panose="02020603050405020304" pitchFamily="18" charset="0"/>
              </a:rPr>
              <a:t>1</a:t>
            </a:r>
            <a:r>
              <a:rPr lang="pt-BR"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pt-BR" altLang="zh-CN" sz="2400" dirty="0">
                <a:latin typeface="Times New Roman" panose="02020603050405020304" pitchFamily="18" charset="0"/>
                <a:ea typeface="华文楷体" panose="02010600040101010101" pitchFamily="2" charset="-122"/>
                <a:cs typeface="Times New Roman" panose="02020603050405020304" pitchFamily="18" charset="0"/>
              </a:rPr>
              <a:t>= </a:t>
            </a:r>
            <a:r>
              <a:rPr lang="pt-BR" altLang="zh-CN" sz="2400" i="1" dirty="0" smtClean="0">
                <a:latin typeface="Times New Roman" panose="02020603050405020304" pitchFamily="18" charset="0"/>
                <a:ea typeface="华文楷体" panose="02010600040101010101" pitchFamily="2" charset="-122"/>
                <a:cs typeface="Times New Roman" panose="02020603050405020304" pitchFamily="18" charset="0"/>
              </a:rPr>
              <a:t>α</a:t>
            </a:r>
            <a:r>
              <a:rPr lang="pt-BR" altLang="zh-CN" sz="2400" i="1" baseline="-25000" dirty="0" smtClean="0">
                <a:latin typeface="Times New Roman" panose="02020603050405020304" pitchFamily="18" charset="0"/>
                <a:ea typeface="华文楷体" panose="02010600040101010101" pitchFamily="2" charset="-122"/>
                <a:cs typeface="Times New Roman" panose="02020603050405020304" pitchFamily="18" charset="0"/>
              </a:rPr>
              <a:t>2</a:t>
            </a:r>
            <a:r>
              <a:rPr lang="pt-BR"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pt-BR" altLang="zh-CN" sz="2400" dirty="0">
                <a:latin typeface="Times New Roman" panose="02020603050405020304" pitchFamily="18" charset="0"/>
                <a:ea typeface="华文楷体" panose="02010600040101010101" pitchFamily="2" charset="-122"/>
                <a:cs typeface="Times New Roman" panose="02020603050405020304" pitchFamily="18" charset="0"/>
              </a:rPr>
              <a:t>= ··· = </a:t>
            </a:r>
            <a:r>
              <a:rPr lang="pt-BR" altLang="zh-CN" sz="2400" i="1" dirty="0" smtClean="0">
                <a:latin typeface="Times New Roman" panose="02020603050405020304" pitchFamily="18" charset="0"/>
                <a:ea typeface="华文楷体" panose="02010600040101010101" pitchFamily="2" charset="-122"/>
                <a:cs typeface="Times New Roman" panose="02020603050405020304" pitchFamily="18" charset="0"/>
              </a:rPr>
              <a:t>α</a:t>
            </a:r>
            <a:r>
              <a:rPr lang="pt-BR" altLang="zh-CN" sz="2400" i="1" baseline="-25000" dirty="0" smtClean="0">
                <a:latin typeface="Times New Roman" panose="02020603050405020304" pitchFamily="18" charset="0"/>
                <a:ea typeface="华文楷体" panose="02010600040101010101" pitchFamily="2" charset="-122"/>
                <a:cs typeface="Times New Roman" panose="02020603050405020304" pitchFamily="18" charset="0"/>
              </a:rPr>
              <a:t>n</a:t>
            </a:r>
          </a:p>
          <a:p>
            <a:pPr>
              <a:lnSpc>
                <a:spcPct val="130000"/>
              </a:lnSpc>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检验统计量为：</a:t>
            </a:r>
            <a:endParaRPr lang="pt-BR"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endParaRPr lang="pt-BR" altLang="zh-CN" sz="2400" i="1" dirty="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endParaRPr lang="pt-BR" altLang="zh-CN" sz="2400" i="1"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其中，</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u </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表示不受约束的模型，即固定效应模型；</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r</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表示受约束的模型，即混合数据模型，仅有一个公共的常数项</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a:t>
            </a:r>
            <a:endParaRPr lang="zh-CN" altLang="en-US" sz="2400" dirty="0">
              <a:latin typeface="Times New Roman" panose="02020603050405020304" pitchFamily="18" charset="0"/>
              <a:ea typeface="华文楷体" panose="02010600040101010101" pitchFamily="2" charset="-122"/>
              <a:cs typeface="Times New Roman" panose="02020603050405020304" pitchFamily="18" charset="0"/>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262" y="3645024"/>
            <a:ext cx="5544616"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97022956"/>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310063" y="366530"/>
            <a:ext cx="11260132" cy="523220"/>
            <a:chOff x="310063" y="366530"/>
            <a:chExt cx="11260132" cy="523220"/>
          </a:xfrm>
        </p:grpSpPr>
        <p:grpSp>
          <p:nvGrpSpPr>
            <p:cNvPr id="34" name="组合 33"/>
            <p:cNvGrpSpPr/>
            <p:nvPr/>
          </p:nvGrpSpPr>
          <p:grpSpPr>
            <a:xfrm>
              <a:off x="310063" y="366530"/>
              <a:ext cx="1865917" cy="523220"/>
              <a:chOff x="8641357" y="2083951"/>
              <a:chExt cx="1866348" cy="523341"/>
            </a:xfrm>
          </p:grpSpPr>
          <p:sp>
            <p:nvSpPr>
              <p:cNvPr id="38" name="Freeform 512"/>
              <p:cNvSpPr>
                <a:spLocks/>
              </p:cNvSpPr>
              <p:nvPr/>
            </p:nvSpPr>
            <p:spPr bwMode="auto">
              <a:xfrm>
                <a:off x="8641357" y="2228252"/>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066CC"/>
              </a:solidFill>
              <a:ln>
                <a:noFill/>
              </a:ln>
              <a:extLst/>
            </p:spPr>
            <p:txBody>
              <a:bodyPr vert="horz" wrap="square" lIns="91419" tIns="45709" rIns="91419" bIns="45709" numCol="1" anchor="t" anchorCtr="0" compatLnSpc="1">
                <a:prstTxWarp prst="textNoShape">
                  <a:avLst/>
                </a:prstTxWarp>
              </a:bodyPr>
              <a:lstStyle/>
              <a:p>
                <a:endParaRPr lang="zh-CN" altLang="en-US"/>
              </a:p>
            </p:txBody>
          </p:sp>
          <p:sp>
            <p:nvSpPr>
              <p:cNvPr id="39" name="TextBox 54"/>
              <p:cNvSpPr txBox="1"/>
              <p:nvPr/>
            </p:nvSpPr>
            <p:spPr>
              <a:xfrm>
                <a:off x="8784482" y="2083951"/>
                <a:ext cx="1723223" cy="523341"/>
              </a:xfrm>
              <a:prstGeom prst="rect">
                <a:avLst/>
              </a:prstGeom>
              <a:noFill/>
            </p:spPr>
            <p:txBody>
              <a:bodyPr wrap="square" rtlCol="0">
                <a:spAutoFit/>
              </a:bodyPr>
              <a:lstStyle/>
              <a:p>
                <a:r>
                  <a:rPr lang="zh-CN" altLang="en-US" sz="2800" dirty="0" smtClean="0">
                    <a:latin typeface="黑体" panose="02010609060101010101" pitchFamily="49" charset="-122"/>
                    <a:ea typeface="黑体" panose="02010609060101010101" pitchFamily="49" charset="-122"/>
                  </a:rPr>
                  <a:t>回归模型</a:t>
                </a:r>
                <a:endParaRPr lang="zh-CN" altLang="zh-CN" sz="2800" dirty="0">
                  <a:latin typeface="黑体" panose="02010609060101010101" pitchFamily="49" charset="-122"/>
                  <a:ea typeface="黑体" panose="02010609060101010101" pitchFamily="49" charset="-122"/>
                </a:endParaRPr>
              </a:p>
            </p:txBody>
          </p:sp>
        </p:grpSp>
        <p:cxnSp>
          <p:nvCxnSpPr>
            <p:cNvPr id="37" name="直接连接符 36"/>
            <p:cNvCxnSpPr/>
            <p:nvPr/>
          </p:nvCxnSpPr>
          <p:spPr>
            <a:xfrm>
              <a:off x="2082506" y="745482"/>
              <a:ext cx="94876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矩形 2"/>
          <p:cNvSpPr/>
          <p:nvPr/>
        </p:nvSpPr>
        <p:spPr>
          <a:xfrm>
            <a:off x="841003" y="1052736"/>
            <a:ext cx="10873208" cy="4010329"/>
          </a:xfrm>
          <a:prstGeom prst="rect">
            <a:avLst/>
          </a:prstGeom>
        </p:spPr>
        <p:txBody>
          <a:bodyPr wrap="square">
            <a:spAutoFit/>
          </a:bodyPr>
          <a:lstStyle/>
          <a:p>
            <a:pPr>
              <a:lnSpc>
                <a:spcPct val="130000"/>
              </a:lnSpc>
              <a:spcBef>
                <a:spcPts val="600"/>
              </a:spcBef>
              <a:spcAft>
                <a:spcPts val="600"/>
              </a:spcAft>
            </a:pP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2.</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检验随机效应</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        基于</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OLS</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估计的残差构造</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LM</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统计量，针对如下假设来检验</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随机效应</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gn="ctr">
              <a:lnSpc>
                <a:spcPct val="130000"/>
              </a:lnSpc>
            </a:pPr>
            <a:r>
              <a:rPr lang="pt-BR" altLang="zh-CN" sz="2400" dirty="0" smtClean="0">
                <a:latin typeface="Times New Roman" panose="02020603050405020304" pitchFamily="18" charset="0"/>
                <a:ea typeface="华文楷体" panose="02010600040101010101" pitchFamily="2" charset="-122"/>
                <a:cs typeface="Times New Roman" panose="02020603050405020304" pitchFamily="18" charset="0"/>
              </a:rPr>
              <a:t>H</a:t>
            </a:r>
            <a:r>
              <a:rPr lang="pt-BR" altLang="zh-CN" sz="2400" baseline="-25000" dirty="0" smtClean="0">
                <a:latin typeface="Times New Roman" panose="02020603050405020304" pitchFamily="18" charset="0"/>
                <a:ea typeface="华文楷体" panose="02010600040101010101" pitchFamily="2" charset="-122"/>
                <a:cs typeface="Times New Roman" panose="02020603050405020304" pitchFamily="18" charset="0"/>
              </a:rPr>
              <a:t>0</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a:t>
            </a:r>
            <a:r>
              <a:rPr lang="el-GR" altLang="zh-CN" sz="2400" dirty="0" smtClean="0">
                <a:latin typeface="Times New Roman" panose="02020603050405020304" pitchFamily="18" charset="0"/>
                <a:ea typeface="华文楷体" panose="02010600040101010101" pitchFamily="2" charset="-122"/>
                <a:cs typeface="Times New Roman" panose="02020603050405020304" pitchFamily="18" charset="0"/>
              </a:rPr>
              <a:t>σ</a:t>
            </a:r>
            <a:r>
              <a:rPr lang="en-US" altLang="zh-CN" sz="2400" baseline="-25000" dirty="0" smtClean="0">
                <a:latin typeface="Times New Roman" panose="02020603050405020304" pitchFamily="18" charset="0"/>
                <a:ea typeface="华文楷体" panose="02010600040101010101" pitchFamily="2" charset="-122"/>
                <a:cs typeface="Times New Roman" panose="02020603050405020304" pitchFamily="18" charset="0"/>
              </a:rPr>
              <a:t>a</a:t>
            </a:r>
            <a:r>
              <a:rPr lang="en-US" altLang="zh-CN" sz="2400" baseline="30000" dirty="0" smtClean="0">
                <a:latin typeface="Times New Roman" panose="02020603050405020304" pitchFamily="18" charset="0"/>
                <a:ea typeface="华文楷体" panose="02010600040101010101" pitchFamily="2" charset="-122"/>
                <a:cs typeface="Times New Roman" panose="02020603050405020304" pitchFamily="18" charset="0"/>
              </a:rPr>
              <a:t>2</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0</a:t>
            </a:r>
          </a:p>
          <a:p>
            <a:pPr>
              <a:lnSpc>
                <a:spcPct val="130000"/>
              </a:lnSpc>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检验统计量为：</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endParaRPr lang="en-US" altLang="zh-CN" sz="2400" dirty="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LM</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统计量</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服从一个自由度</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为</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1</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的卡</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方分布。如果拒绝原假设则表明存在随机效</a:t>
            </a:r>
          </a:p>
          <a:p>
            <a:pPr>
              <a:lnSpc>
                <a:spcPct val="130000"/>
              </a:lnSpc>
            </a:pP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应。该检验假设模型的设定是正确的，</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即</a:t>
            </a:r>
            <a:r>
              <a:rPr lang="en-US" altLang="zh-CN" sz="2400" i="1" dirty="0" err="1" smtClean="0">
                <a:latin typeface="Times New Roman" panose="02020603050405020304" pitchFamily="18" charset="0"/>
                <a:ea typeface="华文楷体" panose="02010600040101010101" pitchFamily="2" charset="-122"/>
                <a:cs typeface="Times New Roman" panose="02020603050405020304" pitchFamily="18" charset="0"/>
              </a:rPr>
              <a:t>a</a:t>
            </a:r>
            <a:r>
              <a:rPr lang="en-US" altLang="zh-CN" sz="2400" i="1" baseline="-25000" dirty="0" err="1" smtClean="0">
                <a:latin typeface="Times New Roman" panose="02020603050405020304" pitchFamily="18" charset="0"/>
                <a:ea typeface="华文楷体" panose="02010600040101010101" pitchFamily="2" charset="-122"/>
                <a:cs typeface="Times New Roman" panose="02020603050405020304" pitchFamily="18" charset="0"/>
              </a:rPr>
              <a:t>i</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与</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解释变量</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不相关。</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97387" y="3057900"/>
            <a:ext cx="3744415" cy="870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89516155"/>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310063" y="366530"/>
            <a:ext cx="11260132" cy="523220"/>
            <a:chOff x="310063" y="366530"/>
            <a:chExt cx="11260132" cy="523220"/>
          </a:xfrm>
        </p:grpSpPr>
        <p:grpSp>
          <p:nvGrpSpPr>
            <p:cNvPr id="34" name="组合 33"/>
            <p:cNvGrpSpPr/>
            <p:nvPr/>
          </p:nvGrpSpPr>
          <p:grpSpPr>
            <a:xfrm>
              <a:off x="310063" y="366530"/>
              <a:ext cx="1865917" cy="523220"/>
              <a:chOff x="8641357" y="2083951"/>
              <a:chExt cx="1866348" cy="523341"/>
            </a:xfrm>
          </p:grpSpPr>
          <p:sp>
            <p:nvSpPr>
              <p:cNvPr id="38" name="Freeform 512"/>
              <p:cNvSpPr>
                <a:spLocks/>
              </p:cNvSpPr>
              <p:nvPr/>
            </p:nvSpPr>
            <p:spPr bwMode="auto">
              <a:xfrm>
                <a:off x="8641357" y="2228252"/>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066CC"/>
              </a:solidFill>
              <a:ln>
                <a:noFill/>
              </a:ln>
              <a:extLst/>
            </p:spPr>
            <p:txBody>
              <a:bodyPr vert="horz" wrap="square" lIns="91419" tIns="45709" rIns="91419" bIns="45709" numCol="1" anchor="t" anchorCtr="0" compatLnSpc="1">
                <a:prstTxWarp prst="textNoShape">
                  <a:avLst/>
                </a:prstTxWarp>
              </a:bodyPr>
              <a:lstStyle/>
              <a:p>
                <a:endParaRPr lang="zh-CN" altLang="en-US"/>
              </a:p>
            </p:txBody>
          </p:sp>
          <p:sp>
            <p:nvSpPr>
              <p:cNvPr id="39" name="TextBox 54"/>
              <p:cNvSpPr txBox="1"/>
              <p:nvPr/>
            </p:nvSpPr>
            <p:spPr>
              <a:xfrm>
                <a:off x="8784482" y="2083951"/>
                <a:ext cx="1723223" cy="523341"/>
              </a:xfrm>
              <a:prstGeom prst="rect">
                <a:avLst/>
              </a:prstGeom>
              <a:noFill/>
            </p:spPr>
            <p:txBody>
              <a:bodyPr wrap="square" rtlCol="0">
                <a:spAutoFit/>
              </a:bodyPr>
              <a:lstStyle/>
              <a:p>
                <a:r>
                  <a:rPr lang="zh-CN" altLang="en-US" sz="2800" dirty="0" smtClean="0">
                    <a:latin typeface="黑体" panose="02010609060101010101" pitchFamily="49" charset="-122"/>
                    <a:ea typeface="黑体" panose="02010609060101010101" pitchFamily="49" charset="-122"/>
                  </a:rPr>
                  <a:t>回归模型</a:t>
                </a:r>
                <a:endParaRPr lang="zh-CN" altLang="zh-CN" sz="2800" dirty="0">
                  <a:latin typeface="黑体" panose="02010609060101010101" pitchFamily="49" charset="-122"/>
                  <a:ea typeface="黑体" panose="02010609060101010101" pitchFamily="49" charset="-122"/>
                </a:endParaRPr>
              </a:p>
            </p:txBody>
          </p:sp>
        </p:grpSp>
        <p:cxnSp>
          <p:nvCxnSpPr>
            <p:cNvPr id="37" name="直接连接符 36"/>
            <p:cNvCxnSpPr/>
            <p:nvPr/>
          </p:nvCxnSpPr>
          <p:spPr>
            <a:xfrm>
              <a:off x="2082506" y="745482"/>
              <a:ext cx="94876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矩形 2"/>
          <p:cNvSpPr/>
          <p:nvPr/>
        </p:nvSpPr>
        <p:spPr>
          <a:xfrm>
            <a:off x="841003" y="1052736"/>
            <a:ext cx="10873208" cy="4490460"/>
          </a:xfrm>
          <a:prstGeom prst="rect">
            <a:avLst/>
          </a:prstGeom>
        </p:spPr>
        <p:txBody>
          <a:bodyPr wrap="square">
            <a:spAutoFit/>
          </a:bodyPr>
          <a:lstStyle/>
          <a:p>
            <a:pPr>
              <a:lnSpc>
                <a:spcPct val="130000"/>
              </a:lnSpc>
              <a:spcBef>
                <a:spcPts val="600"/>
              </a:spcBef>
              <a:spcAft>
                <a:spcPts val="600"/>
              </a:spcAft>
            </a:pP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3.Hausman</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检验</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        检验</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固定</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效应</a:t>
            </a:r>
            <a:r>
              <a:rPr lang="en-US" altLang="zh-CN" sz="2400" i="1" dirty="0" err="1" smtClean="0">
                <a:latin typeface="Times New Roman" panose="02020603050405020304" pitchFamily="18" charset="0"/>
                <a:ea typeface="华文楷体" panose="02010600040101010101" pitchFamily="2" charset="-122"/>
                <a:cs typeface="Times New Roman" panose="02020603050405020304" pitchFamily="18" charset="0"/>
              </a:rPr>
              <a:t>a</a:t>
            </a:r>
            <a:r>
              <a:rPr lang="en-US" altLang="zh-CN" sz="2400" i="1" baseline="-25000" dirty="0" err="1" smtClean="0">
                <a:latin typeface="Times New Roman" panose="02020603050405020304" pitchFamily="18" charset="0"/>
                <a:ea typeface="华文楷体" panose="02010600040101010101" pitchFamily="2" charset="-122"/>
                <a:cs typeface="Times New Roman" panose="02020603050405020304" pitchFamily="18" charset="0"/>
              </a:rPr>
              <a:t>i</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与</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其它解释变量是否相关作为进行固定效应和</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随机效应模型</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筛选的依据</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在</a:t>
            </a:r>
            <a:r>
              <a:rPr lang="en-US" altLang="zh-CN" sz="2400" i="1" dirty="0" err="1" smtClean="0">
                <a:latin typeface="Times New Roman" panose="02020603050405020304" pitchFamily="18" charset="0"/>
                <a:ea typeface="华文楷体" panose="02010600040101010101" pitchFamily="2" charset="-122"/>
                <a:cs typeface="Times New Roman" panose="02020603050405020304" pitchFamily="18" charset="0"/>
              </a:rPr>
              <a:t>a</a:t>
            </a:r>
            <a:r>
              <a:rPr lang="en-US" altLang="zh-CN" sz="2400" i="1" baseline="-25000" dirty="0" err="1" smtClean="0">
                <a:latin typeface="Times New Roman" panose="02020603050405020304" pitchFamily="18" charset="0"/>
                <a:ea typeface="华文楷体" panose="02010600040101010101" pitchFamily="2" charset="-122"/>
                <a:cs typeface="Times New Roman" panose="02020603050405020304" pitchFamily="18" charset="0"/>
              </a:rPr>
              <a:t>i</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与其</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他</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解释变量</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不相关的原假设下</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，采用</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OLS</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估计</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固定效应模型和</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采用</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GLS</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估计</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随机效应模型</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得到的</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参数估计都是无偏且一致的，只是前者不具</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有效性。</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若</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原假设不成立，则固定效应模型的</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参数估计</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仍然是一致的，但随机效应模型却不是</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因此</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，在原假设下，二者的参数估计应该</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不会有</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显著的差异，我们可以基于二者参数估计的差异构造统计检验量</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574477115"/>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310063" y="366530"/>
            <a:ext cx="11260132" cy="523220"/>
            <a:chOff x="310063" y="366530"/>
            <a:chExt cx="11260132" cy="523220"/>
          </a:xfrm>
        </p:grpSpPr>
        <p:grpSp>
          <p:nvGrpSpPr>
            <p:cNvPr id="34" name="组合 33"/>
            <p:cNvGrpSpPr/>
            <p:nvPr/>
          </p:nvGrpSpPr>
          <p:grpSpPr>
            <a:xfrm>
              <a:off x="310063" y="366530"/>
              <a:ext cx="1865917" cy="523220"/>
              <a:chOff x="8641357" y="2083951"/>
              <a:chExt cx="1866348" cy="523341"/>
            </a:xfrm>
          </p:grpSpPr>
          <p:sp>
            <p:nvSpPr>
              <p:cNvPr id="38" name="Freeform 512"/>
              <p:cNvSpPr>
                <a:spLocks/>
              </p:cNvSpPr>
              <p:nvPr/>
            </p:nvSpPr>
            <p:spPr bwMode="auto">
              <a:xfrm>
                <a:off x="8641357" y="2228252"/>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066CC"/>
              </a:solidFill>
              <a:ln>
                <a:noFill/>
              </a:ln>
              <a:extLst/>
            </p:spPr>
            <p:txBody>
              <a:bodyPr vert="horz" wrap="square" lIns="91419" tIns="45709" rIns="91419" bIns="45709" numCol="1" anchor="t" anchorCtr="0" compatLnSpc="1">
                <a:prstTxWarp prst="textNoShape">
                  <a:avLst/>
                </a:prstTxWarp>
              </a:bodyPr>
              <a:lstStyle/>
              <a:p>
                <a:endParaRPr lang="zh-CN" altLang="en-US"/>
              </a:p>
            </p:txBody>
          </p:sp>
          <p:sp>
            <p:nvSpPr>
              <p:cNvPr id="39" name="TextBox 54"/>
              <p:cNvSpPr txBox="1"/>
              <p:nvPr/>
            </p:nvSpPr>
            <p:spPr>
              <a:xfrm>
                <a:off x="8784482" y="2083951"/>
                <a:ext cx="1723223" cy="523341"/>
              </a:xfrm>
              <a:prstGeom prst="rect">
                <a:avLst/>
              </a:prstGeom>
              <a:noFill/>
            </p:spPr>
            <p:txBody>
              <a:bodyPr wrap="square" rtlCol="0">
                <a:spAutoFit/>
              </a:bodyPr>
              <a:lstStyle/>
              <a:p>
                <a:r>
                  <a:rPr lang="zh-CN" altLang="en-US" sz="2800" dirty="0" smtClean="0">
                    <a:latin typeface="黑体" panose="02010609060101010101" pitchFamily="49" charset="-122"/>
                    <a:ea typeface="黑体" panose="02010609060101010101" pitchFamily="49" charset="-122"/>
                  </a:rPr>
                  <a:t>回归模型</a:t>
                </a:r>
                <a:endParaRPr lang="zh-CN" altLang="zh-CN" sz="2800" dirty="0">
                  <a:latin typeface="黑体" panose="02010609060101010101" pitchFamily="49" charset="-122"/>
                  <a:ea typeface="黑体" panose="02010609060101010101" pitchFamily="49" charset="-122"/>
                </a:endParaRPr>
              </a:p>
            </p:txBody>
          </p:sp>
        </p:grpSp>
        <p:cxnSp>
          <p:nvCxnSpPr>
            <p:cNvPr id="37" name="直接连接符 36"/>
            <p:cNvCxnSpPr/>
            <p:nvPr/>
          </p:nvCxnSpPr>
          <p:spPr>
            <a:xfrm>
              <a:off x="2082506" y="745482"/>
              <a:ext cx="94876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mc:Choice xmlns:a14="http://schemas.microsoft.com/office/drawing/2010/main" Requires="a14">
          <p:sp>
            <p:nvSpPr>
              <p:cNvPr id="3" name="矩形 2"/>
              <p:cNvSpPr/>
              <p:nvPr/>
            </p:nvSpPr>
            <p:spPr>
              <a:xfrm>
                <a:off x="806976" y="1700808"/>
                <a:ext cx="10873208" cy="3280898"/>
              </a:xfrm>
              <a:prstGeom prst="rect">
                <a:avLst/>
              </a:prstGeom>
            </p:spPr>
            <p:txBody>
              <a:bodyPr wrap="square">
                <a:spAutoFit/>
              </a:bodyPr>
              <a:lstStyle/>
              <a:p>
                <a:pPr>
                  <a:lnSpc>
                    <a:spcPct val="130000"/>
                  </a:lnSpc>
                  <a:spcBef>
                    <a:spcPts val="600"/>
                  </a:spcBef>
                  <a:spcAft>
                    <a:spcPts val="600"/>
                  </a:spcAft>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        假设</a:t>
                </a:r>
                <a:r>
                  <a:rPr lang="en-US" altLang="zh-CN" sz="2400" b="1" dirty="0" smtClean="0">
                    <a:latin typeface="Times New Roman" panose="02020603050405020304" pitchFamily="18" charset="0"/>
                    <a:ea typeface="华文楷体" panose="02010600040101010101" pitchFamily="2" charset="-122"/>
                    <a:cs typeface="Times New Roman" panose="02020603050405020304" pitchFamily="18" charset="0"/>
                  </a:rPr>
                  <a:t>b</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和</a:t>
                </a:r>
                <a:r>
                  <a:rPr lang="en-US" altLang="zh-CN" sz="2400" b="1" dirty="0" smtClean="0">
                    <a:latin typeface="Times New Roman" panose="02020603050405020304" pitchFamily="18" charset="0"/>
                    <a:ea typeface="华文楷体" panose="02010600040101010101" pitchFamily="2" charset="-122"/>
                    <a:cs typeface="Times New Roman" panose="02020603050405020304" pitchFamily="18" charset="0"/>
                  </a:rPr>
                  <a:t>B</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分别</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为固定效应模型</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的</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OLS</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估计</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和</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随机效应模型的</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GLS</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估计。</a:t>
                </a:r>
                <a:r>
                  <a:rPr lang="en-US" altLang="zh-CN" sz="2400" dirty="0" err="1" smtClean="0">
                    <a:latin typeface="Times New Roman" panose="02020603050405020304" pitchFamily="18" charset="0"/>
                    <a:ea typeface="华文楷体" panose="02010600040101010101" pitchFamily="2" charset="-122"/>
                    <a:cs typeface="Times New Roman" panose="02020603050405020304" pitchFamily="18" charset="0"/>
                  </a:rPr>
                  <a:t>Hausman</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检验基于如下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Wald </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统计量：</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gn="ctr">
                  <a:lnSpc>
                    <a:spcPct val="130000"/>
                  </a:lnSpc>
                  <a:spcBef>
                    <a:spcPts val="600"/>
                  </a:spcBef>
                  <a:spcAft>
                    <a:spcPts val="600"/>
                  </a:spcAft>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W = [</a:t>
                </a:r>
                <a:r>
                  <a:rPr lang="en-US" altLang="zh-CN" sz="2400" b="1" dirty="0" smtClean="0">
                    <a:latin typeface="Times New Roman" panose="02020603050405020304" pitchFamily="18" charset="0"/>
                    <a:ea typeface="华文楷体" panose="02010600040101010101" pitchFamily="2" charset="-122"/>
                    <a:cs typeface="Times New Roman" panose="02020603050405020304" pitchFamily="18" charset="0"/>
                  </a:rPr>
                  <a:t>b</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 </a:t>
                </a:r>
                <a:r>
                  <a:rPr lang="en-US" altLang="zh-CN" sz="2400" b="1" dirty="0" smtClean="0">
                    <a:latin typeface="Times New Roman" panose="02020603050405020304" pitchFamily="18" charset="0"/>
                    <a:ea typeface="华文楷体" panose="02010600040101010101" pitchFamily="2" charset="-122"/>
                    <a:cs typeface="Times New Roman" panose="02020603050405020304" pitchFamily="18" charset="0"/>
                  </a:rPr>
                  <a:t>B</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a:t>
                </a:r>
                <a14:m>
                  <m:oMath xmlns:m="http://schemas.openxmlformats.org/officeDocument/2006/math">
                    <m:acc>
                      <m:accPr>
                        <m:chr m:val="̂"/>
                        <m:ctrlPr>
                          <a:rPr lang="en-US" altLang="zh-CN" sz="2400" i="1" smtClean="0">
                            <a:latin typeface="Cambria Math"/>
                            <a:ea typeface="华文楷体" panose="02010600040101010101" pitchFamily="2" charset="-122"/>
                            <a:cs typeface="Times New Roman" panose="02020603050405020304" pitchFamily="18" charset="0"/>
                          </a:rPr>
                        </m:ctrlPr>
                      </m:accPr>
                      <m:e>
                        <m:r>
                          <a:rPr lang="zh-CN" altLang="en-US" sz="2400" i="1" smtClean="0">
                            <a:latin typeface="Cambria Math"/>
                            <a:ea typeface="华文楷体" panose="02010600040101010101" pitchFamily="2" charset="-122"/>
                            <a:cs typeface="Times New Roman" panose="02020603050405020304" pitchFamily="18" charset="0"/>
                            <a:sym typeface="Symbol"/>
                          </a:rPr>
                          <m:t></m:t>
                        </m:r>
                      </m:e>
                    </m:acc>
                  </m:oMath>
                </a14:m>
                <a:r>
                  <a:rPr lang="en-US" altLang="zh-CN" sz="2400" baseline="30000" dirty="0" smtClean="0">
                    <a:latin typeface="Times New Roman" panose="02020603050405020304" pitchFamily="18" charset="0"/>
                    <a:ea typeface="华文楷体" panose="02010600040101010101" pitchFamily="2" charset="-122"/>
                    <a:cs typeface="Times New Roman" panose="02020603050405020304" pitchFamily="18" charset="0"/>
                  </a:rPr>
                  <a:t>-1</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a:t>
                </a:r>
                <a:r>
                  <a:rPr lang="en-US" altLang="zh-CN" sz="2400" b="1" dirty="0" smtClean="0">
                    <a:latin typeface="Times New Roman" panose="02020603050405020304" pitchFamily="18" charset="0"/>
                    <a:ea typeface="华文楷体" panose="02010600040101010101" pitchFamily="2" charset="-122"/>
                    <a:cs typeface="Times New Roman" panose="02020603050405020304" pitchFamily="18" charset="0"/>
                  </a:rPr>
                  <a:t>b</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sym typeface="Symbol"/>
                  </a:rPr>
                  <a:t> − </a:t>
                </a:r>
                <a:r>
                  <a:rPr lang="en-US" altLang="zh-CN" sz="2400" b="1" dirty="0" smtClean="0">
                    <a:latin typeface="Times New Roman" panose="02020603050405020304" pitchFamily="18" charset="0"/>
                    <a:ea typeface="华文楷体" panose="02010600040101010101" pitchFamily="2" charset="-122"/>
                    <a:cs typeface="Times New Roman" panose="02020603050405020304" pitchFamily="18" charset="0"/>
                  </a:rPr>
                  <a:t>B</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sym typeface="Symbol"/>
                  </a:rPr>
                  <a:t></a:t>
                </a:r>
                <a:r>
                  <a:rPr lang="en-US" altLang="zh-CN" sz="2400" baseline="30000" dirty="0" smtClean="0">
                    <a:latin typeface="Times New Roman" panose="02020603050405020304" pitchFamily="18" charset="0"/>
                    <a:ea typeface="华文楷体" panose="02010600040101010101" pitchFamily="2" charset="-122"/>
                    <a:cs typeface="Times New Roman" panose="02020603050405020304" pitchFamily="18" charset="0"/>
                    <a:sym typeface="Symbol"/>
                  </a:rPr>
                  <a:t>2</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sym typeface="Symbol"/>
                  </a:rPr>
                  <a:t>(K-1)</a:t>
                </a:r>
                <a:endParaRPr lang="en-US" altLang="zh-CN" sz="2400" dirty="0">
                  <a:latin typeface="Times New Roman" panose="02020603050405020304" pitchFamily="18" charset="0"/>
                  <a:ea typeface="华文楷体" panose="02010600040101010101" pitchFamily="2" charset="-122"/>
                  <a:cs typeface="Times New Roman" panose="02020603050405020304" pitchFamily="18" charset="0"/>
                  <a:sym typeface="Symbol"/>
                </a:endParaRPr>
              </a:p>
              <a:p>
                <a:pPr>
                  <a:lnSpc>
                    <a:spcPct val="130000"/>
                  </a:lnSpc>
                  <a:spcBef>
                    <a:spcPts val="600"/>
                  </a:spcBef>
                  <a:spcAft>
                    <a:spcPts val="600"/>
                  </a:spcAft>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sym typeface="Symbol"/>
                  </a:rPr>
                  <a:t>其中，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sym typeface="Symbol"/>
                  </a:rPr>
                  <a:t>= </a:t>
                </a:r>
                <a:r>
                  <a:rPr lang="en-US" altLang="zh-CN" sz="2400" dirty="0" err="1">
                    <a:latin typeface="Times New Roman" panose="02020603050405020304" pitchFamily="18" charset="0"/>
                    <a:ea typeface="华文楷体" panose="02010600040101010101" pitchFamily="2" charset="-122"/>
                    <a:cs typeface="Times New Roman" panose="02020603050405020304" pitchFamily="18" charset="0"/>
                    <a:sym typeface="Symbol"/>
                  </a:rPr>
                  <a:t>Var</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sym typeface="Symbol"/>
                  </a:rPr>
                  <a:t>[</a:t>
                </a:r>
                <a:r>
                  <a:rPr lang="en-US" altLang="zh-CN" sz="2400" b="1" dirty="0">
                    <a:latin typeface="Times New Roman" panose="02020603050405020304" pitchFamily="18" charset="0"/>
                    <a:ea typeface="华文楷体" panose="02010600040101010101" pitchFamily="2" charset="-122"/>
                    <a:cs typeface="Times New Roman" panose="02020603050405020304" pitchFamily="18" charset="0"/>
                    <a:sym typeface="Symbol"/>
                  </a:rPr>
                  <a:t>b</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sym typeface="Symbol"/>
                  </a:rPr>
                  <a:t>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sym typeface="Symbol"/>
                  </a:rPr>
                  <a:t>− </a:t>
                </a:r>
                <a:r>
                  <a:rPr lang="en-US" altLang="zh-CN" sz="2400" b="1" dirty="0" smtClean="0">
                    <a:latin typeface="Times New Roman" panose="02020603050405020304" pitchFamily="18" charset="0"/>
                    <a:ea typeface="华文楷体" panose="02010600040101010101" pitchFamily="2" charset="-122"/>
                    <a:cs typeface="Times New Roman" panose="02020603050405020304" pitchFamily="18" charset="0"/>
                    <a:sym typeface="Symbol"/>
                  </a:rPr>
                  <a:t>B</a:t>
                </a:r>
                <a:r>
                  <a:rPr lang="el-GR" altLang="zh-CN" sz="2400" dirty="0" smtClean="0">
                    <a:latin typeface="Times New Roman" panose="02020603050405020304" pitchFamily="18" charset="0"/>
                    <a:ea typeface="华文楷体" panose="02010600040101010101" pitchFamily="2" charset="-122"/>
                    <a:cs typeface="Times New Roman" panose="02020603050405020304" pitchFamily="18" charset="0"/>
                    <a:sym typeface="Symbol"/>
                  </a:rPr>
                  <a:t>]</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sym typeface="Symbol"/>
                  </a:rPr>
                  <a:t>，</a:t>
                </a:r>
                <a14:m>
                  <m:oMath xmlns:m="http://schemas.openxmlformats.org/officeDocument/2006/math">
                    <m:acc>
                      <m:accPr>
                        <m:chr m:val="̂"/>
                        <m:ctrlPr>
                          <a:rPr lang="en-US" altLang="zh-CN" sz="2400" i="1">
                            <a:latin typeface="Cambria Math"/>
                            <a:ea typeface="华文楷体" panose="02010600040101010101" pitchFamily="2" charset="-122"/>
                            <a:cs typeface="Times New Roman" panose="02020603050405020304" pitchFamily="18" charset="0"/>
                          </a:rPr>
                        </m:ctrlPr>
                      </m:accPr>
                      <m:e>
                        <m:r>
                          <a:rPr lang="zh-CN" altLang="en-US" sz="2400" i="1">
                            <a:latin typeface="Cambria Math"/>
                            <a:ea typeface="华文楷体" panose="02010600040101010101" pitchFamily="2" charset="-122"/>
                            <a:cs typeface="Times New Roman" panose="02020603050405020304" pitchFamily="18" charset="0"/>
                            <a:sym typeface="Symbol"/>
                          </a:rPr>
                          <m:t></m:t>
                        </m:r>
                      </m:e>
                    </m:acc>
                  </m:oMath>
                </a14:m>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sym typeface="Symbol"/>
                  </a:rPr>
                  <a:t>采用固定效应和随机效应模型的协方差矩阵进行计算。如果拒绝了原假设，就表明个</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sym typeface="Symbol"/>
                  </a:rPr>
                  <a:t>体效应</a:t>
                </a:r>
                <a:r>
                  <a:rPr lang="en-US" altLang="zh-CN" sz="2400" i="1" dirty="0" err="1" smtClean="0">
                    <a:latin typeface="Times New Roman" panose="02020603050405020304" pitchFamily="18" charset="0"/>
                    <a:ea typeface="华文楷体" panose="02010600040101010101" pitchFamily="2" charset="-122"/>
                    <a:cs typeface="Times New Roman" panose="02020603050405020304" pitchFamily="18" charset="0"/>
                    <a:sym typeface="Symbol"/>
                  </a:rPr>
                  <a:t>a</a:t>
                </a:r>
                <a:r>
                  <a:rPr lang="en-US" altLang="zh-CN" sz="2400" i="1" baseline="-25000" dirty="0" err="1" smtClean="0">
                    <a:latin typeface="Times New Roman" panose="02020603050405020304" pitchFamily="18" charset="0"/>
                    <a:ea typeface="华文楷体" panose="02010600040101010101" pitchFamily="2" charset="-122"/>
                    <a:cs typeface="Times New Roman" panose="02020603050405020304" pitchFamily="18" charset="0"/>
                    <a:sym typeface="Symbol"/>
                  </a:rPr>
                  <a:t>i</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sym typeface="Symbol"/>
                  </a:rPr>
                  <a:t>和</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sym typeface="Symbol"/>
                  </a:rPr>
                  <a:t>解释</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sym typeface="Symbol"/>
                  </a:rPr>
                  <a:t>变量</a:t>
                </a:r>
                <a:r>
                  <a:rPr lang="en-US" altLang="zh-CN" sz="2400" i="1" dirty="0" err="1" smtClean="0">
                    <a:latin typeface="Times New Roman" panose="02020603050405020304" pitchFamily="18" charset="0"/>
                    <a:ea typeface="华文楷体" panose="02010600040101010101" pitchFamily="2" charset="-122"/>
                    <a:cs typeface="Times New Roman" panose="02020603050405020304" pitchFamily="18" charset="0"/>
                    <a:sym typeface="Symbol"/>
                  </a:rPr>
                  <a:t>x</a:t>
                </a:r>
                <a:r>
                  <a:rPr lang="en-US" altLang="zh-CN" sz="2400" i="1" baseline="-25000" dirty="0" err="1" smtClean="0">
                    <a:latin typeface="Times New Roman" panose="02020603050405020304" pitchFamily="18" charset="0"/>
                    <a:ea typeface="华文楷体" panose="02010600040101010101" pitchFamily="2" charset="-122"/>
                    <a:cs typeface="Times New Roman" panose="02020603050405020304" pitchFamily="18" charset="0"/>
                    <a:sym typeface="Symbol"/>
                  </a:rPr>
                  <a:t>it</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sym typeface="Symbol"/>
                  </a:rPr>
                  <a:t>是</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sym typeface="Symbol"/>
                  </a:rPr>
                  <a:t>相关</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sym typeface="Symbol"/>
                  </a:rPr>
                  <a:t>的，应采用固定效应模型。</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sym typeface="Symbol"/>
                </a:endParaRPr>
              </a:p>
            </p:txBody>
          </p:sp>
        </mc:Choice>
        <mc:Fallback>
          <p:sp>
            <p:nvSpPr>
              <p:cNvPr id="3" name="矩形 2"/>
              <p:cNvSpPr>
                <a:spLocks noRot="1" noChangeAspect="1" noMove="1" noResize="1" noEditPoints="1" noAdjustHandles="1" noChangeArrowheads="1" noChangeShapeType="1" noTextEdit="1"/>
              </p:cNvSpPr>
              <p:nvPr/>
            </p:nvSpPr>
            <p:spPr>
              <a:xfrm>
                <a:off x="806976" y="1700808"/>
                <a:ext cx="10873208" cy="3280898"/>
              </a:xfrm>
              <a:prstGeom prst="rect">
                <a:avLst/>
              </a:prstGeom>
              <a:blipFill rotWithShape="1">
                <a:blip r:embed="rId3"/>
                <a:stretch>
                  <a:fillRect l="-841" r="-56" b="-2416"/>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430384488"/>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060848"/>
            <a:ext cx="12195175" cy="280831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1" name="组合 90"/>
          <p:cNvGrpSpPr/>
          <p:nvPr/>
        </p:nvGrpSpPr>
        <p:grpSpPr>
          <a:xfrm>
            <a:off x="4081363" y="2833765"/>
            <a:ext cx="1140677" cy="1140677"/>
            <a:chOff x="304800" y="673100"/>
            <a:chExt cx="4000500" cy="4000500"/>
          </a:xfrm>
          <a:effectLst>
            <a:outerShdw blurRad="444500" dist="127000" dir="8100000" algn="tr" rotWithShape="0">
              <a:prstClr val="black">
                <a:alpha val="50000"/>
              </a:prstClr>
            </a:outerShdw>
          </a:effectLst>
        </p:grpSpPr>
        <p:sp>
          <p:nvSpPr>
            <p:cNvPr id="94" name="同心圆 9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5" name="椭圆 94"/>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solidFill>
                    <a:schemeClr val="tx1"/>
                  </a:solidFill>
                  <a:latin typeface="黑体" panose="02010609060101010101" pitchFamily="49" charset="-122"/>
                  <a:ea typeface="黑体" panose="02010609060101010101" pitchFamily="49" charset="-122"/>
                </a:rPr>
                <a:t>三</a:t>
              </a:r>
              <a:endParaRPr lang="zh-CN" altLang="en-US" sz="4000" dirty="0">
                <a:solidFill>
                  <a:schemeClr val="tx1"/>
                </a:solidFill>
                <a:latin typeface="黑体" panose="02010609060101010101" pitchFamily="49" charset="-122"/>
                <a:ea typeface="黑体" panose="02010609060101010101" pitchFamily="49" charset="-122"/>
              </a:endParaRPr>
            </a:p>
          </p:txBody>
        </p:sp>
      </p:grpSp>
      <p:grpSp>
        <p:nvGrpSpPr>
          <p:cNvPr id="96" name="组合 95"/>
          <p:cNvGrpSpPr/>
          <p:nvPr/>
        </p:nvGrpSpPr>
        <p:grpSpPr>
          <a:xfrm>
            <a:off x="4904155" y="2869253"/>
            <a:ext cx="288032" cy="288032"/>
            <a:chOff x="304800" y="673100"/>
            <a:chExt cx="4000500" cy="4000500"/>
          </a:xfrm>
          <a:effectLst>
            <a:outerShdw blurRad="444500" dist="254000" dir="8100000" algn="tr" rotWithShape="0">
              <a:prstClr val="black">
                <a:alpha val="50000"/>
              </a:prstClr>
            </a:outerShdw>
          </a:effectLst>
        </p:grpSpPr>
        <p:sp>
          <p:nvSpPr>
            <p:cNvPr id="97" name="同心圆 9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8" name="椭圆 97"/>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9" name="组合 98"/>
          <p:cNvGrpSpPr/>
          <p:nvPr/>
        </p:nvGrpSpPr>
        <p:grpSpPr>
          <a:xfrm>
            <a:off x="3977487" y="3476112"/>
            <a:ext cx="212880" cy="212880"/>
            <a:chOff x="304800" y="673100"/>
            <a:chExt cx="4000500" cy="4000500"/>
          </a:xfrm>
          <a:effectLst>
            <a:outerShdw blurRad="444500" dist="254000" dir="8100000" algn="tr" rotWithShape="0">
              <a:prstClr val="black">
                <a:alpha val="50000"/>
              </a:prstClr>
            </a:outerShdw>
          </a:effectLst>
        </p:grpSpPr>
        <p:sp>
          <p:nvSpPr>
            <p:cNvPr id="100" name="同心圆 9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1" name="椭圆 100"/>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2" name="组合 101"/>
          <p:cNvGrpSpPr/>
          <p:nvPr/>
        </p:nvGrpSpPr>
        <p:grpSpPr>
          <a:xfrm>
            <a:off x="3868482" y="3332096"/>
            <a:ext cx="124487" cy="124487"/>
            <a:chOff x="304800" y="673100"/>
            <a:chExt cx="4000500" cy="4000500"/>
          </a:xfrm>
          <a:effectLst>
            <a:outerShdw blurRad="444500" dist="254000" dir="8100000" algn="tr" rotWithShape="0">
              <a:prstClr val="black">
                <a:alpha val="50000"/>
              </a:prstClr>
            </a:outerShdw>
          </a:effectLst>
        </p:grpSpPr>
        <p:sp>
          <p:nvSpPr>
            <p:cNvPr id="103" name="同心圆 10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4" name="椭圆 103"/>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46" name="直接连接符 45"/>
          <p:cNvCxnSpPr/>
          <p:nvPr/>
        </p:nvCxnSpPr>
        <p:spPr>
          <a:xfrm>
            <a:off x="5665539" y="2492896"/>
            <a:ext cx="0" cy="1872208"/>
          </a:xfrm>
          <a:prstGeom prst="line">
            <a:avLst/>
          </a:prstGeom>
          <a:ln>
            <a:solidFill>
              <a:schemeClr val="bg1"/>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06" name="文本框 9"/>
          <p:cNvSpPr txBox="1"/>
          <p:nvPr/>
        </p:nvSpPr>
        <p:spPr>
          <a:xfrm>
            <a:off x="6016507" y="3061701"/>
            <a:ext cx="2457344" cy="684803"/>
          </a:xfrm>
          <a:prstGeom prst="rect">
            <a:avLst/>
          </a:prstGeom>
          <a:noFill/>
        </p:spPr>
        <p:txBody>
          <a:bodyPr wrap="square" lIns="68580" tIns="34290" rIns="68580" bIns="34290" rtlCol="0">
            <a:spAutoFit/>
          </a:bodyPr>
          <a:lstStyle/>
          <a:p>
            <a:pPr marL="0" lvl="1" algn="ctr"/>
            <a:r>
              <a:rPr lang="en-US" altLang="zh-CN" sz="4000" b="1" dirty="0" smtClean="0">
                <a:solidFill>
                  <a:schemeClr val="bg1"/>
                </a:solidFill>
                <a:latin typeface="Times New Roman" panose="02020603050405020304" pitchFamily="18" charset="0"/>
                <a:ea typeface="黑体" panose="02010609060101010101" pitchFamily="49" charset="-122"/>
                <a:cs typeface="Times New Roman" panose="02020603050405020304" pitchFamily="18" charset="0"/>
              </a:rPr>
              <a:t>Stata</a:t>
            </a:r>
            <a:r>
              <a:rPr lang="zh-CN" altLang="en-US" sz="4000" b="1" dirty="0" smtClean="0">
                <a:solidFill>
                  <a:schemeClr val="bg1"/>
                </a:solidFill>
                <a:latin typeface="黑体" panose="02010609060101010101" pitchFamily="49" charset="-122"/>
                <a:ea typeface="黑体" panose="02010609060101010101" pitchFamily="49" charset="-122"/>
              </a:rPr>
              <a:t>实现</a:t>
            </a:r>
            <a:endParaRPr lang="en-US" altLang="zh-CN" sz="4000" b="1" dirty="0" smtClean="0">
              <a:solidFill>
                <a:schemeClr val="bg1"/>
              </a:solidFill>
              <a:latin typeface="黑体" panose="02010609060101010101" pitchFamily="49" charset="-122"/>
              <a:ea typeface="黑体" panose="02010609060101010101" pitchFamily="49" charset="-122"/>
            </a:endParaRPr>
          </a:p>
        </p:txBody>
      </p:sp>
      <p:sp>
        <p:nvSpPr>
          <p:cNvPr id="137" name="TextBox 136"/>
          <p:cNvSpPr txBox="1"/>
          <p:nvPr/>
        </p:nvSpPr>
        <p:spPr>
          <a:xfrm>
            <a:off x="13514411" y="7029400"/>
            <a:ext cx="877163" cy="369332"/>
          </a:xfrm>
          <a:prstGeom prst="rect">
            <a:avLst/>
          </a:prstGeom>
          <a:noFill/>
        </p:spPr>
        <p:txBody>
          <a:bodyPr wrap="none" rtlCol="0">
            <a:spAutoFit/>
          </a:bodyPr>
          <a:lstStyle/>
          <a:p>
            <a:r>
              <a:rPr lang="zh-CN" altLang="en-US" dirty="0" smtClean="0"/>
              <a:t>延时符</a:t>
            </a:r>
            <a:endParaRPr lang="zh-CN" altLang="en-US" dirty="0"/>
          </a:p>
        </p:txBody>
      </p:sp>
    </p:spTree>
    <p:extLst>
      <p:ext uri="{BB962C8B-B14F-4D97-AF65-F5344CB8AC3E}">
        <p14:creationId xmlns:p14="http://schemas.microsoft.com/office/powerpoint/2010/main" val="1389016664"/>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500"/>
                                  </p:stCondLst>
                                  <p:childTnLst>
                                    <p:set>
                                      <p:cBhvr>
                                        <p:cTn id="6" dur="1" fill="hold">
                                          <p:stCondLst>
                                            <p:cond delay="0"/>
                                          </p:stCondLst>
                                        </p:cTn>
                                        <p:tgtEl>
                                          <p:spTgt spid="91"/>
                                        </p:tgtEl>
                                        <p:attrNameLst>
                                          <p:attrName>style.visibility</p:attrName>
                                        </p:attrNameLst>
                                      </p:cBhvr>
                                      <p:to>
                                        <p:strVal val="visible"/>
                                      </p:to>
                                    </p:set>
                                    <p:anim calcmode="lin" valueType="num">
                                      <p:cBhvr>
                                        <p:cTn id="7" dur="500" fill="hold"/>
                                        <p:tgtEl>
                                          <p:spTgt spid="91"/>
                                        </p:tgtEl>
                                        <p:attrNameLst>
                                          <p:attrName>ppt_w</p:attrName>
                                        </p:attrNameLst>
                                      </p:cBhvr>
                                      <p:tavLst>
                                        <p:tav tm="0">
                                          <p:val>
                                            <p:fltVal val="0"/>
                                          </p:val>
                                        </p:tav>
                                        <p:tav tm="100000">
                                          <p:val>
                                            <p:strVal val="#ppt_w"/>
                                          </p:val>
                                        </p:tav>
                                      </p:tavLst>
                                    </p:anim>
                                    <p:anim calcmode="lin" valueType="num">
                                      <p:cBhvr>
                                        <p:cTn id="8" dur="500" fill="hold"/>
                                        <p:tgtEl>
                                          <p:spTgt spid="91"/>
                                        </p:tgtEl>
                                        <p:attrNameLst>
                                          <p:attrName>ppt_h</p:attrName>
                                        </p:attrNameLst>
                                      </p:cBhvr>
                                      <p:tavLst>
                                        <p:tav tm="0">
                                          <p:val>
                                            <p:fltVal val="0"/>
                                          </p:val>
                                        </p:tav>
                                        <p:tav tm="100000">
                                          <p:val>
                                            <p:strVal val="#ppt_h"/>
                                          </p:val>
                                        </p:tav>
                                      </p:tavLst>
                                    </p:anim>
                                    <p:animEffect transition="in" filter="fade">
                                      <p:cBhvr>
                                        <p:cTn id="9" dur="500"/>
                                        <p:tgtEl>
                                          <p:spTgt spid="91"/>
                                        </p:tgtEl>
                                      </p:cBhvr>
                                    </p:animEffect>
                                  </p:childTnLst>
                                </p:cTn>
                              </p:par>
                              <p:par>
                                <p:cTn id="10" presetID="53" presetClass="entr" presetSubtype="16" fill="hold" nodeType="withEffect">
                                  <p:stCondLst>
                                    <p:cond delay="500"/>
                                  </p:stCondLst>
                                  <p:childTnLst>
                                    <p:set>
                                      <p:cBhvr>
                                        <p:cTn id="11" dur="1" fill="hold">
                                          <p:stCondLst>
                                            <p:cond delay="0"/>
                                          </p:stCondLst>
                                        </p:cTn>
                                        <p:tgtEl>
                                          <p:spTgt spid="96"/>
                                        </p:tgtEl>
                                        <p:attrNameLst>
                                          <p:attrName>style.visibility</p:attrName>
                                        </p:attrNameLst>
                                      </p:cBhvr>
                                      <p:to>
                                        <p:strVal val="visible"/>
                                      </p:to>
                                    </p:set>
                                    <p:anim calcmode="lin" valueType="num">
                                      <p:cBhvr>
                                        <p:cTn id="12" dur="500" fill="hold"/>
                                        <p:tgtEl>
                                          <p:spTgt spid="96"/>
                                        </p:tgtEl>
                                        <p:attrNameLst>
                                          <p:attrName>ppt_w</p:attrName>
                                        </p:attrNameLst>
                                      </p:cBhvr>
                                      <p:tavLst>
                                        <p:tav tm="0">
                                          <p:val>
                                            <p:fltVal val="0"/>
                                          </p:val>
                                        </p:tav>
                                        <p:tav tm="100000">
                                          <p:val>
                                            <p:strVal val="#ppt_w"/>
                                          </p:val>
                                        </p:tav>
                                      </p:tavLst>
                                    </p:anim>
                                    <p:anim calcmode="lin" valueType="num">
                                      <p:cBhvr>
                                        <p:cTn id="13" dur="500" fill="hold"/>
                                        <p:tgtEl>
                                          <p:spTgt spid="96"/>
                                        </p:tgtEl>
                                        <p:attrNameLst>
                                          <p:attrName>ppt_h</p:attrName>
                                        </p:attrNameLst>
                                      </p:cBhvr>
                                      <p:tavLst>
                                        <p:tav tm="0">
                                          <p:val>
                                            <p:fltVal val="0"/>
                                          </p:val>
                                        </p:tav>
                                        <p:tav tm="100000">
                                          <p:val>
                                            <p:strVal val="#ppt_h"/>
                                          </p:val>
                                        </p:tav>
                                      </p:tavLst>
                                    </p:anim>
                                    <p:animEffect transition="in" filter="fade">
                                      <p:cBhvr>
                                        <p:cTn id="14" dur="500"/>
                                        <p:tgtEl>
                                          <p:spTgt spid="96"/>
                                        </p:tgtEl>
                                      </p:cBhvr>
                                    </p:animEffect>
                                  </p:childTnLst>
                                </p:cTn>
                              </p:par>
                              <p:par>
                                <p:cTn id="15" presetID="53" presetClass="entr" presetSubtype="16" fill="hold" nodeType="withEffect">
                                  <p:stCondLst>
                                    <p:cond delay="500"/>
                                  </p:stCondLst>
                                  <p:childTnLst>
                                    <p:set>
                                      <p:cBhvr>
                                        <p:cTn id="16" dur="1" fill="hold">
                                          <p:stCondLst>
                                            <p:cond delay="0"/>
                                          </p:stCondLst>
                                        </p:cTn>
                                        <p:tgtEl>
                                          <p:spTgt spid="99"/>
                                        </p:tgtEl>
                                        <p:attrNameLst>
                                          <p:attrName>style.visibility</p:attrName>
                                        </p:attrNameLst>
                                      </p:cBhvr>
                                      <p:to>
                                        <p:strVal val="visible"/>
                                      </p:to>
                                    </p:set>
                                    <p:anim calcmode="lin" valueType="num">
                                      <p:cBhvr>
                                        <p:cTn id="17" dur="500" fill="hold"/>
                                        <p:tgtEl>
                                          <p:spTgt spid="99"/>
                                        </p:tgtEl>
                                        <p:attrNameLst>
                                          <p:attrName>ppt_w</p:attrName>
                                        </p:attrNameLst>
                                      </p:cBhvr>
                                      <p:tavLst>
                                        <p:tav tm="0">
                                          <p:val>
                                            <p:fltVal val="0"/>
                                          </p:val>
                                        </p:tav>
                                        <p:tav tm="100000">
                                          <p:val>
                                            <p:strVal val="#ppt_w"/>
                                          </p:val>
                                        </p:tav>
                                      </p:tavLst>
                                    </p:anim>
                                    <p:anim calcmode="lin" valueType="num">
                                      <p:cBhvr>
                                        <p:cTn id="18" dur="500" fill="hold"/>
                                        <p:tgtEl>
                                          <p:spTgt spid="99"/>
                                        </p:tgtEl>
                                        <p:attrNameLst>
                                          <p:attrName>ppt_h</p:attrName>
                                        </p:attrNameLst>
                                      </p:cBhvr>
                                      <p:tavLst>
                                        <p:tav tm="0">
                                          <p:val>
                                            <p:fltVal val="0"/>
                                          </p:val>
                                        </p:tav>
                                        <p:tav tm="100000">
                                          <p:val>
                                            <p:strVal val="#ppt_h"/>
                                          </p:val>
                                        </p:tav>
                                      </p:tavLst>
                                    </p:anim>
                                    <p:animEffect transition="in" filter="fade">
                                      <p:cBhvr>
                                        <p:cTn id="19" dur="500"/>
                                        <p:tgtEl>
                                          <p:spTgt spid="99"/>
                                        </p:tgtEl>
                                      </p:cBhvr>
                                    </p:animEffect>
                                  </p:childTnLst>
                                </p:cTn>
                              </p:par>
                              <p:par>
                                <p:cTn id="20" presetID="53" presetClass="entr" presetSubtype="16" fill="hold" nodeType="withEffect">
                                  <p:stCondLst>
                                    <p:cond delay="500"/>
                                  </p:stCondLst>
                                  <p:childTnLst>
                                    <p:set>
                                      <p:cBhvr>
                                        <p:cTn id="21" dur="1" fill="hold">
                                          <p:stCondLst>
                                            <p:cond delay="0"/>
                                          </p:stCondLst>
                                        </p:cTn>
                                        <p:tgtEl>
                                          <p:spTgt spid="102"/>
                                        </p:tgtEl>
                                        <p:attrNameLst>
                                          <p:attrName>style.visibility</p:attrName>
                                        </p:attrNameLst>
                                      </p:cBhvr>
                                      <p:to>
                                        <p:strVal val="visible"/>
                                      </p:to>
                                    </p:set>
                                    <p:anim calcmode="lin" valueType="num">
                                      <p:cBhvr>
                                        <p:cTn id="22" dur="500" fill="hold"/>
                                        <p:tgtEl>
                                          <p:spTgt spid="102"/>
                                        </p:tgtEl>
                                        <p:attrNameLst>
                                          <p:attrName>ppt_w</p:attrName>
                                        </p:attrNameLst>
                                      </p:cBhvr>
                                      <p:tavLst>
                                        <p:tav tm="0">
                                          <p:val>
                                            <p:fltVal val="0"/>
                                          </p:val>
                                        </p:tav>
                                        <p:tav tm="100000">
                                          <p:val>
                                            <p:strVal val="#ppt_w"/>
                                          </p:val>
                                        </p:tav>
                                      </p:tavLst>
                                    </p:anim>
                                    <p:anim calcmode="lin" valueType="num">
                                      <p:cBhvr>
                                        <p:cTn id="23" dur="500" fill="hold"/>
                                        <p:tgtEl>
                                          <p:spTgt spid="102"/>
                                        </p:tgtEl>
                                        <p:attrNameLst>
                                          <p:attrName>ppt_h</p:attrName>
                                        </p:attrNameLst>
                                      </p:cBhvr>
                                      <p:tavLst>
                                        <p:tav tm="0">
                                          <p:val>
                                            <p:fltVal val="0"/>
                                          </p:val>
                                        </p:tav>
                                        <p:tav tm="100000">
                                          <p:val>
                                            <p:strVal val="#ppt_h"/>
                                          </p:val>
                                        </p:tav>
                                      </p:tavLst>
                                    </p:anim>
                                    <p:animEffect transition="in" filter="fade">
                                      <p:cBhvr>
                                        <p:cTn id="24" dur="500"/>
                                        <p:tgtEl>
                                          <p:spTgt spid="102"/>
                                        </p:tgtEl>
                                      </p:cBhvr>
                                    </p:animEffect>
                                  </p:childTnLst>
                                </p:cTn>
                              </p:par>
                            </p:childTnLst>
                          </p:cTn>
                        </p:par>
                        <p:par>
                          <p:cTn id="25" fill="hold">
                            <p:stCondLst>
                              <p:cond delay="1000"/>
                            </p:stCondLst>
                            <p:childTnLst>
                              <p:par>
                                <p:cTn id="26" presetID="22" presetClass="entr" presetSubtype="1" fill="hold" nodeType="afterEffect">
                                  <p:stCondLst>
                                    <p:cond delay="0"/>
                                  </p:stCondLst>
                                  <p:childTnLst>
                                    <p:set>
                                      <p:cBhvr>
                                        <p:cTn id="27" dur="1" fill="hold">
                                          <p:stCondLst>
                                            <p:cond delay="0"/>
                                          </p:stCondLst>
                                        </p:cTn>
                                        <p:tgtEl>
                                          <p:spTgt spid="46"/>
                                        </p:tgtEl>
                                        <p:attrNameLst>
                                          <p:attrName>style.visibility</p:attrName>
                                        </p:attrNameLst>
                                      </p:cBhvr>
                                      <p:to>
                                        <p:strVal val="visible"/>
                                      </p:to>
                                    </p:set>
                                    <p:animEffect transition="in" filter="wipe(up)">
                                      <p:cBhvr>
                                        <p:cTn id="28" dur="500"/>
                                        <p:tgtEl>
                                          <p:spTgt spid="46"/>
                                        </p:tgtEl>
                                      </p:cBhvr>
                                    </p:animEffect>
                                  </p:childTnLst>
                                </p:cTn>
                              </p:par>
                            </p:childTnLst>
                          </p:cTn>
                        </p:par>
                        <p:par>
                          <p:cTn id="29" fill="hold">
                            <p:stCondLst>
                              <p:cond delay="1500"/>
                            </p:stCondLst>
                            <p:childTnLst>
                              <p:par>
                                <p:cTn id="30" presetID="42" presetClass="entr" presetSubtype="0" fill="hold" grpId="0" nodeType="afterEffect">
                                  <p:stCondLst>
                                    <p:cond delay="0"/>
                                  </p:stCondLst>
                                  <p:childTnLst>
                                    <p:set>
                                      <p:cBhvr>
                                        <p:cTn id="31" dur="1" fill="hold">
                                          <p:stCondLst>
                                            <p:cond delay="0"/>
                                          </p:stCondLst>
                                        </p:cTn>
                                        <p:tgtEl>
                                          <p:spTgt spid="106"/>
                                        </p:tgtEl>
                                        <p:attrNameLst>
                                          <p:attrName>style.visibility</p:attrName>
                                        </p:attrNameLst>
                                      </p:cBhvr>
                                      <p:to>
                                        <p:strVal val="visible"/>
                                      </p:to>
                                    </p:set>
                                    <p:animEffect transition="in" filter="fade">
                                      <p:cBhvr>
                                        <p:cTn id="32" dur="1000"/>
                                        <p:tgtEl>
                                          <p:spTgt spid="106"/>
                                        </p:tgtEl>
                                      </p:cBhvr>
                                    </p:animEffect>
                                    <p:anim calcmode="lin" valueType="num">
                                      <p:cBhvr>
                                        <p:cTn id="33" dur="1000" fill="hold"/>
                                        <p:tgtEl>
                                          <p:spTgt spid="106"/>
                                        </p:tgtEl>
                                        <p:attrNameLst>
                                          <p:attrName>ppt_x</p:attrName>
                                        </p:attrNameLst>
                                      </p:cBhvr>
                                      <p:tavLst>
                                        <p:tav tm="0">
                                          <p:val>
                                            <p:strVal val="#ppt_x"/>
                                          </p:val>
                                        </p:tav>
                                        <p:tav tm="100000">
                                          <p:val>
                                            <p:strVal val="#ppt_x"/>
                                          </p:val>
                                        </p:tav>
                                      </p:tavLst>
                                    </p:anim>
                                    <p:anim calcmode="lin" valueType="num">
                                      <p:cBhvr>
                                        <p:cTn id="34" dur="1000" fill="hold"/>
                                        <p:tgtEl>
                                          <p:spTgt spid="106"/>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10" presetClass="entr" presetSubtype="0" fill="hold" grpId="0" nodeType="afterEffect">
                                  <p:stCondLst>
                                    <p:cond delay="0"/>
                                  </p:stCondLst>
                                  <p:childTnLst>
                                    <p:set>
                                      <p:cBhvr>
                                        <p:cTn id="37" dur="1" fill="hold">
                                          <p:stCondLst>
                                            <p:cond delay="0"/>
                                          </p:stCondLst>
                                        </p:cTn>
                                        <p:tgtEl>
                                          <p:spTgt spid="137"/>
                                        </p:tgtEl>
                                        <p:attrNameLst>
                                          <p:attrName>style.visibility</p:attrName>
                                        </p:attrNameLst>
                                      </p:cBhvr>
                                      <p:to>
                                        <p:strVal val="visible"/>
                                      </p:to>
                                    </p:set>
                                    <p:animEffect transition="in" filter="fade">
                                      <p:cBhvr>
                                        <p:cTn id="38" dur="125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p:bldP spid="13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310063" y="366530"/>
            <a:ext cx="11260132" cy="523220"/>
            <a:chOff x="310063" y="366530"/>
            <a:chExt cx="11260132" cy="523220"/>
          </a:xfrm>
        </p:grpSpPr>
        <p:grpSp>
          <p:nvGrpSpPr>
            <p:cNvPr id="34" name="组合 33"/>
            <p:cNvGrpSpPr/>
            <p:nvPr/>
          </p:nvGrpSpPr>
          <p:grpSpPr>
            <a:xfrm>
              <a:off x="310063" y="366530"/>
              <a:ext cx="1865917" cy="523220"/>
              <a:chOff x="8641357" y="2083951"/>
              <a:chExt cx="1866348" cy="523341"/>
            </a:xfrm>
          </p:grpSpPr>
          <p:sp>
            <p:nvSpPr>
              <p:cNvPr id="38" name="Freeform 512"/>
              <p:cNvSpPr>
                <a:spLocks/>
              </p:cNvSpPr>
              <p:nvPr/>
            </p:nvSpPr>
            <p:spPr bwMode="auto">
              <a:xfrm>
                <a:off x="8641357" y="2228252"/>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066CC"/>
              </a:solidFill>
              <a:ln>
                <a:noFill/>
              </a:ln>
              <a:extLst/>
            </p:spPr>
            <p:txBody>
              <a:bodyPr vert="horz" wrap="square" lIns="91419" tIns="45709" rIns="91419" bIns="45709" numCol="1" anchor="t" anchorCtr="0" compatLnSpc="1">
                <a:prstTxWarp prst="textNoShape">
                  <a:avLst/>
                </a:prstTxWarp>
              </a:bodyPr>
              <a:lstStyle/>
              <a:p>
                <a:endParaRPr lang="zh-CN" altLang="en-US"/>
              </a:p>
            </p:txBody>
          </p:sp>
          <p:sp>
            <p:nvSpPr>
              <p:cNvPr id="39" name="TextBox 54"/>
              <p:cNvSpPr txBox="1"/>
              <p:nvPr/>
            </p:nvSpPr>
            <p:spPr>
              <a:xfrm>
                <a:off x="8784482" y="2083951"/>
                <a:ext cx="1723223" cy="523341"/>
              </a:xfrm>
              <a:prstGeom prst="rect">
                <a:avLst/>
              </a:prstGeom>
              <a:noFill/>
            </p:spPr>
            <p:txBody>
              <a:bodyPr wrap="square" rtlCol="0">
                <a:spAutoFit/>
              </a:bodyPr>
              <a:lstStyle/>
              <a:p>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Stata</a:t>
                </a:r>
                <a:r>
                  <a:rPr lang="zh-CN" altLang="en-US" sz="2800" dirty="0" smtClean="0">
                    <a:latin typeface="黑体" panose="02010609060101010101" pitchFamily="49" charset="-122"/>
                    <a:ea typeface="黑体" panose="02010609060101010101" pitchFamily="49" charset="-122"/>
                  </a:rPr>
                  <a:t>实现</a:t>
                </a:r>
                <a:endParaRPr lang="zh-CN" altLang="zh-CN" sz="2800" dirty="0">
                  <a:latin typeface="黑体" panose="02010609060101010101" pitchFamily="49" charset="-122"/>
                  <a:ea typeface="黑体" panose="02010609060101010101" pitchFamily="49" charset="-122"/>
                </a:endParaRPr>
              </a:p>
            </p:txBody>
          </p:sp>
        </p:grpSp>
        <p:cxnSp>
          <p:nvCxnSpPr>
            <p:cNvPr id="37" name="直接连接符 36"/>
            <p:cNvCxnSpPr/>
            <p:nvPr/>
          </p:nvCxnSpPr>
          <p:spPr>
            <a:xfrm>
              <a:off x="2082506" y="745482"/>
              <a:ext cx="94876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矩形 2"/>
          <p:cNvSpPr/>
          <p:nvPr/>
        </p:nvSpPr>
        <p:spPr>
          <a:xfrm>
            <a:off x="453155" y="1052736"/>
            <a:ext cx="6220496" cy="3773341"/>
          </a:xfrm>
          <a:prstGeom prst="rect">
            <a:avLst/>
          </a:prstGeom>
        </p:spPr>
        <p:txBody>
          <a:bodyPr wrap="square">
            <a:spAutoFit/>
          </a:bodyPr>
          <a:lstStyle/>
          <a:p>
            <a:pPr>
              <a:lnSpc>
                <a:spcPct val="130000"/>
              </a:lnSpc>
            </a:pPr>
            <a:r>
              <a:rPr lang="en-US" altLang="zh-CN" sz="2400" dirty="0" err="1" smtClean="0">
                <a:latin typeface="Times New Roman" panose="02020603050405020304" pitchFamily="18" charset="0"/>
                <a:ea typeface="华文楷体" panose="02010600040101010101" pitchFamily="2" charset="-122"/>
                <a:cs typeface="Times New Roman" panose="02020603050405020304" pitchFamily="18" charset="0"/>
              </a:rPr>
              <a:t>tsset</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证券代码</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err="1" smtClean="0">
                <a:latin typeface="Times New Roman" panose="02020603050405020304" pitchFamily="18" charset="0"/>
                <a:ea typeface="华文楷体" panose="02010600040101010101" pitchFamily="2" charset="-122"/>
                <a:cs typeface="Times New Roman" panose="02020603050405020304" pitchFamily="18" charset="0"/>
              </a:rPr>
              <a:t>year_fla</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   </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000" dirty="0">
                <a:latin typeface="Times New Roman" panose="02020603050405020304" pitchFamily="18" charset="0"/>
                <a:ea typeface="华文楷体" panose="02010600040101010101" pitchFamily="2" charset="-122"/>
                <a:cs typeface="Times New Roman" panose="02020603050405020304" pitchFamily="18" charset="0"/>
              </a:rPr>
              <a:t>panel variable:  </a:t>
            </a:r>
            <a:r>
              <a:rPr lang="zh-CN" altLang="en-US" sz="2000" dirty="0">
                <a:latin typeface="Times New Roman" panose="02020603050405020304" pitchFamily="18" charset="0"/>
                <a:ea typeface="华文楷体" panose="02010600040101010101" pitchFamily="2" charset="-122"/>
                <a:cs typeface="Times New Roman" panose="02020603050405020304" pitchFamily="18" charset="0"/>
              </a:rPr>
              <a:t>证券代码 </a:t>
            </a:r>
            <a:r>
              <a:rPr lang="en-US" altLang="zh-CN" sz="2000" dirty="0">
                <a:latin typeface="Times New Roman" panose="02020603050405020304" pitchFamily="18" charset="0"/>
                <a:ea typeface="华文楷体" panose="02010600040101010101" pitchFamily="2" charset="-122"/>
                <a:cs typeface="Times New Roman" panose="02020603050405020304" pitchFamily="18" charset="0"/>
              </a:rPr>
              <a:t>(unbalanced)</a:t>
            </a:r>
          </a:p>
          <a:p>
            <a:pPr>
              <a:lnSpc>
                <a:spcPct val="130000"/>
              </a:lnSpc>
            </a:pPr>
            <a:r>
              <a:rPr lang="en-US" altLang="zh-CN" sz="2000" dirty="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000" dirty="0" smtClean="0">
                <a:latin typeface="Times New Roman" panose="02020603050405020304" pitchFamily="18" charset="0"/>
                <a:ea typeface="华文楷体" panose="02010600040101010101" pitchFamily="2" charset="-122"/>
                <a:cs typeface="Times New Roman" panose="02020603050405020304" pitchFamily="18" charset="0"/>
              </a:rPr>
              <a:t>time </a:t>
            </a:r>
            <a:r>
              <a:rPr lang="en-US" altLang="zh-CN" sz="2000" dirty="0">
                <a:latin typeface="Times New Roman" panose="02020603050405020304" pitchFamily="18" charset="0"/>
                <a:ea typeface="华文楷体" panose="02010600040101010101" pitchFamily="2" charset="-122"/>
                <a:cs typeface="Times New Roman" panose="02020603050405020304" pitchFamily="18" charset="0"/>
              </a:rPr>
              <a:t>variable:  </a:t>
            </a:r>
            <a:r>
              <a:rPr lang="en-US" altLang="zh-CN" sz="2000" dirty="0" err="1">
                <a:latin typeface="Times New Roman" panose="02020603050405020304" pitchFamily="18" charset="0"/>
                <a:ea typeface="华文楷体" panose="02010600040101010101" pitchFamily="2" charset="-122"/>
                <a:cs typeface="Times New Roman" panose="02020603050405020304" pitchFamily="18" charset="0"/>
              </a:rPr>
              <a:t>year_fla</a:t>
            </a:r>
            <a:r>
              <a:rPr lang="en-US" altLang="zh-CN" sz="2000" dirty="0">
                <a:latin typeface="Times New Roman" panose="02020603050405020304" pitchFamily="18" charset="0"/>
                <a:ea typeface="华文楷体" panose="02010600040101010101" pitchFamily="2" charset="-122"/>
                <a:cs typeface="Times New Roman" panose="02020603050405020304" pitchFamily="18" charset="0"/>
              </a:rPr>
              <a:t>, 2007 to 2017, but with gaps</a:t>
            </a:r>
          </a:p>
          <a:p>
            <a:pPr>
              <a:lnSpc>
                <a:spcPct val="130000"/>
              </a:lnSpc>
            </a:pPr>
            <a:r>
              <a:rPr lang="en-US" altLang="zh-CN" sz="2000" dirty="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0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000" dirty="0">
                <a:latin typeface="Times New Roman" panose="02020603050405020304" pitchFamily="18" charset="0"/>
                <a:ea typeface="华文楷体" panose="02010600040101010101" pitchFamily="2" charset="-122"/>
                <a:cs typeface="Times New Roman" panose="02020603050405020304" pitchFamily="18" charset="0"/>
              </a:rPr>
              <a:t>delta:  1 unit</a:t>
            </a:r>
          </a:p>
          <a:p>
            <a:pPr>
              <a:lnSpc>
                <a:spcPct val="130000"/>
              </a:lnSpc>
            </a:pPr>
            <a:r>
              <a:rPr lang="en-US" altLang="zh-CN" sz="2400" dirty="0" err="1">
                <a:latin typeface="Times New Roman" panose="02020603050405020304" pitchFamily="18" charset="0"/>
                <a:ea typeface="华文楷体" panose="02010600040101010101" pitchFamily="2" charset="-122"/>
                <a:cs typeface="Times New Roman" panose="02020603050405020304" pitchFamily="18" charset="0"/>
              </a:rPr>
              <a:t>xtreg</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融资成本</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1_fla cityHHI1_fla </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企业规模 企业年龄</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_</a:t>
            </a:r>
            <a:r>
              <a:rPr lang="en-US" altLang="zh-CN" sz="2400" dirty="0" err="1">
                <a:latin typeface="Times New Roman" panose="02020603050405020304" pitchFamily="18" charset="0"/>
                <a:ea typeface="华文楷体" panose="02010600040101010101" pitchFamily="2" charset="-122"/>
                <a:cs typeface="Times New Roman" panose="02020603050405020304" pitchFamily="18" charset="0"/>
              </a:rPr>
              <a:t>fla</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ROAA </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资产负债率 总资产增长率</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A </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自由现金流率 </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固定资产</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比例 </a:t>
            </a:r>
            <a:r>
              <a:rPr lang="en-US" altLang="zh-CN" sz="2400" dirty="0" err="1">
                <a:latin typeface="Times New Roman" panose="02020603050405020304" pitchFamily="18" charset="0"/>
                <a:ea typeface="华文楷体" panose="02010600040101010101" pitchFamily="2" charset="-122"/>
                <a:cs typeface="Times New Roman" panose="02020603050405020304" pitchFamily="18" charset="0"/>
              </a:rPr>
              <a:t>cityGDP</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增长率 </a:t>
            </a:r>
            <a:r>
              <a:rPr lang="en-US" altLang="zh-CN" sz="2400" dirty="0" err="1">
                <a:latin typeface="Times New Roman" panose="02020603050405020304" pitchFamily="18" charset="0"/>
                <a:ea typeface="华文楷体" panose="02010600040101010101" pitchFamily="2" charset="-122"/>
                <a:cs typeface="Times New Roman" panose="02020603050405020304" pitchFamily="18" charset="0"/>
              </a:rPr>
              <a:t>i.industry</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err="1" smtClean="0">
                <a:latin typeface="Times New Roman" panose="02020603050405020304" pitchFamily="18" charset="0"/>
                <a:ea typeface="华文楷体" panose="02010600040101010101" pitchFamily="2" charset="-122"/>
                <a:cs typeface="Times New Roman" panose="02020603050405020304" pitchFamily="18" charset="0"/>
              </a:rPr>
              <a:t>i.year_fla</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err="1" smtClean="0">
                <a:latin typeface="Times New Roman" panose="02020603050405020304" pitchFamily="18" charset="0"/>
                <a:ea typeface="华文楷体" panose="02010600040101010101" pitchFamily="2" charset="-122"/>
                <a:cs typeface="Times New Roman" panose="02020603050405020304" pitchFamily="18" charset="0"/>
              </a:rPr>
              <a:t>fe</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p:txBody>
      </p:sp>
      <p:pic>
        <p:nvPicPr>
          <p:cNvPr id="81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3651" y="1340768"/>
            <a:ext cx="5299186" cy="1743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48362" y="3085072"/>
            <a:ext cx="5324475" cy="20096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48361" y="5094497"/>
            <a:ext cx="5324475" cy="4386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7443286"/>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310063" y="366530"/>
            <a:ext cx="11260132" cy="523220"/>
            <a:chOff x="310063" y="366530"/>
            <a:chExt cx="11260132" cy="523220"/>
          </a:xfrm>
        </p:grpSpPr>
        <p:grpSp>
          <p:nvGrpSpPr>
            <p:cNvPr id="34" name="组合 33"/>
            <p:cNvGrpSpPr/>
            <p:nvPr/>
          </p:nvGrpSpPr>
          <p:grpSpPr>
            <a:xfrm>
              <a:off x="310063" y="366530"/>
              <a:ext cx="1865917" cy="523220"/>
              <a:chOff x="8641357" y="2083951"/>
              <a:chExt cx="1866348" cy="523341"/>
            </a:xfrm>
          </p:grpSpPr>
          <p:sp>
            <p:nvSpPr>
              <p:cNvPr id="38" name="Freeform 512"/>
              <p:cNvSpPr>
                <a:spLocks/>
              </p:cNvSpPr>
              <p:nvPr/>
            </p:nvSpPr>
            <p:spPr bwMode="auto">
              <a:xfrm>
                <a:off x="8641357" y="2228252"/>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066CC"/>
              </a:solidFill>
              <a:ln>
                <a:noFill/>
              </a:ln>
              <a:extLst/>
            </p:spPr>
            <p:txBody>
              <a:bodyPr vert="horz" wrap="square" lIns="91419" tIns="45709" rIns="91419" bIns="45709" numCol="1" anchor="t" anchorCtr="0" compatLnSpc="1">
                <a:prstTxWarp prst="textNoShape">
                  <a:avLst/>
                </a:prstTxWarp>
              </a:bodyPr>
              <a:lstStyle/>
              <a:p>
                <a:endParaRPr lang="zh-CN" altLang="en-US"/>
              </a:p>
            </p:txBody>
          </p:sp>
          <p:sp>
            <p:nvSpPr>
              <p:cNvPr id="39" name="TextBox 54"/>
              <p:cNvSpPr txBox="1"/>
              <p:nvPr/>
            </p:nvSpPr>
            <p:spPr>
              <a:xfrm>
                <a:off x="8784482" y="2083951"/>
                <a:ext cx="1723223" cy="523341"/>
              </a:xfrm>
              <a:prstGeom prst="rect">
                <a:avLst/>
              </a:prstGeom>
              <a:noFill/>
            </p:spPr>
            <p:txBody>
              <a:bodyPr wrap="square" rtlCol="0">
                <a:spAutoFit/>
              </a:bodyPr>
              <a:lstStyle/>
              <a:p>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Stata</a:t>
                </a:r>
                <a:r>
                  <a:rPr lang="zh-CN" altLang="en-US" sz="2800" dirty="0" smtClean="0">
                    <a:latin typeface="黑体" panose="02010609060101010101" pitchFamily="49" charset="-122"/>
                    <a:ea typeface="黑体" panose="02010609060101010101" pitchFamily="49" charset="-122"/>
                  </a:rPr>
                  <a:t>实现</a:t>
                </a:r>
                <a:endParaRPr lang="zh-CN" altLang="zh-CN" sz="2800" dirty="0">
                  <a:latin typeface="黑体" panose="02010609060101010101" pitchFamily="49" charset="-122"/>
                  <a:ea typeface="黑体" panose="02010609060101010101" pitchFamily="49" charset="-122"/>
                </a:endParaRPr>
              </a:p>
            </p:txBody>
          </p:sp>
        </p:grpSp>
        <p:cxnSp>
          <p:nvCxnSpPr>
            <p:cNvPr id="37" name="直接连接符 36"/>
            <p:cNvCxnSpPr/>
            <p:nvPr/>
          </p:nvCxnSpPr>
          <p:spPr>
            <a:xfrm>
              <a:off x="2082506" y="745482"/>
              <a:ext cx="94876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矩形 2"/>
          <p:cNvSpPr/>
          <p:nvPr/>
        </p:nvSpPr>
        <p:spPr>
          <a:xfrm>
            <a:off x="453155" y="1052736"/>
            <a:ext cx="6220496" cy="4413516"/>
          </a:xfrm>
          <a:prstGeom prst="rect">
            <a:avLst/>
          </a:prstGeom>
        </p:spPr>
        <p:txBody>
          <a:bodyPr wrap="square">
            <a:spAutoFit/>
          </a:bodyPr>
          <a:lstStyle/>
          <a:p>
            <a:pPr>
              <a:lnSpc>
                <a:spcPct val="130000"/>
              </a:lnSpc>
            </a:pPr>
            <a:r>
              <a:rPr lang="en-US" altLang="zh-CN" sz="2400" dirty="0" err="1" smtClean="0">
                <a:latin typeface="Times New Roman" panose="02020603050405020304" pitchFamily="18" charset="0"/>
                <a:ea typeface="华文楷体" panose="02010600040101010101" pitchFamily="2" charset="-122"/>
                <a:cs typeface="Times New Roman" panose="02020603050405020304" pitchFamily="18" charset="0"/>
              </a:rPr>
              <a:t>xtreg</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融资成本</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1_fla cityHHI1_fla </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企业规模 企业年龄</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_</a:t>
            </a:r>
            <a:r>
              <a:rPr lang="en-US" altLang="zh-CN" sz="2400" dirty="0" err="1">
                <a:latin typeface="Times New Roman" panose="02020603050405020304" pitchFamily="18" charset="0"/>
                <a:ea typeface="华文楷体" panose="02010600040101010101" pitchFamily="2" charset="-122"/>
                <a:cs typeface="Times New Roman" panose="02020603050405020304" pitchFamily="18" charset="0"/>
              </a:rPr>
              <a:t>fla</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ROAA </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资产负债率 总资产增长率</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A </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自由现金流率 </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固定资产</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比例 </a:t>
            </a:r>
            <a:r>
              <a:rPr lang="en-US" altLang="zh-CN" sz="2400" dirty="0" err="1">
                <a:latin typeface="Times New Roman" panose="02020603050405020304" pitchFamily="18" charset="0"/>
                <a:ea typeface="华文楷体" panose="02010600040101010101" pitchFamily="2" charset="-122"/>
                <a:cs typeface="Times New Roman" panose="02020603050405020304" pitchFamily="18" charset="0"/>
              </a:rPr>
              <a:t>cityGDP</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增长率 </a:t>
            </a:r>
            <a:r>
              <a:rPr lang="en-US" altLang="zh-CN" sz="2400" dirty="0" err="1">
                <a:latin typeface="Times New Roman" panose="02020603050405020304" pitchFamily="18" charset="0"/>
                <a:ea typeface="华文楷体" panose="02010600040101010101" pitchFamily="2" charset="-122"/>
                <a:cs typeface="Times New Roman" panose="02020603050405020304" pitchFamily="18" charset="0"/>
              </a:rPr>
              <a:t>i.industry</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err="1" smtClean="0">
                <a:latin typeface="Times New Roman" panose="02020603050405020304" pitchFamily="18" charset="0"/>
                <a:ea typeface="华文楷体" panose="02010600040101010101" pitchFamily="2" charset="-122"/>
                <a:cs typeface="Times New Roman" panose="02020603050405020304" pitchFamily="18" charset="0"/>
              </a:rPr>
              <a:t>i.year_fla</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err="1" smtClean="0">
                <a:latin typeface="Times New Roman" panose="02020603050405020304" pitchFamily="18" charset="0"/>
                <a:ea typeface="华文楷体" panose="02010600040101010101" pitchFamily="2" charset="-122"/>
                <a:cs typeface="Times New Roman" panose="02020603050405020304" pitchFamily="18" charset="0"/>
              </a:rPr>
              <a:t>i.citycode</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re</a:t>
            </a:r>
          </a:p>
          <a:p>
            <a:pPr>
              <a:lnSpc>
                <a:spcPct val="130000"/>
              </a:lnSpc>
            </a:pPr>
            <a:endParaRPr lang="en-US" altLang="zh-CN" sz="2400" dirty="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endParaRPr lang="en-US" altLang="zh-CN" sz="2400" dirty="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xttest0</a:t>
            </a:r>
            <a:endParaRPr lang="en-US" altLang="zh-CN" sz="2400" dirty="0">
              <a:latin typeface="Times New Roman" panose="02020603050405020304" pitchFamily="18" charset="0"/>
              <a:ea typeface="华文楷体" panose="02010600040101010101" pitchFamily="2" charset="-122"/>
              <a:cs typeface="Times New Roman" panose="02020603050405020304" pitchFamily="18" charset="0"/>
            </a:endParaRP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01643" y="1177331"/>
            <a:ext cx="5295900" cy="17636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1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73068" y="2940999"/>
            <a:ext cx="5324475" cy="18561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77243" y="4149080"/>
            <a:ext cx="4695825" cy="24506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82333599"/>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060848"/>
            <a:ext cx="12195175" cy="280831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1" name="组合 90"/>
          <p:cNvGrpSpPr/>
          <p:nvPr/>
        </p:nvGrpSpPr>
        <p:grpSpPr>
          <a:xfrm>
            <a:off x="4081363" y="2833765"/>
            <a:ext cx="1140677" cy="1140677"/>
            <a:chOff x="304800" y="673100"/>
            <a:chExt cx="4000500" cy="4000500"/>
          </a:xfrm>
          <a:effectLst>
            <a:outerShdw blurRad="444500" dist="127000" dir="8100000" algn="tr" rotWithShape="0">
              <a:prstClr val="black">
                <a:alpha val="50000"/>
              </a:prstClr>
            </a:outerShdw>
          </a:effectLst>
        </p:grpSpPr>
        <p:sp>
          <p:nvSpPr>
            <p:cNvPr id="94" name="同心圆 9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5" name="椭圆 94"/>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solidFill>
                    <a:schemeClr val="tx1"/>
                  </a:solidFill>
                  <a:latin typeface="黑体" panose="02010609060101010101" pitchFamily="49" charset="-122"/>
                  <a:ea typeface="黑体" panose="02010609060101010101" pitchFamily="49" charset="-122"/>
                </a:rPr>
                <a:t>一</a:t>
              </a:r>
              <a:endParaRPr lang="zh-CN" altLang="en-US" sz="4000" dirty="0">
                <a:solidFill>
                  <a:schemeClr val="tx1"/>
                </a:solidFill>
                <a:latin typeface="黑体" panose="02010609060101010101" pitchFamily="49" charset="-122"/>
                <a:ea typeface="黑体" panose="02010609060101010101" pitchFamily="49" charset="-122"/>
              </a:endParaRPr>
            </a:p>
          </p:txBody>
        </p:sp>
      </p:grpSp>
      <p:grpSp>
        <p:nvGrpSpPr>
          <p:cNvPr id="96" name="组合 95"/>
          <p:cNvGrpSpPr/>
          <p:nvPr/>
        </p:nvGrpSpPr>
        <p:grpSpPr>
          <a:xfrm>
            <a:off x="4904155" y="2869253"/>
            <a:ext cx="288032" cy="288032"/>
            <a:chOff x="304800" y="673100"/>
            <a:chExt cx="4000500" cy="4000500"/>
          </a:xfrm>
          <a:effectLst>
            <a:outerShdw blurRad="444500" dist="254000" dir="8100000" algn="tr" rotWithShape="0">
              <a:prstClr val="black">
                <a:alpha val="50000"/>
              </a:prstClr>
            </a:outerShdw>
          </a:effectLst>
        </p:grpSpPr>
        <p:sp>
          <p:nvSpPr>
            <p:cNvPr id="97" name="同心圆 9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8" name="椭圆 97"/>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9" name="组合 98"/>
          <p:cNvGrpSpPr/>
          <p:nvPr/>
        </p:nvGrpSpPr>
        <p:grpSpPr>
          <a:xfrm>
            <a:off x="3977487" y="3476112"/>
            <a:ext cx="212880" cy="212880"/>
            <a:chOff x="304800" y="673100"/>
            <a:chExt cx="4000500" cy="4000500"/>
          </a:xfrm>
          <a:effectLst>
            <a:outerShdw blurRad="444500" dist="254000" dir="8100000" algn="tr" rotWithShape="0">
              <a:prstClr val="black">
                <a:alpha val="50000"/>
              </a:prstClr>
            </a:outerShdw>
          </a:effectLst>
        </p:grpSpPr>
        <p:sp>
          <p:nvSpPr>
            <p:cNvPr id="100" name="同心圆 9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1" name="椭圆 100"/>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2" name="组合 101"/>
          <p:cNvGrpSpPr/>
          <p:nvPr/>
        </p:nvGrpSpPr>
        <p:grpSpPr>
          <a:xfrm>
            <a:off x="3868482" y="3332096"/>
            <a:ext cx="124487" cy="124487"/>
            <a:chOff x="304800" y="673100"/>
            <a:chExt cx="4000500" cy="4000500"/>
          </a:xfrm>
          <a:effectLst>
            <a:outerShdw blurRad="444500" dist="254000" dir="8100000" algn="tr" rotWithShape="0">
              <a:prstClr val="black">
                <a:alpha val="50000"/>
              </a:prstClr>
            </a:outerShdw>
          </a:effectLst>
        </p:grpSpPr>
        <p:sp>
          <p:nvSpPr>
            <p:cNvPr id="103" name="同心圆 10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4" name="椭圆 103"/>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46" name="直接连接符 45"/>
          <p:cNvCxnSpPr/>
          <p:nvPr/>
        </p:nvCxnSpPr>
        <p:spPr>
          <a:xfrm>
            <a:off x="5665539" y="2492896"/>
            <a:ext cx="0" cy="1872208"/>
          </a:xfrm>
          <a:prstGeom prst="line">
            <a:avLst/>
          </a:prstGeom>
          <a:ln>
            <a:solidFill>
              <a:schemeClr val="bg1"/>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06" name="文本框 9"/>
          <p:cNvSpPr txBox="1"/>
          <p:nvPr/>
        </p:nvSpPr>
        <p:spPr>
          <a:xfrm>
            <a:off x="6016507" y="3061701"/>
            <a:ext cx="2457344" cy="684803"/>
          </a:xfrm>
          <a:prstGeom prst="rect">
            <a:avLst/>
          </a:prstGeom>
          <a:noFill/>
        </p:spPr>
        <p:txBody>
          <a:bodyPr wrap="square" lIns="68580" tIns="34290" rIns="68580" bIns="34290" rtlCol="0">
            <a:spAutoFit/>
          </a:bodyPr>
          <a:lstStyle/>
          <a:p>
            <a:pPr marL="0" lvl="1" algn="ctr"/>
            <a:r>
              <a:rPr lang="zh-CN" altLang="en-US" sz="4000" b="1" dirty="0" smtClean="0">
                <a:solidFill>
                  <a:schemeClr val="bg1"/>
                </a:solidFill>
                <a:latin typeface="黑体" panose="02010609060101010101" pitchFamily="49" charset="-122"/>
                <a:ea typeface="黑体" panose="02010609060101010101" pitchFamily="49" charset="-122"/>
              </a:rPr>
              <a:t>面板数据</a:t>
            </a:r>
            <a:endParaRPr lang="en-US" altLang="zh-CN" sz="4000" b="1" dirty="0" smtClean="0">
              <a:solidFill>
                <a:schemeClr val="bg1"/>
              </a:solidFill>
              <a:latin typeface="黑体" panose="02010609060101010101" pitchFamily="49" charset="-122"/>
              <a:ea typeface="黑体" panose="02010609060101010101" pitchFamily="49" charset="-122"/>
            </a:endParaRPr>
          </a:p>
        </p:txBody>
      </p:sp>
      <p:sp>
        <p:nvSpPr>
          <p:cNvPr id="137" name="TextBox 136"/>
          <p:cNvSpPr txBox="1"/>
          <p:nvPr/>
        </p:nvSpPr>
        <p:spPr>
          <a:xfrm>
            <a:off x="13514411" y="7029400"/>
            <a:ext cx="877163" cy="369332"/>
          </a:xfrm>
          <a:prstGeom prst="rect">
            <a:avLst/>
          </a:prstGeom>
          <a:noFill/>
        </p:spPr>
        <p:txBody>
          <a:bodyPr wrap="none" rtlCol="0">
            <a:spAutoFit/>
          </a:bodyPr>
          <a:lstStyle/>
          <a:p>
            <a:r>
              <a:rPr lang="zh-CN" altLang="en-US" dirty="0" smtClean="0"/>
              <a:t>延时符</a:t>
            </a:r>
            <a:endParaRPr lang="zh-CN" altLang="en-US" dirty="0"/>
          </a:p>
        </p:txBody>
      </p:sp>
    </p:spTree>
    <p:extLst>
      <p:ext uri="{BB962C8B-B14F-4D97-AF65-F5344CB8AC3E}">
        <p14:creationId xmlns:p14="http://schemas.microsoft.com/office/powerpoint/2010/main" val="3627377217"/>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500"/>
                                  </p:stCondLst>
                                  <p:childTnLst>
                                    <p:set>
                                      <p:cBhvr>
                                        <p:cTn id="6" dur="1" fill="hold">
                                          <p:stCondLst>
                                            <p:cond delay="0"/>
                                          </p:stCondLst>
                                        </p:cTn>
                                        <p:tgtEl>
                                          <p:spTgt spid="91"/>
                                        </p:tgtEl>
                                        <p:attrNameLst>
                                          <p:attrName>style.visibility</p:attrName>
                                        </p:attrNameLst>
                                      </p:cBhvr>
                                      <p:to>
                                        <p:strVal val="visible"/>
                                      </p:to>
                                    </p:set>
                                    <p:anim calcmode="lin" valueType="num">
                                      <p:cBhvr>
                                        <p:cTn id="7" dur="500" fill="hold"/>
                                        <p:tgtEl>
                                          <p:spTgt spid="91"/>
                                        </p:tgtEl>
                                        <p:attrNameLst>
                                          <p:attrName>ppt_w</p:attrName>
                                        </p:attrNameLst>
                                      </p:cBhvr>
                                      <p:tavLst>
                                        <p:tav tm="0">
                                          <p:val>
                                            <p:fltVal val="0"/>
                                          </p:val>
                                        </p:tav>
                                        <p:tav tm="100000">
                                          <p:val>
                                            <p:strVal val="#ppt_w"/>
                                          </p:val>
                                        </p:tav>
                                      </p:tavLst>
                                    </p:anim>
                                    <p:anim calcmode="lin" valueType="num">
                                      <p:cBhvr>
                                        <p:cTn id="8" dur="500" fill="hold"/>
                                        <p:tgtEl>
                                          <p:spTgt spid="91"/>
                                        </p:tgtEl>
                                        <p:attrNameLst>
                                          <p:attrName>ppt_h</p:attrName>
                                        </p:attrNameLst>
                                      </p:cBhvr>
                                      <p:tavLst>
                                        <p:tav tm="0">
                                          <p:val>
                                            <p:fltVal val="0"/>
                                          </p:val>
                                        </p:tav>
                                        <p:tav tm="100000">
                                          <p:val>
                                            <p:strVal val="#ppt_h"/>
                                          </p:val>
                                        </p:tav>
                                      </p:tavLst>
                                    </p:anim>
                                    <p:animEffect transition="in" filter="fade">
                                      <p:cBhvr>
                                        <p:cTn id="9" dur="500"/>
                                        <p:tgtEl>
                                          <p:spTgt spid="91"/>
                                        </p:tgtEl>
                                      </p:cBhvr>
                                    </p:animEffect>
                                  </p:childTnLst>
                                </p:cTn>
                              </p:par>
                              <p:par>
                                <p:cTn id="10" presetID="53" presetClass="entr" presetSubtype="16" fill="hold" nodeType="withEffect">
                                  <p:stCondLst>
                                    <p:cond delay="500"/>
                                  </p:stCondLst>
                                  <p:childTnLst>
                                    <p:set>
                                      <p:cBhvr>
                                        <p:cTn id="11" dur="1" fill="hold">
                                          <p:stCondLst>
                                            <p:cond delay="0"/>
                                          </p:stCondLst>
                                        </p:cTn>
                                        <p:tgtEl>
                                          <p:spTgt spid="96"/>
                                        </p:tgtEl>
                                        <p:attrNameLst>
                                          <p:attrName>style.visibility</p:attrName>
                                        </p:attrNameLst>
                                      </p:cBhvr>
                                      <p:to>
                                        <p:strVal val="visible"/>
                                      </p:to>
                                    </p:set>
                                    <p:anim calcmode="lin" valueType="num">
                                      <p:cBhvr>
                                        <p:cTn id="12" dur="500" fill="hold"/>
                                        <p:tgtEl>
                                          <p:spTgt spid="96"/>
                                        </p:tgtEl>
                                        <p:attrNameLst>
                                          <p:attrName>ppt_w</p:attrName>
                                        </p:attrNameLst>
                                      </p:cBhvr>
                                      <p:tavLst>
                                        <p:tav tm="0">
                                          <p:val>
                                            <p:fltVal val="0"/>
                                          </p:val>
                                        </p:tav>
                                        <p:tav tm="100000">
                                          <p:val>
                                            <p:strVal val="#ppt_w"/>
                                          </p:val>
                                        </p:tav>
                                      </p:tavLst>
                                    </p:anim>
                                    <p:anim calcmode="lin" valueType="num">
                                      <p:cBhvr>
                                        <p:cTn id="13" dur="500" fill="hold"/>
                                        <p:tgtEl>
                                          <p:spTgt spid="96"/>
                                        </p:tgtEl>
                                        <p:attrNameLst>
                                          <p:attrName>ppt_h</p:attrName>
                                        </p:attrNameLst>
                                      </p:cBhvr>
                                      <p:tavLst>
                                        <p:tav tm="0">
                                          <p:val>
                                            <p:fltVal val="0"/>
                                          </p:val>
                                        </p:tav>
                                        <p:tav tm="100000">
                                          <p:val>
                                            <p:strVal val="#ppt_h"/>
                                          </p:val>
                                        </p:tav>
                                      </p:tavLst>
                                    </p:anim>
                                    <p:animEffect transition="in" filter="fade">
                                      <p:cBhvr>
                                        <p:cTn id="14" dur="500"/>
                                        <p:tgtEl>
                                          <p:spTgt spid="96"/>
                                        </p:tgtEl>
                                      </p:cBhvr>
                                    </p:animEffect>
                                  </p:childTnLst>
                                </p:cTn>
                              </p:par>
                              <p:par>
                                <p:cTn id="15" presetID="53" presetClass="entr" presetSubtype="16" fill="hold" nodeType="withEffect">
                                  <p:stCondLst>
                                    <p:cond delay="500"/>
                                  </p:stCondLst>
                                  <p:childTnLst>
                                    <p:set>
                                      <p:cBhvr>
                                        <p:cTn id="16" dur="1" fill="hold">
                                          <p:stCondLst>
                                            <p:cond delay="0"/>
                                          </p:stCondLst>
                                        </p:cTn>
                                        <p:tgtEl>
                                          <p:spTgt spid="99"/>
                                        </p:tgtEl>
                                        <p:attrNameLst>
                                          <p:attrName>style.visibility</p:attrName>
                                        </p:attrNameLst>
                                      </p:cBhvr>
                                      <p:to>
                                        <p:strVal val="visible"/>
                                      </p:to>
                                    </p:set>
                                    <p:anim calcmode="lin" valueType="num">
                                      <p:cBhvr>
                                        <p:cTn id="17" dur="500" fill="hold"/>
                                        <p:tgtEl>
                                          <p:spTgt spid="99"/>
                                        </p:tgtEl>
                                        <p:attrNameLst>
                                          <p:attrName>ppt_w</p:attrName>
                                        </p:attrNameLst>
                                      </p:cBhvr>
                                      <p:tavLst>
                                        <p:tav tm="0">
                                          <p:val>
                                            <p:fltVal val="0"/>
                                          </p:val>
                                        </p:tav>
                                        <p:tav tm="100000">
                                          <p:val>
                                            <p:strVal val="#ppt_w"/>
                                          </p:val>
                                        </p:tav>
                                      </p:tavLst>
                                    </p:anim>
                                    <p:anim calcmode="lin" valueType="num">
                                      <p:cBhvr>
                                        <p:cTn id="18" dur="500" fill="hold"/>
                                        <p:tgtEl>
                                          <p:spTgt spid="99"/>
                                        </p:tgtEl>
                                        <p:attrNameLst>
                                          <p:attrName>ppt_h</p:attrName>
                                        </p:attrNameLst>
                                      </p:cBhvr>
                                      <p:tavLst>
                                        <p:tav tm="0">
                                          <p:val>
                                            <p:fltVal val="0"/>
                                          </p:val>
                                        </p:tav>
                                        <p:tav tm="100000">
                                          <p:val>
                                            <p:strVal val="#ppt_h"/>
                                          </p:val>
                                        </p:tav>
                                      </p:tavLst>
                                    </p:anim>
                                    <p:animEffect transition="in" filter="fade">
                                      <p:cBhvr>
                                        <p:cTn id="19" dur="500"/>
                                        <p:tgtEl>
                                          <p:spTgt spid="99"/>
                                        </p:tgtEl>
                                      </p:cBhvr>
                                    </p:animEffect>
                                  </p:childTnLst>
                                </p:cTn>
                              </p:par>
                              <p:par>
                                <p:cTn id="20" presetID="53" presetClass="entr" presetSubtype="16" fill="hold" nodeType="withEffect">
                                  <p:stCondLst>
                                    <p:cond delay="500"/>
                                  </p:stCondLst>
                                  <p:childTnLst>
                                    <p:set>
                                      <p:cBhvr>
                                        <p:cTn id="21" dur="1" fill="hold">
                                          <p:stCondLst>
                                            <p:cond delay="0"/>
                                          </p:stCondLst>
                                        </p:cTn>
                                        <p:tgtEl>
                                          <p:spTgt spid="102"/>
                                        </p:tgtEl>
                                        <p:attrNameLst>
                                          <p:attrName>style.visibility</p:attrName>
                                        </p:attrNameLst>
                                      </p:cBhvr>
                                      <p:to>
                                        <p:strVal val="visible"/>
                                      </p:to>
                                    </p:set>
                                    <p:anim calcmode="lin" valueType="num">
                                      <p:cBhvr>
                                        <p:cTn id="22" dur="500" fill="hold"/>
                                        <p:tgtEl>
                                          <p:spTgt spid="102"/>
                                        </p:tgtEl>
                                        <p:attrNameLst>
                                          <p:attrName>ppt_w</p:attrName>
                                        </p:attrNameLst>
                                      </p:cBhvr>
                                      <p:tavLst>
                                        <p:tav tm="0">
                                          <p:val>
                                            <p:fltVal val="0"/>
                                          </p:val>
                                        </p:tav>
                                        <p:tav tm="100000">
                                          <p:val>
                                            <p:strVal val="#ppt_w"/>
                                          </p:val>
                                        </p:tav>
                                      </p:tavLst>
                                    </p:anim>
                                    <p:anim calcmode="lin" valueType="num">
                                      <p:cBhvr>
                                        <p:cTn id="23" dur="500" fill="hold"/>
                                        <p:tgtEl>
                                          <p:spTgt spid="102"/>
                                        </p:tgtEl>
                                        <p:attrNameLst>
                                          <p:attrName>ppt_h</p:attrName>
                                        </p:attrNameLst>
                                      </p:cBhvr>
                                      <p:tavLst>
                                        <p:tav tm="0">
                                          <p:val>
                                            <p:fltVal val="0"/>
                                          </p:val>
                                        </p:tav>
                                        <p:tav tm="100000">
                                          <p:val>
                                            <p:strVal val="#ppt_h"/>
                                          </p:val>
                                        </p:tav>
                                      </p:tavLst>
                                    </p:anim>
                                    <p:animEffect transition="in" filter="fade">
                                      <p:cBhvr>
                                        <p:cTn id="24" dur="500"/>
                                        <p:tgtEl>
                                          <p:spTgt spid="102"/>
                                        </p:tgtEl>
                                      </p:cBhvr>
                                    </p:animEffect>
                                  </p:childTnLst>
                                </p:cTn>
                              </p:par>
                            </p:childTnLst>
                          </p:cTn>
                        </p:par>
                        <p:par>
                          <p:cTn id="25" fill="hold">
                            <p:stCondLst>
                              <p:cond delay="1000"/>
                            </p:stCondLst>
                            <p:childTnLst>
                              <p:par>
                                <p:cTn id="26" presetID="22" presetClass="entr" presetSubtype="1" fill="hold" nodeType="afterEffect">
                                  <p:stCondLst>
                                    <p:cond delay="0"/>
                                  </p:stCondLst>
                                  <p:childTnLst>
                                    <p:set>
                                      <p:cBhvr>
                                        <p:cTn id="27" dur="1" fill="hold">
                                          <p:stCondLst>
                                            <p:cond delay="0"/>
                                          </p:stCondLst>
                                        </p:cTn>
                                        <p:tgtEl>
                                          <p:spTgt spid="46"/>
                                        </p:tgtEl>
                                        <p:attrNameLst>
                                          <p:attrName>style.visibility</p:attrName>
                                        </p:attrNameLst>
                                      </p:cBhvr>
                                      <p:to>
                                        <p:strVal val="visible"/>
                                      </p:to>
                                    </p:set>
                                    <p:animEffect transition="in" filter="wipe(up)">
                                      <p:cBhvr>
                                        <p:cTn id="28" dur="500"/>
                                        <p:tgtEl>
                                          <p:spTgt spid="46"/>
                                        </p:tgtEl>
                                      </p:cBhvr>
                                    </p:animEffect>
                                  </p:childTnLst>
                                </p:cTn>
                              </p:par>
                            </p:childTnLst>
                          </p:cTn>
                        </p:par>
                        <p:par>
                          <p:cTn id="29" fill="hold">
                            <p:stCondLst>
                              <p:cond delay="1500"/>
                            </p:stCondLst>
                            <p:childTnLst>
                              <p:par>
                                <p:cTn id="30" presetID="42" presetClass="entr" presetSubtype="0" fill="hold" grpId="0" nodeType="afterEffect">
                                  <p:stCondLst>
                                    <p:cond delay="0"/>
                                  </p:stCondLst>
                                  <p:childTnLst>
                                    <p:set>
                                      <p:cBhvr>
                                        <p:cTn id="31" dur="1" fill="hold">
                                          <p:stCondLst>
                                            <p:cond delay="0"/>
                                          </p:stCondLst>
                                        </p:cTn>
                                        <p:tgtEl>
                                          <p:spTgt spid="106"/>
                                        </p:tgtEl>
                                        <p:attrNameLst>
                                          <p:attrName>style.visibility</p:attrName>
                                        </p:attrNameLst>
                                      </p:cBhvr>
                                      <p:to>
                                        <p:strVal val="visible"/>
                                      </p:to>
                                    </p:set>
                                    <p:animEffect transition="in" filter="fade">
                                      <p:cBhvr>
                                        <p:cTn id="32" dur="1000"/>
                                        <p:tgtEl>
                                          <p:spTgt spid="106"/>
                                        </p:tgtEl>
                                      </p:cBhvr>
                                    </p:animEffect>
                                    <p:anim calcmode="lin" valueType="num">
                                      <p:cBhvr>
                                        <p:cTn id="33" dur="1000" fill="hold"/>
                                        <p:tgtEl>
                                          <p:spTgt spid="106"/>
                                        </p:tgtEl>
                                        <p:attrNameLst>
                                          <p:attrName>ppt_x</p:attrName>
                                        </p:attrNameLst>
                                      </p:cBhvr>
                                      <p:tavLst>
                                        <p:tav tm="0">
                                          <p:val>
                                            <p:strVal val="#ppt_x"/>
                                          </p:val>
                                        </p:tav>
                                        <p:tav tm="100000">
                                          <p:val>
                                            <p:strVal val="#ppt_x"/>
                                          </p:val>
                                        </p:tav>
                                      </p:tavLst>
                                    </p:anim>
                                    <p:anim calcmode="lin" valueType="num">
                                      <p:cBhvr>
                                        <p:cTn id="34" dur="1000" fill="hold"/>
                                        <p:tgtEl>
                                          <p:spTgt spid="106"/>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10" presetClass="entr" presetSubtype="0" fill="hold" grpId="0" nodeType="afterEffect">
                                  <p:stCondLst>
                                    <p:cond delay="0"/>
                                  </p:stCondLst>
                                  <p:childTnLst>
                                    <p:set>
                                      <p:cBhvr>
                                        <p:cTn id="37" dur="1" fill="hold">
                                          <p:stCondLst>
                                            <p:cond delay="0"/>
                                          </p:stCondLst>
                                        </p:cTn>
                                        <p:tgtEl>
                                          <p:spTgt spid="137"/>
                                        </p:tgtEl>
                                        <p:attrNameLst>
                                          <p:attrName>style.visibility</p:attrName>
                                        </p:attrNameLst>
                                      </p:cBhvr>
                                      <p:to>
                                        <p:strVal val="visible"/>
                                      </p:to>
                                    </p:set>
                                    <p:animEffect transition="in" filter="fade">
                                      <p:cBhvr>
                                        <p:cTn id="38" dur="125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p:bldP spid="13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310063" y="366530"/>
            <a:ext cx="11260132" cy="523220"/>
            <a:chOff x="310063" y="366530"/>
            <a:chExt cx="11260132" cy="523220"/>
          </a:xfrm>
        </p:grpSpPr>
        <p:grpSp>
          <p:nvGrpSpPr>
            <p:cNvPr id="34" name="组合 33"/>
            <p:cNvGrpSpPr/>
            <p:nvPr/>
          </p:nvGrpSpPr>
          <p:grpSpPr>
            <a:xfrm>
              <a:off x="310063" y="366530"/>
              <a:ext cx="1865917" cy="523220"/>
              <a:chOff x="8641357" y="2083951"/>
              <a:chExt cx="1866348" cy="523341"/>
            </a:xfrm>
          </p:grpSpPr>
          <p:sp>
            <p:nvSpPr>
              <p:cNvPr id="38" name="Freeform 512"/>
              <p:cNvSpPr>
                <a:spLocks/>
              </p:cNvSpPr>
              <p:nvPr/>
            </p:nvSpPr>
            <p:spPr bwMode="auto">
              <a:xfrm>
                <a:off x="8641357" y="2228252"/>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066CC"/>
              </a:solidFill>
              <a:ln>
                <a:noFill/>
              </a:ln>
              <a:extLst/>
            </p:spPr>
            <p:txBody>
              <a:bodyPr vert="horz" wrap="square" lIns="91419" tIns="45709" rIns="91419" bIns="45709" numCol="1" anchor="t" anchorCtr="0" compatLnSpc="1">
                <a:prstTxWarp prst="textNoShape">
                  <a:avLst/>
                </a:prstTxWarp>
              </a:bodyPr>
              <a:lstStyle/>
              <a:p>
                <a:endParaRPr lang="zh-CN" altLang="en-US"/>
              </a:p>
            </p:txBody>
          </p:sp>
          <p:sp>
            <p:nvSpPr>
              <p:cNvPr id="39" name="TextBox 54"/>
              <p:cNvSpPr txBox="1"/>
              <p:nvPr/>
            </p:nvSpPr>
            <p:spPr>
              <a:xfrm>
                <a:off x="8784482" y="2083951"/>
                <a:ext cx="1723223" cy="523341"/>
              </a:xfrm>
              <a:prstGeom prst="rect">
                <a:avLst/>
              </a:prstGeom>
              <a:noFill/>
            </p:spPr>
            <p:txBody>
              <a:bodyPr wrap="square" rtlCol="0">
                <a:spAutoFit/>
              </a:bodyPr>
              <a:lstStyle/>
              <a:p>
                <a:r>
                  <a:rPr lang="en-US" altLang="zh-CN" sz="2800" dirty="0" smtClean="0">
                    <a:latin typeface="Times New Roman" panose="02020603050405020304" pitchFamily="18" charset="0"/>
                    <a:ea typeface="黑体" panose="02010609060101010101" pitchFamily="49" charset="-122"/>
                    <a:cs typeface="Times New Roman" panose="02020603050405020304" pitchFamily="18" charset="0"/>
                  </a:rPr>
                  <a:t>Stata</a:t>
                </a:r>
                <a:r>
                  <a:rPr lang="zh-CN" altLang="en-US" sz="2800" dirty="0" smtClean="0">
                    <a:latin typeface="黑体" panose="02010609060101010101" pitchFamily="49" charset="-122"/>
                    <a:ea typeface="黑体" panose="02010609060101010101" pitchFamily="49" charset="-122"/>
                  </a:rPr>
                  <a:t>实现</a:t>
                </a:r>
                <a:endParaRPr lang="zh-CN" altLang="zh-CN" sz="2800" dirty="0">
                  <a:latin typeface="黑体" panose="02010609060101010101" pitchFamily="49" charset="-122"/>
                  <a:ea typeface="黑体" panose="02010609060101010101" pitchFamily="49" charset="-122"/>
                </a:endParaRPr>
              </a:p>
            </p:txBody>
          </p:sp>
        </p:grpSp>
        <p:cxnSp>
          <p:nvCxnSpPr>
            <p:cNvPr id="37" name="直接连接符 36"/>
            <p:cNvCxnSpPr/>
            <p:nvPr/>
          </p:nvCxnSpPr>
          <p:spPr>
            <a:xfrm>
              <a:off x="2082506" y="745482"/>
              <a:ext cx="94876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矩形 2"/>
          <p:cNvSpPr/>
          <p:nvPr/>
        </p:nvSpPr>
        <p:spPr>
          <a:xfrm>
            <a:off x="453155" y="1052736"/>
            <a:ext cx="6220496" cy="5373779"/>
          </a:xfrm>
          <a:prstGeom prst="rect">
            <a:avLst/>
          </a:prstGeom>
        </p:spPr>
        <p:txBody>
          <a:bodyPr wrap="square">
            <a:spAutoFit/>
          </a:bodyPr>
          <a:lstStyle/>
          <a:p>
            <a:pPr>
              <a:lnSpc>
                <a:spcPct val="130000"/>
              </a:lnSpc>
            </a:pP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qui </a:t>
            </a:r>
            <a:r>
              <a:rPr lang="en-US" altLang="zh-CN" sz="2400" dirty="0" err="1">
                <a:latin typeface="Times New Roman" panose="02020603050405020304" pitchFamily="18" charset="0"/>
                <a:ea typeface="华文楷体" panose="02010600040101010101" pitchFamily="2" charset="-122"/>
                <a:cs typeface="Times New Roman" panose="02020603050405020304" pitchFamily="18" charset="0"/>
              </a:rPr>
              <a:t>xtreg</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融资成本</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1_fla cityHHI1_fla </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企业规模 企业年龄</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_</a:t>
            </a:r>
            <a:r>
              <a:rPr lang="en-US" altLang="zh-CN" sz="2400" dirty="0" err="1">
                <a:latin typeface="Times New Roman" panose="02020603050405020304" pitchFamily="18" charset="0"/>
                <a:ea typeface="华文楷体" panose="02010600040101010101" pitchFamily="2" charset="-122"/>
                <a:cs typeface="Times New Roman" panose="02020603050405020304" pitchFamily="18" charset="0"/>
              </a:rPr>
              <a:t>fla</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ROAA </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资产负债率 总资产增长率</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A </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自由现金流率 固定资产比例 </a:t>
            </a:r>
            <a:r>
              <a:rPr lang="en-US" altLang="zh-CN" sz="2400" dirty="0" err="1">
                <a:latin typeface="Times New Roman" panose="02020603050405020304" pitchFamily="18" charset="0"/>
                <a:ea typeface="华文楷体" panose="02010600040101010101" pitchFamily="2" charset="-122"/>
                <a:cs typeface="Times New Roman" panose="02020603050405020304" pitchFamily="18" charset="0"/>
              </a:rPr>
              <a:t>cityGDP</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增长率 </a:t>
            </a:r>
            <a:r>
              <a:rPr lang="en-US" altLang="zh-CN" sz="2400" dirty="0" err="1">
                <a:latin typeface="Times New Roman" panose="02020603050405020304" pitchFamily="18" charset="0"/>
                <a:ea typeface="华文楷体" panose="02010600040101010101" pitchFamily="2" charset="-122"/>
                <a:cs typeface="Times New Roman" panose="02020603050405020304" pitchFamily="18" charset="0"/>
              </a:rPr>
              <a:t>i.industry</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err="1" smtClean="0">
                <a:latin typeface="Times New Roman" panose="02020603050405020304" pitchFamily="18" charset="0"/>
                <a:ea typeface="华文楷体" panose="02010600040101010101" pitchFamily="2" charset="-122"/>
                <a:cs typeface="Times New Roman" panose="02020603050405020304" pitchFamily="18" charset="0"/>
              </a:rPr>
              <a:t>i.year_fla</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err="1" smtClean="0">
                <a:latin typeface="Times New Roman" panose="02020603050405020304" pitchFamily="18" charset="0"/>
                <a:ea typeface="华文楷体" panose="02010600040101010101" pitchFamily="2" charset="-122"/>
                <a:cs typeface="Times New Roman" panose="02020603050405020304" pitchFamily="18" charset="0"/>
              </a:rPr>
              <a:t>fe</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en-US" altLang="zh-CN" sz="2400" dirty="0" err="1">
                <a:latin typeface="Times New Roman" panose="02020603050405020304" pitchFamily="18" charset="0"/>
                <a:ea typeface="华文楷体" panose="02010600040101010101" pitchFamily="2" charset="-122"/>
                <a:cs typeface="Times New Roman" panose="02020603050405020304" pitchFamily="18" charset="0"/>
              </a:rPr>
              <a:t>est</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store </a:t>
            </a:r>
            <a:r>
              <a:rPr lang="en-US" altLang="zh-CN" sz="2400" dirty="0" err="1" smtClean="0">
                <a:latin typeface="Times New Roman" panose="02020603050405020304" pitchFamily="18" charset="0"/>
                <a:ea typeface="华文楷体" panose="02010600040101010101" pitchFamily="2" charset="-122"/>
                <a:cs typeface="Times New Roman" panose="02020603050405020304" pitchFamily="18" charset="0"/>
              </a:rPr>
              <a:t>fe</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qui </a:t>
            </a:r>
            <a:r>
              <a:rPr lang="en-US" altLang="zh-CN" sz="2400" dirty="0" err="1">
                <a:latin typeface="Times New Roman" panose="02020603050405020304" pitchFamily="18" charset="0"/>
                <a:ea typeface="华文楷体" panose="02010600040101010101" pitchFamily="2" charset="-122"/>
                <a:cs typeface="Times New Roman" panose="02020603050405020304" pitchFamily="18" charset="0"/>
              </a:rPr>
              <a:t>xtreg</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融资成本</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1_fla cityHHI1_fla </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企业规模 企业年龄</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_</a:t>
            </a:r>
            <a:r>
              <a:rPr lang="en-US" altLang="zh-CN" sz="2400" dirty="0" err="1">
                <a:latin typeface="Times New Roman" panose="02020603050405020304" pitchFamily="18" charset="0"/>
                <a:ea typeface="华文楷体" panose="02010600040101010101" pitchFamily="2" charset="-122"/>
                <a:cs typeface="Times New Roman" panose="02020603050405020304" pitchFamily="18" charset="0"/>
              </a:rPr>
              <a:t>fla</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ROAA </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资产负债率 总资产增长率</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A </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自由现金流率 固定资产比例 </a:t>
            </a:r>
            <a:r>
              <a:rPr lang="en-US" altLang="zh-CN" sz="2400" dirty="0" err="1">
                <a:latin typeface="Times New Roman" panose="02020603050405020304" pitchFamily="18" charset="0"/>
                <a:ea typeface="华文楷体" panose="02010600040101010101" pitchFamily="2" charset="-122"/>
                <a:cs typeface="Times New Roman" panose="02020603050405020304" pitchFamily="18" charset="0"/>
              </a:rPr>
              <a:t>cityGDP</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增长率 </a:t>
            </a:r>
            <a:r>
              <a:rPr lang="en-US" altLang="zh-CN" sz="2400" dirty="0" err="1">
                <a:latin typeface="Times New Roman" panose="02020603050405020304" pitchFamily="18" charset="0"/>
                <a:ea typeface="华文楷体" panose="02010600040101010101" pitchFamily="2" charset="-122"/>
                <a:cs typeface="Times New Roman" panose="02020603050405020304" pitchFamily="18" charset="0"/>
              </a:rPr>
              <a:t>i.industry</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err="1" smtClean="0">
                <a:latin typeface="Times New Roman" panose="02020603050405020304" pitchFamily="18" charset="0"/>
                <a:ea typeface="华文楷体" panose="02010600040101010101" pitchFamily="2" charset="-122"/>
                <a:cs typeface="Times New Roman" panose="02020603050405020304" pitchFamily="18" charset="0"/>
              </a:rPr>
              <a:t>i.year_fla</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err="1" smtClean="0">
                <a:latin typeface="Times New Roman" panose="02020603050405020304" pitchFamily="18" charset="0"/>
                <a:ea typeface="华文楷体" panose="02010600040101010101" pitchFamily="2" charset="-122"/>
                <a:cs typeface="Times New Roman" panose="02020603050405020304" pitchFamily="18" charset="0"/>
              </a:rPr>
              <a:t>i.citycode</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re</a:t>
            </a:r>
            <a:endParaRPr lang="en-US" altLang="zh-CN" sz="2400" dirty="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en-US" altLang="zh-CN" sz="2400" dirty="0" err="1">
                <a:latin typeface="Times New Roman" panose="02020603050405020304" pitchFamily="18" charset="0"/>
                <a:ea typeface="华文楷体" panose="02010600040101010101" pitchFamily="2" charset="-122"/>
                <a:cs typeface="Times New Roman" panose="02020603050405020304" pitchFamily="18" charset="0"/>
              </a:rPr>
              <a:t>est</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store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re</a:t>
            </a:r>
            <a:endParaRPr lang="en-US" altLang="zh-CN" sz="2400" dirty="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en-US" altLang="zh-CN" sz="2400" dirty="0" err="1">
                <a:latin typeface="Times New Roman" panose="02020603050405020304" pitchFamily="18" charset="0"/>
                <a:ea typeface="华文楷体" panose="02010600040101010101" pitchFamily="2" charset="-122"/>
                <a:cs typeface="Times New Roman" panose="02020603050405020304" pitchFamily="18" charset="0"/>
              </a:rPr>
              <a:t>hausman</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err="1">
                <a:latin typeface="Times New Roman" panose="02020603050405020304" pitchFamily="18" charset="0"/>
                <a:ea typeface="华文楷体" panose="02010600040101010101" pitchFamily="2" charset="-122"/>
                <a:cs typeface="Times New Roman" panose="02020603050405020304" pitchFamily="18" charset="0"/>
              </a:rPr>
              <a:t>fe</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3124" y="1597378"/>
            <a:ext cx="5445249" cy="2110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8802229"/>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矩形 43"/>
          <p:cNvSpPr/>
          <p:nvPr/>
        </p:nvSpPr>
        <p:spPr>
          <a:xfrm>
            <a:off x="11390844" y="2017440"/>
            <a:ext cx="775136" cy="2308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schemeClr val="bg1">
                    <a:lumMod val="95000"/>
                  </a:schemeClr>
                </a:solidFill>
                <a:effectLst/>
                <a:uLnTx/>
                <a:uFillTx/>
              </a:rPr>
              <a:t>PPT</a:t>
            </a:r>
            <a:r>
              <a:rPr kumimoji="0" lang="zh-CN" altLang="en-US" sz="100" b="0" i="0" u="none" strike="noStrike" kern="0" cap="none" spc="0" normalizeH="0" baseline="0" noProof="0" dirty="0">
                <a:ln>
                  <a:noFill/>
                </a:ln>
                <a:solidFill>
                  <a:schemeClr val="bg1">
                    <a:lumMod val="95000"/>
                  </a:schemeClr>
                </a:solidFill>
                <a:effectLst/>
                <a:uLnTx/>
                <a:uFillTx/>
              </a:rPr>
              <a:t>模板下载：</a:t>
            </a:r>
            <a:r>
              <a:rPr kumimoji="0" lang="en-US" altLang="zh-CN" sz="100" b="0" i="0" u="none" strike="noStrike" kern="0" cap="none" spc="0" normalizeH="0" baseline="0" noProof="0" dirty="0">
                <a:ln>
                  <a:noFill/>
                </a:ln>
                <a:solidFill>
                  <a:schemeClr val="bg1">
                    <a:lumMod val="95000"/>
                  </a:schemeClr>
                </a:solidFill>
                <a:effectLst/>
                <a:uLnTx/>
                <a:uFillTx/>
              </a:rPr>
              <a:t>www.1ppt.com/moban/     </a:t>
            </a:r>
            <a:r>
              <a:rPr kumimoji="0" lang="zh-CN" altLang="en-US" sz="100" b="0" i="0" u="none" strike="noStrike" kern="0" cap="none" spc="0" normalizeH="0" baseline="0" noProof="0" dirty="0">
                <a:ln>
                  <a:noFill/>
                </a:ln>
                <a:solidFill>
                  <a:schemeClr val="bg1">
                    <a:lumMod val="95000"/>
                  </a:schemeClr>
                </a:solidFill>
                <a:effectLst/>
                <a:uLnTx/>
                <a:uFillTx/>
              </a:rPr>
              <a:t>行业</a:t>
            </a:r>
            <a:r>
              <a:rPr kumimoji="0" lang="en-US" altLang="zh-CN" sz="100" b="0" i="0" u="none" strike="noStrike" kern="0" cap="none" spc="0" normalizeH="0" baseline="0" noProof="0" dirty="0">
                <a:ln>
                  <a:noFill/>
                </a:ln>
                <a:solidFill>
                  <a:schemeClr val="bg1">
                    <a:lumMod val="95000"/>
                  </a:schemeClr>
                </a:solidFill>
                <a:effectLst/>
                <a:uLnTx/>
                <a:uFillTx/>
              </a:rPr>
              <a:t>PPT</a:t>
            </a:r>
            <a:r>
              <a:rPr kumimoji="0" lang="zh-CN" altLang="en-US" sz="100" b="0" i="0" u="none" strike="noStrike" kern="0" cap="none" spc="0" normalizeH="0" baseline="0" noProof="0" dirty="0">
                <a:ln>
                  <a:noFill/>
                </a:ln>
                <a:solidFill>
                  <a:schemeClr val="bg1">
                    <a:lumMod val="95000"/>
                  </a:schemeClr>
                </a:solidFill>
                <a:effectLst/>
                <a:uLnTx/>
                <a:uFillTx/>
              </a:rPr>
              <a:t>模板：</a:t>
            </a:r>
            <a:r>
              <a:rPr kumimoji="0" lang="en-US" altLang="zh-CN" sz="100" b="0" i="0" u="none" strike="noStrike" kern="0" cap="none" spc="0" normalizeH="0" baseline="0" noProof="0" dirty="0">
                <a:ln>
                  <a:noFill/>
                </a:ln>
                <a:solidFill>
                  <a:schemeClr val="bg1">
                    <a:lumMod val="95000"/>
                  </a:schemeClr>
                </a:solidFill>
                <a:effectLst/>
                <a:uLnTx/>
                <a:uFillTx/>
              </a:rPr>
              <a:t>www.1ppt.com/hangye/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schemeClr val="bg1">
                    <a:lumMod val="95000"/>
                  </a:schemeClr>
                </a:solidFill>
                <a:effectLst/>
                <a:uLnTx/>
                <a:uFillTx/>
              </a:rPr>
              <a:t>节日</a:t>
            </a:r>
            <a:r>
              <a:rPr kumimoji="0" lang="en-US" altLang="zh-CN" sz="100" b="0" i="0" u="none" strike="noStrike" kern="0" cap="none" spc="0" normalizeH="0" baseline="0" noProof="0" dirty="0">
                <a:ln>
                  <a:noFill/>
                </a:ln>
                <a:solidFill>
                  <a:schemeClr val="bg1">
                    <a:lumMod val="95000"/>
                  </a:schemeClr>
                </a:solidFill>
                <a:effectLst/>
                <a:uLnTx/>
                <a:uFillTx/>
              </a:rPr>
              <a:t>PPT</a:t>
            </a:r>
            <a:r>
              <a:rPr kumimoji="0" lang="zh-CN" altLang="en-US" sz="100" b="0" i="0" u="none" strike="noStrike" kern="0" cap="none" spc="0" normalizeH="0" baseline="0" noProof="0" dirty="0">
                <a:ln>
                  <a:noFill/>
                </a:ln>
                <a:solidFill>
                  <a:schemeClr val="bg1">
                    <a:lumMod val="95000"/>
                  </a:schemeClr>
                </a:solidFill>
                <a:effectLst/>
                <a:uLnTx/>
                <a:uFillTx/>
              </a:rPr>
              <a:t>模板：</a:t>
            </a:r>
            <a:r>
              <a:rPr kumimoji="0" lang="en-US" altLang="zh-CN" sz="100" b="0" i="0" u="none" strike="noStrike" kern="0" cap="none" spc="0" normalizeH="0" baseline="0" noProof="0" dirty="0">
                <a:ln>
                  <a:noFill/>
                </a:ln>
                <a:solidFill>
                  <a:schemeClr val="bg1">
                    <a:lumMod val="95000"/>
                  </a:schemeClr>
                </a:solidFill>
                <a:effectLst/>
                <a:uLnTx/>
                <a:uFillTx/>
              </a:rPr>
              <a:t>www.1ppt.com/jieri/           PPT</a:t>
            </a:r>
            <a:r>
              <a:rPr kumimoji="0" lang="zh-CN" altLang="en-US" sz="100" b="0" i="0" u="none" strike="noStrike" kern="0" cap="none" spc="0" normalizeH="0" baseline="0" noProof="0" dirty="0">
                <a:ln>
                  <a:noFill/>
                </a:ln>
                <a:solidFill>
                  <a:schemeClr val="bg1">
                    <a:lumMod val="95000"/>
                  </a:schemeClr>
                </a:solidFill>
                <a:effectLst/>
                <a:uLnTx/>
                <a:uFillTx/>
              </a:rPr>
              <a:t>素材下载：</a:t>
            </a:r>
            <a:r>
              <a:rPr kumimoji="0" lang="en-US" altLang="zh-CN" sz="100" b="0" i="0" u="none" strike="noStrike" kern="0" cap="none" spc="0" normalizeH="0" baseline="0" noProof="0" dirty="0">
                <a:ln>
                  <a:noFill/>
                </a:ln>
                <a:solidFill>
                  <a:schemeClr val="bg1">
                    <a:lumMod val="95000"/>
                  </a:schemeClr>
                </a:solidFill>
                <a:effectLst/>
                <a:uLnTx/>
                <a:uFillTx/>
              </a:rPr>
              <a:t>www.1ppt.com/sucai/</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schemeClr val="bg1">
                    <a:lumMod val="95000"/>
                  </a:schemeClr>
                </a:solidFill>
                <a:effectLst/>
                <a:uLnTx/>
                <a:uFillTx/>
              </a:rPr>
              <a:t>PPT</a:t>
            </a:r>
            <a:r>
              <a:rPr kumimoji="0" lang="zh-CN" altLang="en-US" sz="100" b="0" i="0" u="none" strike="noStrike" kern="0" cap="none" spc="0" normalizeH="0" baseline="0" noProof="0" dirty="0">
                <a:ln>
                  <a:noFill/>
                </a:ln>
                <a:solidFill>
                  <a:schemeClr val="bg1">
                    <a:lumMod val="95000"/>
                  </a:schemeClr>
                </a:solidFill>
                <a:effectLst/>
                <a:uLnTx/>
                <a:uFillTx/>
              </a:rPr>
              <a:t>背景图片：</a:t>
            </a:r>
            <a:r>
              <a:rPr kumimoji="0" lang="en-US" altLang="zh-CN" sz="100" b="0" i="0" u="none" strike="noStrike" kern="0" cap="none" spc="0" normalizeH="0" baseline="0" noProof="0" dirty="0">
                <a:ln>
                  <a:noFill/>
                </a:ln>
                <a:solidFill>
                  <a:schemeClr val="bg1">
                    <a:lumMod val="95000"/>
                  </a:schemeClr>
                </a:solidFill>
                <a:effectLst/>
                <a:uLnTx/>
                <a:uFillTx/>
              </a:rPr>
              <a:t>www.1ppt.com/beijing/      PPT</a:t>
            </a:r>
            <a:r>
              <a:rPr kumimoji="0" lang="zh-CN" altLang="en-US" sz="100" b="0" i="0" u="none" strike="noStrike" kern="0" cap="none" spc="0" normalizeH="0" baseline="0" noProof="0" dirty="0">
                <a:ln>
                  <a:noFill/>
                </a:ln>
                <a:solidFill>
                  <a:schemeClr val="bg1">
                    <a:lumMod val="95000"/>
                  </a:schemeClr>
                </a:solidFill>
                <a:effectLst/>
                <a:uLnTx/>
                <a:uFillTx/>
              </a:rPr>
              <a:t>图表下载：</a:t>
            </a:r>
            <a:r>
              <a:rPr kumimoji="0" lang="en-US" altLang="zh-CN" sz="100" b="0" i="0" u="none" strike="noStrike" kern="0" cap="none" spc="0" normalizeH="0" baseline="0" noProof="0" dirty="0">
                <a:ln>
                  <a:noFill/>
                </a:ln>
                <a:solidFill>
                  <a:schemeClr val="bg1">
                    <a:lumMod val="95000"/>
                  </a:schemeClr>
                </a:solidFill>
                <a:effectLst/>
                <a:uLnTx/>
                <a:uFillTx/>
              </a:rPr>
              <a:t>www.1ppt.com/tubiao/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schemeClr val="bg1">
                    <a:lumMod val="95000"/>
                  </a:schemeClr>
                </a:solidFill>
                <a:effectLst/>
                <a:uLnTx/>
                <a:uFillTx/>
              </a:rPr>
              <a:t>优秀</a:t>
            </a:r>
            <a:r>
              <a:rPr kumimoji="0" lang="en-US" altLang="zh-CN" sz="100" b="0" i="0" u="none" strike="noStrike" kern="0" cap="none" spc="0" normalizeH="0" baseline="0" noProof="0" dirty="0">
                <a:ln>
                  <a:noFill/>
                </a:ln>
                <a:solidFill>
                  <a:schemeClr val="bg1">
                    <a:lumMod val="95000"/>
                  </a:schemeClr>
                </a:solidFill>
                <a:effectLst/>
                <a:uLnTx/>
                <a:uFillTx/>
              </a:rPr>
              <a:t>PPT</a:t>
            </a:r>
            <a:r>
              <a:rPr kumimoji="0" lang="zh-CN" altLang="en-US" sz="100" b="0" i="0" u="none" strike="noStrike" kern="0" cap="none" spc="0" normalizeH="0" baseline="0" noProof="0" dirty="0">
                <a:ln>
                  <a:noFill/>
                </a:ln>
                <a:solidFill>
                  <a:schemeClr val="bg1">
                    <a:lumMod val="95000"/>
                  </a:schemeClr>
                </a:solidFill>
                <a:effectLst/>
                <a:uLnTx/>
                <a:uFillTx/>
              </a:rPr>
              <a:t>下载：</a:t>
            </a:r>
            <a:r>
              <a:rPr kumimoji="0" lang="en-US" altLang="zh-CN" sz="100" b="0" i="0" u="none" strike="noStrike" kern="0" cap="none" spc="0" normalizeH="0" baseline="0" noProof="0" dirty="0">
                <a:ln>
                  <a:noFill/>
                </a:ln>
                <a:solidFill>
                  <a:schemeClr val="bg1">
                    <a:lumMod val="95000"/>
                  </a:schemeClr>
                </a:solidFill>
                <a:effectLst/>
                <a:uLnTx/>
                <a:uFillTx/>
              </a:rPr>
              <a:t>www.1ppt.com/xiazai/        PPT</a:t>
            </a:r>
            <a:r>
              <a:rPr kumimoji="0" lang="zh-CN" altLang="en-US" sz="100" b="0" i="0" u="none" strike="noStrike" kern="0" cap="none" spc="0" normalizeH="0" baseline="0" noProof="0" dirty="0">
                <a:ln>
                  <a:noFill/>
                </a:ln>
                <a:solidFill>
                  <a:schemeClr val="bg1">
                    <a:lumMod val="95000"/>
                  </a:schemeClr>
                </a:solidFill>
                <a:effectLst/>
                <a:uLnTx/>
                <a:uFillTx/>
              </a:rPr>
              <a:t>教程： </a:t>
            </a:r>
            <a:r>
              <a:rPr kumimoji="0" lang="en-US" altLang="zh-CN" sz="100" b="0" i="0" u="none" strike="noStrike" kern="0" cap="none" spc="0" normalizeH="0" baseline="0" noProof="0" dirty="0">
                <a:ln>
                  <a:noFill/>
                </a:ln>
                <a:solidFill>
                  <a:schemeClr val="bg1">
                    <a:lumMod val="95000"/>
                  </a:schemeClr>
                </a:solidFill>
                <a:effectLst/>
                <a:uLnTx/>
                <a:uFillTx/>
              </a:rPr>
              <a:t>www.1ppt.com/powerpoint/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schemeClr val="bg1">
                    <a:lumMod val="95000"/>
                  </a:schemeClr>
                </a:solidFill>
                <a:effectLst/>
                <a:uLnTx/>
                <a:uFillTx/>
              </a:rPr>
              <a:t>Word</a:t>
            </a:r>
            <a:r>
              <a:rPr kumimoji="0" lang="zh-CN" altLang="en-US" sz="100" b="0" i="0" u="none" strike="noStrike" kern="0" cap="none" spc="0" normalizeH="0" baseline="0" noProof="0" dirty="0">
                <a:ln>
                  <a:noFill/>
                </a:ln>
                <a:solidFill>
                  <a:schemeClr val="bg1">
                    <a:lumMod val="95000"/>
                  </a:schemeClr>
                </a:solidFill>
                <a:effectLst/>
                <a:uLnTx/>
                <a:uFillTx/>
              </a:rPr>
              <a:t>教程： </a:t>
            </a:r>
            <a:r>
              <a:rPr kumimoji="0" lang="en-US" altLang="zh-CN" sz="100" b="0" i="0" u="none" strike="noStrike" kern="0" cap="none" spc="0" normalizeH="0" baseline="0" noProof="0" dirty="0">
                <a:ln>
                  <a:noFill/>
                </a:ln>
                <a:solidFill>
                  <a:schemeClr val="bg1">
                    <a:lumMod val="95000"/>
                  </a:schemeClr>
                </a:solidFill>
                <a:effectLst/>
                <a:uLnTx/>
                <a:uFillTx/>
              </a:rPr>
              <a:t>www.1ppt.com/word/              Excel</a:t>
            </a:r>
            <a:r>
              <a:rPr kumimoji="0" lang="zh-CN" altLang="en-US" sz="100" b="0" i="0" u="none" strike="noStrike" kern="0" cap="none" spc="0" normalizeH="0" baseline="0" noProof="0" dirty="0">
                <a:ln>
                  <a:noFill/>
                </a:ln>
                <a:solidFill>
                  <a:schemeClr val="bg1">
                    <a:lumMod val="95000"/>
                  </a:schemeClr>
                </a:solidFill>
                <a:effectLst/>
                <a:uLnTx/>
                <a:uFillTx/>
              </a:rPr>
              <a:t>教程：</a:t>
            </a:r>
            <a:r>
              <a:rPr kumimoji="0" lang="en-US" altLang="zh-CN" sz="100" b="0" i="0" u="none" strike="noStrike" kern="0" cap="none" spc="0" normalizeH="0" baseline="0" noProof="0" dirty="0">
                <a:ln>
                  <a:noFill/>
                </a:ln>
                <a:solidFill>
                  <a:schemeClr val="bg1">
                    <a:lumMod val="95000"/>
                  </a:schemeClr>
                </a:solidFill>
                <a:effectLst/>
                <a:uLnTx/>
                <a:uFillTx/>
              </a:rPr>
              <a:t>www.1ppt.com/excel/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schemeClr val="bg1">
                    <a:lumMod val="95000"/>
                  </a:schemeClr>
                </a:solidFill>
                <a:effectLst/>
                <a:uLnTx/>
                <a:uFillTx/>
              </a:rPr>
              <a:t>资料下载：</a:t>
            </a:r>
            <a:r>
              <a:rPr kumimoji="0" lang="en-US" altLang="zh-CN" sz="100" b="0" i="0" u="none" strike="noStrike" kern="0" cap="none" spc="0" normalizeH="0" baseline="0" noProof="0" dirty="0">
                <a:ln>
                  <a:noFill/>
                </a:ln>
                <a:solidFill>
                  <a:schemeClr val="bg1">
                    <a:lumMod val="95000"/>
                  </a:schemeClr>
                </a:solidFill>
                <a:effectLst/>
                <a:uLnTx/>
                <a:uFillTx/>
              </a:rPr>
              <a:t>www.1ppt.com/ziliao/                PPT</a:t>
            </a:r>
            <a:r>
              <a:rPr kumimoji="0" lang="zh-CN" altLang="en-US" sz="100" b="0" i="0" u="none" strike="noStrike" kern="0" cap="none" spc="0" normalizeH="0" baseline="0" noProof="0" dirty="0">
                <a:ln>
                  <a:noFill/>
                </a:ln>
                <a:solidFill>
                  <a:schemeClr val="bg1">
                    <a:lumMod val="95000"/>
                  </a:schemeClr>
                </a:solidFill>
                <a:effectLst/>
                <a:uLnTx/>
                <a:uFillTx/>
              </a:rPr>
              <a:t>课件下载：</a:t>
            </a:r>
            <a:r>
              <a:rPr kumimoji="0" lang="en-US" altLang="zh-CN" sz="100" b="0" i="0" u="none" strike="noStrike" kern="0" cap="none" spc="0" normalizeH="0" baseline="0" noProof="0" dirty="0">
                <a:ln>
                  <a:noFill/>
                </a:ln>
                <a:solidFill>
                  <a:schemeClr val="bg1">
                    <a:lumMod val="95000"/>
                  </a:schemeClr>
                </a:solidFill>
                <a:effectLst/>
                <a:uLnTx/>
                <a:uFillTx/>
              </a:rPr>
              <a:t>www.1ppt.com/kejian/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schemeClr val="bg1">
                    <a:lumMod val="95000"/>
                  </a:schemeClr>
                </a:solidFill>
                <a:effectLst/>
                <a:uLnTx/>
                <a:uFillTx/>
              </a:rPr>
              <a:t>范文下载：</a:t>
            </a:r>
            <a:r>
              <a:rPr kumimoji="0" lang="en-US" altLang="zh-CN" sz="100" b="0" i="0" u="none" strike="noStrike" kern="0" cap="none" spc="0" normalizeH="0" baseline="0" noProof="0" dirty="0">
                <a:ln>
                  <a:noFill/>
                </a:ln>
                <a:solidFill>
                  <a:schemeClr val="bg1">
                    <a:lumMod val="95000"/>
                  </a:schemeClr>
                </a:solidFill>
                <a:effectLst/>
                <a:uLnTx/>
                <a:uFillTx/>
              </a:rPr>
              <a:t>www.1ppt.com/fanwen/             </a:t>
            </a:r>
            <a:r>
              <a:rPr kumimoji="0" lang="zh-CN" altLang="en-US" sz="100" b="0" i="0" u="none" strike="noStrike" kern="0" cap="none" spc="0" normalizeH="0" baseline="0" noProof="0" dirty="0">
                <a:ln>
                  <a:noFill/>
                </a:ln>
                <a:solidFill>
                  <a:schemeClr val="bg1">
                    <a:lumMod val="95000"/>
                  </a:schemeClr>
                </a:solidFill>
                <a:effectLst/>
                <a:uLnTx/>
                <a:uFillTx/>
              </a:rPr>
              <a:t>试卷下载：</a:t>
            </a:r>
            <a:r>
              <a:rPr kumimoji="0" lang="en-US" altLang="zh-CN" sz="100" b="0" i="0" u="none" strike="noStrike" kern="0" cap="none" spc="0" normalizeH="0" baseline="0" noProof="0" dirty="0">
                <a:ln>
                  <a:noFill/>
                </a:ln>
                <a:solidFill>
                  <a:schemeClr val="bg1">
                    <a:lumMod val="95000"/>
                  </a:schemeClr>
                </a:solidFill>
                <a:effectLst/>
                <a:uLnTx/>
                <a:uFillTx/>
              </a:rPr>
              <a:t>www.1ppt.com/shiti/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a:ln>
                  <a:noFill/>
                </a:ln>
                <a:solidFill>
                  <a:schemeClr val="bg1">
                    <a:lumMod val="95000"/>
                  </a:schemeClr>
                </a:solidFill>
                <a:effectLst/>
                <a:uLnTx/>
                <a:uFillTx/>
              </a:rPr>
              <a:t>教案下载：</a:t>
            </a:r>
            <a:r>
              <a:rPr kumimoji="0" lang="en-US" altLang="zh-CN" sz="100" b="0" i="0" u="none" strike="noStrike" kern="0" cap="none" spc="0" normalizeH="0" baseline="0" noProof="0" dirty="0">
                <a:ln>
                  <a:noFill/>
                </a:ln>
                <a:solidFill>
                  <a:schemeClr val="bg1">
                    <a:lumMod val="95000"/>
                  </a:schemeClr>
                </a:solidFill>
                <a:effectLst/>
                <a:uLnTx/>
                <a:uFillTx/>
              </a:rPr>
              <a:t>www.1ppt.com/jiaoan/  </a:t>
            </a:r>
            <a:r>
              <a:rPr kumimoji="0" lang="en-US" altLang="zh-CN" sz="100" b="0" i="0" u="none" strike="noStrike" kern="0" cap="none" spc="0" normalizeH="0" baseline="0" noProof="0" dirty="0" smtClean="0">
                <a:ln>
                  <a:noFill/>
                </a:ln>
                <a:solidFill>
                  <a:schemeClr val="bg1">
                    <a:lumMod val="95000"/>
                  </a:schemeClr>
                </a:solidFill>
                <a:effectLst/>
                <a:uLnTx/>
                <a:uFillTx/>
              </a:rPr>
              <a:t>      PPT</a:t>
            </a:r>
            <a:r>
              <a:rPr kumimoji="0" lang="zh-CN" altLang="en-US" sz="100" b="0" i="0" u="none" strike="noStrike" kern="0" cap="none" spc="0" normalizeH="0" baseline="0" noProof="0" dirty="0" smtClean="0">
                <a:ln>
                  <a:noFill/>
                </a:ln>
                <a:solidFill>
                  <a:schemeClr val="bg1">
                    <a:lumMod val="95000"/>
                  </a:schemeClr>
                </a:solidFill>
                <a:effectLst/>
                <a:uLnTx/>
                <a:uFillTx/>
              </a:rPr>
              <a:t>论坛：</a:t>
            </a:r>
            <a:r>
              <a:rPr kumimoji="0" lang="en-US" altLang="zh-CN" sz="100" b="0" i="0" u="none" strike="noStrike" kern="0" cap="none" spc="0" normalizeH="0" baseline="0" noProof="0" dirty="0" smtClean="0">
                <a:ln>
                  <a:noFill/>
                </a:ln>
                <a:solidFill>
                  <a:schemeClr val="bg1">
                    <a:lumMod val="95000"/>
                  </a:schemeClr>
                </a:solidFill>
                <a:effectLst/>
                <a:uLnTx/>
                <a:uFillTx/>
              </a:rPr>
              <a:t>www.1ppt.cn</a:t>
            </a:r>
            <a:endParaRPr kumimoji="0" lang="en-US" altLang="zh-CN" sz="100" b="0" i="0" u="none" strike="noStrike" kern="0" cap="none" spc="0" normalizeH="0" baseline="0" noProof="0" dirty="0">
              <a:ln>
                <a:noFill/>
              </a:ln>
              <a:solidFill>
                <a:schemeClr val="bg1">
                  <a:lumMod val="95000"/>
                </a:schemeClr>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schemeClr val="bg1">
                    <a:lumMod val="95000"/>
                  </a:schemeClr>
                </a:solidFill>
                <a:effectLst/>
                <a:uLnTx/>
                <a:uFillTx/>
              </a:rPr>
              <a:t> </a:t>
            </a:r>
            <a:endParaRPr kumimoji="0" lang="zh-CN" altLang="en-US" sz="100" b="0" i="0" u="none" strike="noStrike" kern="0" cap="none" spc="0" normalizeH="0" baseline="0" noProof="0" dirty="0">
              <a:ln>
                <a:noFill/>
              </a:ln>
              <a:solidFill>
                <a:schemeClr val="bg1">
                  <a:lumMod val="95000"/>
                </a:schemeClr>
              </a:solidFill>
              <a:effectLst/>
              <a:uLnTx/>
              <a:uFillTx/>
            </a:endParaRPr>
          </a:p>
        </p:txBody>
      </p:sp>
      <p:sp>
        <p:nvSpPr>
          <p:cNvPr id="31" name="矩形 30"/>
          <p:cNvSpPr/>
          <p:nvPr/>
        </p:nvSpPr>
        <p:spPr>
          <a:xfrm>
            <a:off x="-23092" y="1916003"/>
            <a:ext cx="12218267" cy="3168352"/>
          </a:xfrm>
          <a:prstGeom prst="rect">
            <a:avLst/>
          </a:prstGeom>
          <a:solidFill>
            <a:schemeClr val="tx1">
              <a:lumMod val="95000"/>
              <a:lumOff val="5000"/>
              <a:alpha val="509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4"/>
          <p:cNvSpPr/>
          <p:nvPr/>
        </p:nvSpPr>
        <p:spPr>
          <a:xfrm>
            <a:off x="4282894" y="2636912"/>
            <a:ext cx="3471745" cy="108012"/>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圆角矩形 20"/>
          <p:cNvSpPr/>
          <p:nvPr/>
        </p:nvSpPr>
        <p:spPr>
          <a:xfrm>
            <a:off x="4489666" y="2789312"/>
            <a:ext cx="3471745" cy="108012"/>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圆角矩形 21"/>
          <p:cNvSpPr/>
          <p:nvPr/>
        </p:nvSpPr>
        <p:spPr>
          <a:xfrm>
            <a:off x="4361011" y="3104964"/>
            <a:ext cx="3096344" cy="108012"/>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圆角矩形 22"/>
          <p:cNvSpPr/>
          <p:nvPr/>
        </p:nvSpPr>
        <p:spPr>
          <a:xfrm>
            <a:off x="4577035" y="3284984"/>
            <a:ext cx="3096344" cy="108012"/>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a:off x="4561674" y="3429000"/>
            <a:ext cx="3471745" cy="108012"/>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圆角矩形 24"/>
          <p:cNvSpPr/>
          <p:nvPr/>
        </p:nvSpPr>
        <p:spPr>
          <a:xfrm>
            <a:off x="4417658" y="3581400"/>
            <a:ext cx="3471745" cy="108012"/>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圆角矩形 25"/>
          <p:cNvSpPr/>
          <p:nvPr/>
        </p:nvSpPr>
        <p:spPr>
          <a:xfrm>
            <a:off x="4570058" y="3825044"/>
            <a:ext cx="3471745" cy="108012"/>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圆角矩形 26"/>
          <p:cNvSpPr/>
          <p:nvPr/>
        </p:nvSpPr>
        <p:spPr>
          <a:xfrm>
            <a:off x="4433019" y="4041068"/>
            <a:ext cx="3096344" cy="108012"/>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a:off x="4585419" y="4193468"/>
            <a:ext cx="3096344" cy="108012"/>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 name="组合 17"/>
          <p:cNvGrpSpPr/>
          <p:nvPr/>
        </p:nvGrpSpPr>
        <p:grpSpPr>
          <a:xfrm>
            <a:off x="6425199" y="3989594"/>
            <a:ext cx="1104164" cy="1104164"/>
            <a:chOff x="304800" y="673100"/>
            <a:chExt cx="4000500" cy="4000500"/>
          </a:xfrm>
          <a:effectLst>
            <a:outerShdw blurRad="444500" dist="127000" dir="8100000" algn="tr" rotWithShape="0">
              <a:prstClr val="black">
                <a:alpha val="50000"/>
              </a:prstClr>
            </a:outerShdw>
          </a:effectLst>
        </p:grpSpPr>
        <p:sp>
          <p:nvSpPr>
            <p:cNvPr id="32" name="同心圆 3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3" name="椭圆 32"/>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 name="组合 33"/>
          <p:cNvGrpSpPr/>
          <p:nvPr/>
        </p:nvGrpSpPr>
        <p:grpSpPr>
          <a:xfrm>
            <a:off x="4933775" y="1868018"/>
            <a:ext cx="864097" cy="864097"/>
            <a:chOff x="304800" y="673100"/>
            <a:chExt cx="4000500" cy="4000500"/>
          </a:xfrm>
          <a:effectLst>
            <a:outerShdw blurRad="444500" dist="127000" dir="8100000" algn="tr" rotWithShape="0">
              <a:prstClr val="black">
                <a:alpha val="50000"/>
              </a:prstClr>
            </a:outerShdw>
          </a:effectLst>
        </p:grpSpPr>
        <p:sp>
          <p:nvSpPr>
            <p:cNvPr id="35" name="同心圆 34"/>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6" name="椭圆 35"/>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7" name="组合 36"/>
          <p:cNvGrpSpPr/>
          <p:nvPr/>
        </p:nvGrpSpPr>
        <p:grpSpPr>
          <a:xfrm>
            <a:off x="6543343" y="2189503"/>
            <a:ext cx="831214" cy="831214"/>
            <a:chOff x="304800" y="673100"/>
            <a:chExt cx="4000500" cy="4000500"/>
          </a:xfrm>
          <a:effectLst>
            <a:outerShdw blurRad="444500" dist="254000" dir="8100000" algn="tr" rotWithShape="0">
              <a:prstClr val="black">
                <a:alpha val="50000"/>
              </a:prstClr>
            </a:outerShdw>
          </a:effectLst>
        </p:grpSpPr>
        <p:sp>
          <p:nvSpPr>
            <p:cNvPr id="38" name="同心圆 3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9" name="椭圆 38"/>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0" name="组合 39"/>
          <p:cNvGrpSpPr/>
          <p:nvPr/>
        </p:nvGrpSpPr>
        <p:grpSpPr>
          <a:xfrm>
            <a:off x="5305499" y="4416178"/>
            <a:ext cx="432049" cy="432049"/>
            <a:chOff x="304800" y="673100"/>
            <a:chExt cx="4000500" cy="4000500"/>
          </a:xfrm>
          <a:effectLst>
            <a:outerShdw blurRad="444500" dist="127000" dir="8100000" algn="tr" rotWithShape="0">
              <a:prstClr val="black">
                <a:alpha val="50000"/>
              </a:prstClr>
            </a:outerShdw>
          </a:effectLst>
        </p:grpSpPr>
        <p:sp>
          <p:nvSpPr>
            <p:cNvPr id="41" name="同心圆 4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2" name="椭圆 41"/>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7" name="组合 16"/>
          <p:cNvGrpSpPr/>
          <p:nvPr/>
        </p:nvGrpSpPr>
        <p:grpSpPr>
          <a:xfrm>
            <a:off x="4801443" y="2132856"/>
            <a:ext cx="2595431" cy="2595431"/>
            <a:chOff x="304800" y="673100"/>
            <a:chExt cx="4000500" cy="4000500"/>
          </a:xfrm>
          <a:effectLst>
            <a:outerShdw blurRad="444500" dist="127000" dir="8100000" algn="tr" rotWithShape="0">
              <a:prstClr val="black">
                <a:alpha val="50000"/>
              </a:prstClr>
            </a:outerShdw>
          </a:effectLst>
        </p:grpSpPr>
        <p:sp>
          <p:nvSpPr>
            <p:cNvPr id="19" name="同心圆 18"/>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0" name="椭圆 19"/>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0" name="TextBox 7"/>
          <p:cNvSpPr>
            <a:spLocks noChangeArrowheads="1"/>
          </p:cNvSpPr>
          <p:nvPr/>
        </p:nvSpPr>
        <p:spPr bwMode="auto">
          <a:xfrm>
            <a:off x="4973781" y="3204519"/>
            <a:ext cx="2250753"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auto">
              <a:spcBef>
                <a:spcPts val="0"/>
              </a:spcBef>
              <a:spcAft>
                <a:spcPts val="0"/>
              </a:spcAft>
              <a:defRPr/>
            </a:pPr>
            <a:r>
              <a:rPr lang="zh-CN" altLang="en-US" sz="2800" b="1" dirty="0" smtClean="0">
                <a:solidFill>
                  <a:srgbClr val="0070C0"/>
                </a:solidFill>
                <a:latin typeface="微软雅黑" pitchFamily="34" charset="-122"/>
                <a:ea typeface="微软雅黑" pitchFamily="34" charset="-122"/>
                <a:sym typeface="微软雅黑" pitchFamily="34" charset="-122"/>
              </a:rPr>
              <a:t>谢谢指导</a:t>
            </a:r>
            <a:endParaRPr lang="zh-CN" altLang="en-US" sz="2800" b="1" dirty="0">
              <a:solidFill>
                <a:srgbClr val="0070C0"/>
              </a:solidFill>
              <a:latin typeface="微软雅黑" pitchFamily="34" charset="-122"/>
              <a:ea typeface="微软雅黑" pitchFamily="34" charset="-122"/>
              <a:sym typeface="微软雅黑" pitchFamily="34" charset="-122"/>
            </a:endParaRPr>
          </a:p>
        </p:txBody>
      </p:sp>
    </p:spTree>
    <p:extLst>
      <p:ext uri="{BB962C8B-B14F-4D97-AF65-F5344CB8AC3E}">
        <p14:creationId xmlns:p14="http://schemas.microsoft.com/office/powerpoint/2010/main" val="2716364099"/>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par>
                                <p:cTn id="10" presetID="53" presetClass="entr" presetSubtype="16" fill="hold" grpId="0" nodeType="withEffect">
                                  <p:stCondLst>
                                    <p:cond delay="50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par>
                                <p:cTn id="15" presetID="53" presetClass="entr" presetSubtype="16" fill="hold" grpId="0" nodeType="withEffect">
                                  <p:stCondLst>
                                    <p:cond delay="50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ppt_w</p:attrName>
                                        </p:attrNameLst>
                                      </p:cBhvr>
                                      <p:tavLst>
                                        <p:tav tm="0">
                                          <p:val>
                                            <p:fltVal val="0"/>
                                          </p:val>
                                        </p:tav>
                                        <p:tav tm="100000">
                                          <p:val>
                                            <p:strVal val="#ppt_w"/>
                                          </p:val>
                                        </p:tav>
                                      </p:tavLst>
                                    </p:anim>
                                    <p:anim calcmode="lin" valueType="num">
                                      <p:cBhvr>
                                        <p:cTn id="18" dur="500" fill="hold"/>
                                        <p:tgtEl>
                                          <p:spTgt spid="21"/>
                                        </p:tgtEl>
                                        <p:attrNameLst>
                                          <p:attrName>ppt_h</p:attrName>
                                        </p:attrNameLst>
                                      </p:cBhvr>
                                      <p:tavLst>
                                        <p:tav tm="0">
                                          <p:val>
                                            <p:fltVal val="0"/>
                                          </p:val>
                                        </p:tav>
                                        <p:tav tm="100000">
                                          <p:val>
                                            <p:strVal val="#ppt_h"/>
                                          </p:val>
                                        </p:tav>
                                      </p:tavLst>
                                    </p:anim>
                                    <p:animEffect transition="in" filter="fade">
                                      <p:cBhvr>
                                        <p:cTn id="19" dur="500"/>
                                        <p:tgtEl>
                                          <p:spTgt spid="21"/>
                                        </p:tgtEl>
                                      </p:cBhvr>
                                    </p:animEffect>
                                  </p:childTnLst>
                                </p:cTn>
                              </p:par>
                              <p:par>
                                <p:cTn id="20" presetID="53" presetClass="entr" presetSubtype="16" fill="hold" grpId="0" nodeType="withEffect">
                                  <p:stCondLst>
                                    <p:cond delay="500"/>
                                  </p:stCondLst>
                                  <p:childTnLst>
                                    <p:set>
                                      <p:cBhvr>
                                        <p:cTn id="21" dur="1" fill="hold">
                                          <p:stCondLst>
                                            <p:cond delay="0"/>
                                          </p:stCondLst>
                                        </p:cTn>
                                        <p:tgtEl>
                                          <p:spTgt spid="22"/>
                                        </p:tgtEl>
                                        <p:attrNameLst>
                                          <p:attrName>style.visibility</p:attrName>
                                        </p:attrNameLst>
                                      </p:cBhvr>
                                      <p:to>
                                        <p:strVal val="visible"/>
                                      </p:to>
                                    </p:set>
                                    <p:anim calcmode="lin" valueType="num">
                                      <p:cBhvr>
                                        <p:cTn id="22" dur="500" fill="hold"/>
                                        <p:tgtEl>
                                          <p:spTgt spid="22"/>
                                        </p:tgtEl>
                                        <p:attrNameLst>
                                          <p:attrName>ppt_w</p:attrName>
                                        </p:attrNameLst>
                                      </p:cBhvr>
                                      <p:tavLst>
                                        <p:tav tm="0">
                                          <p:val>
                                            <p:fltVal val="0"/>
                                          </p:val>
                                        </p:tav>
                                        <p:tav tm="100000">
                                          <p:val>
                                            <p:strVal val="#ppt_w"/>
                                          </p:val>
                                        </p:tav>
                                      </p:tavLst>
                                    </p:anim>
                                    <p:anim calcmode="lin" valueType="num">
                                      <p:cBhvr>
                                        <p:cTn id="23" dur="500" fill="hold"/>
                                        <p:tgtEl>
                                          <p:spTgt spid="22"/>
                                        </p:tgtEl>
                                        <p:attrNameLst>
                                          <p:attrName>ppt_h</p:attrName>
                                        </p:attrNameLst>
                                      </p:cBhvr>
                                      <p:tavLst>
                                        <p:tav tm="0">
                                          <p:val>
                                            <p:fltVal val="0"/>
                                          </p:val>
                                        </p:tav>
                                        <p:tav tm="100000">
                                          <p:val>
                                            <p:strVal val="#ppt_h"/>
                                          </p:val>
                                        </p:tav>
                                      </p:tavLst>
                                    </p:anim>
                                    <p:animEffect transition="in" filter="fade">
                                      <p:cBhvr>
                                        <p:cTn id="24" dur="500"/>
                                        <p:tgtEl>
                                          <p:spTgt spid="22"/>
                                        </p:tgtEl>
                                      </p:cBhvr>
                                    </p:animEffect>
                                  </p:childTnLst>
                                </p:cTn>
                              </p:par>
                              <p:par>
                                <p:cTn id="25" presetID="53" presetClass="entr" presetSubtype="16" fill="hold" grpId="0" nodeType="withEffect">
                                  <p:stCondLst>
                                    <p:cond delay="500"/>
                                  </p:stCondLst>
                                  <p:childTnLst>
                                    <p:set>
                                      <p:cBhvr>
                                        <p:cTn id="26" dur="1" fill="hold">
                                          <p:stCondLst>
                                            <p:cond delay="0"/>
                                          </p:stCondLst>
                                        </p:cTn>
                                        <p:tgtEl>
                                          <p:spTgt spid="23"/>
                                        </p:tgtEl>
                                        <p:attrNameLst>
                                          <p:attrName>style.visibility</p:attrName>
                                        </p:attrNameLst>
                                      </p:cBhvr>
                                      <p:to>
                                        <p:strVal val="visible"/>
                                      </p:to>
                                    </p:set>
                                    <p:anim calcmode="lin" valueType="num">
                                      <p:cBhvr>
                                        <p:cTn id="27" dur="500" fill="hold"/>
                                        <p:tgtEl>
                                          <p:spTgt spid="23"/>
                                        </p:tgtEl>
                                        <p:attrNameLst>
                                          <p:attrName>ppt_w</p:attrName>
                                        </p:attrNameLst>
                                      </p:cBhvr>
                                      <p:tavLst>
                                        <p:tav tm="0">
                                          <p:val>
                                            <p:fltVal val="0"/>
                                          </p:val>
                                        </p:tav>
                                        <p:tav tm="100000">
                                          <p:val>
                                            <p:strVal val="#ppt_w"/>
                                          </p:val>
                                        </p:tav>
                                      </p:tavLst>
                                    </p:anim>
                                    <p:anim calcmode="lin" valueType="num">
                                      <p:cBhvr>
                                        <p:cTn id="28" dur="500" fill="hold"/>
                                        <p:tgtEl>
                                          <p:spTgt spid="23"/>
                                        </p:tgtEl>
                                        <p:attrNameLst>
                                          <p:attrName>ppt_h</p:attrName>
                                        </p:attrNameLst>
                                      </p:cBhvr>
                                      <p:tavLst>
                                        <p:tav tm="0">
                                          <p:val>
                                            <p:fltVal val="0"/>
                                          </p:val>
                                        </p:tav>
                                        <p:tav tm="100000">
                                          <p:val>
                                            <p:strVal val="#ppt_h"/>
                                          </p:val>
                                        </p:tav>
                                      </p:tavLst>
                                    </p:anim>
                                    <p:animEffect transition="in" filter="fade">
                                      <p:cBhvr>
                                        <p:cTn id="29" dur="500"/>
                                        <p:tgtEl>
                                          <p:spTgt spid="23"/>
                                        </p:tgtEl>
                                      </p:cBhvr>
                                    </p:animEffect>
                                  </p:childTnLst>
                                </p:cTn>
                              </p:par>
                              <p:par>
                                <p:cTn id="30" presetID="53" presetClass="entr" presetSubtype="16" fill="hold" grpId="0" nodeType="withEffect">
                                  <p:stCondLst>
                                    <p:cond delay="500"/>
                                  </p:stCondLst>
                                  <p:childTnLst>
                                    <p:set>
                                      <p:cBhvr>
                                        <p:cTn id="31" dur="1" fill="hold">
                                          <p:stCondLst>
                                            <p:cond delay="0"/>
                                          </p:stCondLst>
                                        </p:cTn>
                                        <p:tgtEl>
                                          <p:spTgt spid="24"/>
                                        </p:tgtEl>
                                        <p:attrNameLst>
                                          <p:attrName>style.visibility</p:attrName>
                                        </p:attrNameLst>
                                      </p:cBhvr>
                                      <p:to>
                                        <p:strVal val="visible"/>
                                      </p:to>
                                    </p:set>
                                    <p:anim calcmode="lin" valueType="num">
                                      <p:cBhvr>
                                        <p:cTn id="32" dur="500" fill="hold"/>
                                        <p:tgtEl>
                                          <p:spTgt spid="24"/>
                                        </p:tgtEl>
                                        <p:attrNameLst>
                                          <p:attrName>ppt_w</p:attrName>
                                        </p:attrNameLst>
                                      </p:cBhvr>
                                      <p:tavLst>
                                        <p:tav tm="0">
                                          <p:val>
                                            <p:fltVal val="0"/>
                                          </p:val>
                                        </p:tav>
                                        <p:tav tm="100000">
                                          <p:val>
                                            <p:strVal val="#ppt_w"/>
                                          </p:val>
                                        </p:tav>
                                      </p:tavLst>
                                    </p:anim>
                                    <p:anim calcmode="lin" valueType="num">
                                      <p:cBhvr>
                                        <p:cTn id="33" dur="500" fill="hold"/>
                                        <p:tgtEl>
                                          <p:spTgt spid="24"/>
                                        </p:tgtEl>
                                        <p:attrNameLst>
                                          <p:attrName>ppt_h</p:attrName>
                                        </p:attrNameLst>
                                      </p:cBhvr>
                                      <p:tavLst>
                                        <p:tav tm="0">
                                          <p:val>
                                            <p:fltVal val="0"/>
                                          </p:val>
                                        </p:tav>
                                        <p:tav tm="100000">
                                          <p:val>
                                            <p:strVal val="#ppt_h"/>
                                          </p:val>
                                        </p:tav>
                                      </p:tavLst>
                                    </p:anim>
                                    <p:animEffect transition="in" filter="fade">
                                      <p:cBhvr>
                                        <p:cTn id="34" dur="500"/>
                                        <p:tgtEl>
                                          <p:spTgt spid="24"/>
                                        </p:tgtEl>
                                      </p:cBhvr>
                                    </p:animEffect>
                                  </p:childTnLst>
                                </p:cTn>
                              </p:par>
                              <p:par>
                                <p:cTn id="35" presetID="53" presetClass="entr" presetSubtype="16" fill="hold" grpId="0" nodeType="withEffect">
                                  <p:stCondLst>
                                    <p:cond delay="500"/>
                                  </p:stCondLst>
                                  <p:childTnLst>
                                    <p:set>
                                      <p:cBhvr>
                                        <p:cTn id="36" dur="1" fill="hold">
                                          <p:stCondLst>
                                            <p:cond delay="0"/>
                                          </p:stCondLst>
                                        </p:cTn>
                                        <p:tgtEl>
                                          <p:spTgt spid="25"/>
                                        </p:tgtEl>
                                        <p:attrNameLst>
                                          <p:attrName>style.visibility</p:attrName>
                                        </p:attrNameLst>
                                      </p:cBhvr>
                                      <p:to>
                                        <p:strVal val="visible"/>
                                      </p:to>
                                    </p:set>
                                    <p:anim calcmode="lin" valueType="num">
                                      <p:cBhvr>
                                        <p:cTn id="37" dur="500" fill="hold"/>
                                        <p:tgtEl>
                                          <p:spTgt spid="25"/>
                                        </p:tgtEl>
                                        <p:attrNameLst>
                                          <p:attrName>ppt_w</p:attrName>
                                        </p:attrNameLst>
                                      </p:cBhvr>
                                      <p:tavLst>
                                        <p:tav tm="0">
                                          <p:val>
                                            <p:fltVal val="0"/>
                                          </p:val>
                                        </p:tav>
                                        <p:tav tm="100000">
                                          <p:val>
                                            <p:strVal val="#ppt_w"/>
                                          </p:val>
                                        </p:tav>
                                      </p:tavLst>
                                    </p:anim>
                                    <p:anim calcmode="lin" valueType="num">
                                      <p:cBhvr>
                                        <p:cTn id="38" dur="500" fill="hold"/>
                                        <p:tgtEl>
                                          <p:spTgt spid="25"/>
                                        </p:tgtEl>
                                        <p:attrNameLst>
                                          <p:attrName>ppt_h</p:attrName>
                                        </p:attrNameLst>
                                      </p:cBhvr>
                                      <p:tavLst>
                                        <p:tav tm="0">
                                          <p:val>
                                            <p:fltVal val="0"/>
                                          </p:val>
                                        </p:tav>
                                        <p:tav tm="100000">
                                          <p:val>
                                            <p:strVal val="#ppt_h"/>
                                          </p:val>
                                        </p:tav>
                                      </p:tavLst>
                                    </p:anim>
                                    <p:animEffect transition="in" filter="fade">
                                      <p:cBhvr>
                                        <p:cTn id="39" dur="500"/>
                                        <p:tgtEl>
                                          <p:spTgt spid="25"/>
                                        </p:tgtEl>
                                      </p:cBhvr>
                                    </p:animEffect>
                                  </p:childTnLst>
                                </p:cTn>
                              </p:par>
                              <p:par>
                                <p:cTn id="40" presetID="53" presetClass="entr" presetSubtype="16" fill="hold" grpId="0" nodeType="withEffect">
                                  <p:stCondLst>
                                    <p:cond delay="500"/>
                                  </p:stCondLst>
                                  <p:childTnLst>
                                    <p:set>
                                      <p:cBhvr>
                                        <p:cTn id="41" dur="1" fill="hold">
                                          <p:stCondLst>
                                            <p:cond delay="0"/>
                                          </p:stCondLst>
                                        </p:cTn>
                                        <p:tgtEl>
                                          <p:spTgt spid="26"/>
                                        </p:tgtEl>
                                        <p:attrNameLst>
                                          <p:attrName>style.visibility</p:attrName>
                                        </p:attrNameLst>
                                      </p:cBhvr>
                                      <p:to>
                                        <p:strVal val="visible"/>
                                      </p:to>
                                    </p:set>
                                    <p:anim calcmode="lin" valueType="num">
                                      <p:cBhvr>
                                        <p:cTn id="42" dur="500" fill="hold"/>
                                        <p:tgtEl>
                                          <p:spTgt spid="26"/>
                                        </p:tgtEl>
                                        <p:attrNameLst>
                                          <p:attrName>ppt_w</p:attrName>
                                        </p:attrNameLst>
                                      </p:cBhvr>
                                      <p:tavLst>
                                        <p:tav tm="0">
                                          <p:val>
                                            <p:fltVal val="0"/>
                                          </p:val>
                                        </p:tav>
                                        <p:tav tm="100000">
                                          <p:val>
                                            <p:strVal val="#ppt_w"/>
                                          </p:val>
                                        </p:tav>
                                      </p:tavLst>
                                    </p:anim>
                                    <p:anim calcmode="lin" valueType="num">
                                      <p:cBhvr>
                                        <p:cTn id="43" dur="500" fill="hold"/>
                                        <p:tgtEl>
                                          <p:spTgt spid="26"/>
                                        </p:tgtEl>
                                        <p:attrNameLst>
                                          <p:attrName>ppt_h</p:attrName>
                                        </p:attrNameLst>
                                      </p:cBhvr>
                                      <p:tavLst>
                                        <p:tav tm="0">
                                          <p:val>
                                            <p:fltVal val="0"/>
                                          </p:val>
                                        </p:tav>
                                        <p:tav tm="100000">
                                          <p:val>
                                            <p:strVal val="#ppt_h"/>
                                          </p:val>
                                        </p:tav>
                                      </p:tavLst>
                                    </p:anim>
                                    <p:animEffect transition="in" filter="fade">
                                      <p:cBhvr>
                                        <p:cTn id="44" dur="500"/>
                                        <p:tgtEl>
                                          <p:spTgt spid="26"/>
                                        </p:tgtEl>
                                      </p:cBhvr>
                                    </p:animEffect>
                                  </p:childTnLst>
                                </p:cTn>
                              </p:par>
                              <p:par>
                                <p:cTn id="45" presetID="53" presetClass="entr" presetSubtype="16" fill="hold" grpId="0" nodeType="withEffect">
                                  <p:stCondLst>
                                    <p:cond delay="500"/>
                                  </p:stCondLst>
                                  <p:childTnLst>
                                    <p:set>
                                      <p:cBhvr>
                                        <p:cTn id="46" dur="1" fill="hold">
                                          <p:stCondLst>
                                            <p:cond delay="0"/>
                                          </p:stCondLst>
                                        </p:cTn>
                                        <p:tgtEl>
                                          <p:spTgt spid="27"/>
                                        </p:tgtEl>
                                        <p:attrNameLst>
                                          <p:attrName>style.visibility</p:attrName>
                                        </p:attrNameLst>
                                      </p:cBhvr>
                                      <p:to>
                                        <p:strVal val="visible"/>
                                      </p:to>
                                    </p:set>
                                    <p:anim calcmode="lin" valueType="num">
                                      <p:cBhvr>
                                        <p:cTn id="47" dur="500" fill="hold"/>
                                        <p:tgtEl>
                                          <p:spTgt spid="27"/>
                                        </p:tgtEl>
                                        <p:attrNameLst>
                                          <p:attrName>ppt_w</p:attrName>
                                        </p:attrNameLst>
                                      </p:cBhvr>
                                      <p:tavLst>
                                        <p:tav tm="0">
                                          <p:val>
                                            <p:fltVal val="0"/>
                                          </p:val>
                                        </p:tav>
                                        <p:tav tm="100000">
                                          <p:val>
                                            <p:strVal val="#ppt_w"/>
                                          </p:val>
                                        </p:tav>
                                      </p:tavLst>
                                    </p:anim>
                                    <p:anim calcmode="lin" valueType="num">
                                      <p:cBhvr>
                                        <p:cTn id="48" dur="500" fill="hold"/>
                                        <p:tgtEl>
                                          <p:spTgt spid="27"/>
                                        </p:tgtEl>
                                        <p:attrNameLst>
                                          <p:attrName>ppt_h</p:attrName>
                                        </p:attrNameLst>
                                      </p:cBhvr>
                                      <p:tavLst>
                                        <p:tav tm="0">
                                          <p:val>
                                            <p:fltVal val="0"/>
                                          </p:val>
                                        </p:tav>
                                        <p:tav tm="100000">
                                          <p:val>
                                            <p:strVal val="#ppt_h"/>
                                          </p:val>
                                        </p:tav>
                                      </p:tavLst>
                                    </p:anim>
                                    <p:animEffect transition="in" filter="fade">
                                      <p:cBhvr>
                                        <p:cTn id="49" dur="500"/>
                                        <p:tgtEl>
                                          <p:spTgt spid="27"/>
                                        </p:tgtEl>
                                      </p:cBhvr>
                                    </p:animEffect>
                                  </p:childTnLst>
                                </p:cTn>
                              </p:par>
                              <p:par>
                                <p:cTn id="50" presetID="53" presetClass="entr" presetSubtype="16" fill="hold" grpId="0" nodeType="withEffect">
                                  <p:stCondLst>
                                    <p:cond delay="500"/>
                                  </p:stCondLst>
                                  <p:childTnLst>
                                    <p:set>
                                      <p:cBhvr>
                                        <p:cTn id="51" dur="1" fill="hold">
                                          <p:stCondLst>
                                            <p:cond delay="0"/>
                                          </p:stCondLst>
                                        </p:cTn>
                                        <p:tgtEl>
                                          <p:spTgt spid="28"/>
                                        </p:tgtEl>
                                        <p:attrNameLst>
                                          <p:attrName>style.visibility</p:attrName>
                                        </p:attrNameLst>
                                      </p:cBhvr>
                                      <p:to>
                                        <p:strVal val="visible"/>
                                      </p:to>
                                    </p:set>
                                    <p:anim calcmode="lin" valueType="num">
                                      <p:cBhvr>
                                        <p:cTn id="52" dur="500" fill="hold"/>
                                        <p:tgtEl>
                                          <p:spTgt spid="28"/>
                                        </p:tgtEl>
                                        <p:attrNameLst>
                                          <p:attrName>ppt_w</p:attrName>
                                        </p:attrNameLst>
                                      </p:cBhvr>
                                      <p:tavLst>
                                        <p:tav tm="0">
                                          <p:val>
                                            <p:fltVal val="0"/>
                                          </p:val>
                                        </p:tav>
                                        <p:tav tm="100000">
                                          <p:val>
                                            <p:strVal val="#ppt_w"/>
                                          </p:val>
                                        </p:tav>
                                      </p:tavLst>
                                    </p:anim>
                                    <p:anim calcmode="lin" valueType="num">
                                      <p:cBhvr>
                                        <p:cTn id="53" dur="500" fill="hold"/>
                                        <p:tgtEl>
                                          <p:spTgt spid="28"/>
                                        </p:tgtEl>
                                        <p:attrNameLst>
                                          <p:attrName>ppt_h</p:attrName>
                                        </p:attrNameLst>
                                      </p:cBhvr>
                                      <p:tavLst>
                                        <p:tav tm="0">
                                          <p:val>
                                            <p:fltVal val="0"/>
                                          </p:val>
                                        </p:tav>
                                        <p:tav tm="100000">
                                          <p:val>
                                            <p:strVal val="#ppt_h"/>
                                          </p:val>
                                        </p:tav>
                                      </p:tavLst>
                                    </p:anim>
                                    <p:animEffect transition="in" filter="fade">
                                      <p:cBhvr>
                                        <p:cTn id="54" dur="500"/>
                                        <p:tgtEl>
                                          <p:spTgt spid="28"/>
                                        </p:tgtEl>
                                      </p:cBhvr>
                                    </p:animEffect>
                                  </p:childTnLst>
                                </p:cTn>
                              </p:par>
                              <p:par>
                                <p:cTn id="55" presetID="53" presetClass="entr" presetSubtype="16" fill="hold" nodeType="withEffect">
                                  <p:stCondLst>
                                    <p:cond delay="1000"/>
                                  </p:stCondLst>
                                  <p:childTnLst>
                                    <p:set>
                                      <p:cBhvr>
                                        <p:cTn id="56" dur="1" fill="hold">
                                          <p:stCondLst>
                                            <p:cond delay="0"/>
                                          </p:stCondLst>
                                        </p:cTn>
                                        <p:tgtEl>
                                          <p:spTgt spid="18"/>
                                        </p:tgtEl>
                                        <p:attrNameLst>
                                          <p:attrName>style.visibility</p:attrName>
                                        </p:attrNameLst>
                                      </p:cBhvr>
                                      <p:to>
                                        <p:strVal val="visible"/>
                                      </p:to>
                                    </p:set>
                                    <p:anim calcmode="lin" valueType="num">
                                      <p:cBhvr>
                                        <p:cTn id="57" dur="500" fill="hold"/>
                                        <p:tgtEl>
                                          <p:spTgt spid="18"/>
                                        </p:tgtEl>
                                        <p:attrNameLst>
                                          <p:attrName>ppt_w</p:attrName>
                                        </p:attrNameLst>
                                      </p:cBhvr>
                                      <p:tavLst>
                                        <p:tav tm="0">
                                          <p:val>
                                            <p:fltVal val="0"/>
                                          </p:val>
                                        </p:tav>
                                        <p:tav tm="100000">
                                          <p:val>
                                            <p:strVal val="#ppt_w"/>
                                          </p:val>
                                        </p:tav>
                                      </p:tavLst>
                                    </p:anim>
                                    <p:anim calcmode="lin" valueType="num">
                                      <p:cBhvr>
                                        <p:cTn id="58" dur="500" fill="hold"/>
                                        <p:tgtEl>
                                          <p:spTgt spid="18"/>
                                        </p:tgtEl>
                                        <p:attrNameLst>
                                          <p:attrName>ppt_h</p:attrName>
                                        </p:attrNameLst>
                                      </p:cBhvr>
                                      <p:tavLst>
                                        <p:tav tm="0">
                                          <p:val>
                                            <p:fltVal val="0"/>
                                          </p:val>
                                        </p:tav>
                                        <p:tav tm="100000">
                                          <p:val>
                                            <p:strVal val="#ppt_h"/>
                                          </p:val>
                                        </p:tav>
                                      </p:tavLst>
                                    </p:anim>
                                    <p:animEffect transition="in" filter="fade">
                                      <p:cBhvr>
                                        <p:cTn id="59" dur="500"/>
                                        <p:tgtEl>
                                          <p:spTgt spid="18"/>
                                        </p:tgtEl>
                                      </p:cBhvr>
                                    </p:animEffect>
                                  </p:childTnLst>
                                </p:cTn>
                              </p:par>
                              <p:par>
                                <p:cTn id="60" presetID="53" presetClass="entr" presetSubtype="16" fill="hold" nodeType="withEffect">
                                  <p:stCondLst>
                                    <p:cond delay="1000"/>
                                  </p:stCondLst>
                                  <p:childTnLst>
                                    <p:set>
                                      <p:cBhvr>
                                        <p:cTn id="61" dur="1" fill="hold">
                                          <p:stCondLst>
                                            <p:cond delay="0"/>
                                          </p:stCondLst>
                                        </p:cTn>
                                        <p:tgtEl>
                                          <p:spTgt spid="34"/>
                                        </p:tgtEl>
                                        <p:attrNameLst>
                                          <p:attrName>style.visibility</p:attrName>
                                        </p:attrNameLst>
                                      </p:cBhvr>
                                      <p:to>
                                        <p:strVal val="visible"/>
                                      </p:to>
                                    </p:set>
                                    <p:anim calcmode="lin" valueType="num">
                                      <p:cBhvr>
                                        <p:cTn id="62" dur="500" fill="hold"/>
                                        <p:tgtEl>
                                          <p:spTgt spid="34"/>
                                        </p:tgtEl>
                                        <p:attrNameLst>
                                          <p:attrName>ppt_w</p:attrName>
                                        </p:attrNameLst>
                                      </p:cBhvr>
                                      <p:tavLst>
                                        <p:tav tm="0">
                                          <p:val>
                                            <p:fltVal val="0"/>
                                          </p:val>
                                        </p:tav>
                                        <p:tav tm="100000">
                                          <p:val>
                                            <p:strVal val="#ppt_w"/>
                                          </p:val>
                                        </p:tav>
                                      </p:tavLst>
                                    </p:anim>
                                    <p:anim calcmode="lin" valueType="num">
                                      <p:cBhvr>
                                        <p:cTn id="63" dur="500" fill="hold"/>
                                        <p:tgtEl>
                                          <p:spTgt spid="34"/>
                                        </p:tgtEl>
                                        <p:attrNameLst>
                                          <p:attrName>ppt_h</p:attrName>
                                        </p:attrNameLst>
                                      </p:cBhvr>
                                      <p:tavLst>
                                        <p:tav tm="0">
                                          <p:val>
                                            <p:fltVal val="0"/>
                                          </p:val>
                                        </p:tav>
                                        <p:tav tm="100000">
                                          <p:val>
                                            <p:strVal val="#ppt_h"/>
                                          </p:val>
                                        </p:tav>
                                      </p:tavLst>
                                    </p:anim>
                                    <p:animEffect transition="in" filter="fade">
                                      <p:cBhvr>
                                        <p:cTn id="64" dur="500"/>
                                        <p:tgtEl>
                                          <p:spTgt spid="34"/>
                                        </p:tgtEl>
                                      </p:cBhvr>
                                    </p:animEffect>
                                  </p:childTnLst>
                                </p:cTn>
                              </p:par>
                              <p:par>
                                <p:cTn id="65" presetID="53" presetClass="entr" presetSubtype="16" fill="hold" nodeType="withEffect">
                                  <p:stCondLst>
                                    <p:cond delay="1000"/>
                                  </p:stCondLst>
                                  <p:childTnLst>
                                    <p:set>
                                      <p:cBhvr>
                                        <p:cTn id="66" dur="1" fill="hold">
                                          <p:stCondLst>
                                            <p:cond delay="0"/>
                                          </p:stCondLst>
                                        </p:cTn>
                                        <p:tgtEl>
                                          <p:spTgt spid="37"/>
                                        </p:tgtEl>
                                        <p:attrNameLst>
                                          <p:attrName>style.visibility</p:attrName>
                                        </p:attrNameLst>
                                      </p:cBhvr>
                                      <p:to>
                                        <p:strVal val="visible"/>
                                      </p:to>
                                    </p:set>
                                    <p:anim calcmode="lin" valueType="num">
                                      <p:cBhvr>
                                        <p:cTn id="67" dur="500" fill="hold"/>
                                        <p:tgtEl>
                                          <p:spTgt spid="37"/>
                                        </p:tgtEl>
                                        <p:attrNameLst>
                                          <p:attrName>ppt_w</p:attrName>
                                        </p:attrNameLst>
                                      </p:cBhvr>
                                      <p:tavLst>
                                        <p:tav tm="0">
                                          <p:val>
                                            <p:fltVal val="0"/>
                                          </p:val>
                                        </p:tav>
                                        <p:tav tm="100000">
                                          <p:val>
                                            <p:strVal val="#ppt_w"/>
                                          </p:val>
                                        </p:tav>
                                      </p:tavLst>
                                    </p:anim>
                                    <p:anim calcmode="lin" valueType="num">
                                      <p:cBhvr>
                                        <p:cTn id="68" dur="500" fill="hold"/>
                                        <p:tgtEl>
                                          <p:spTgt spid="37"/>
                                        </p:tgtEl>
                                        <p:attrNameLst>
                                          <p:attrName>ppt_h</p:attrName>
                                        </p:attrNameLst>
                                      </p:cBhvr>
                                      <p:tavLst>
                                        <p:tav tm="0">
                                          <p:val>
                                            <p:fltVal val="0"/>
                                          </p:val>
                                        </p:tav>
                                        <p:tav tm="100000">
                                          <p:val>
                                            <p:strVal val="#ppt_h"/>
                                          </p:val>
                                        </p:tav>
                                      </p:tavLst>
                                    </p:anim>
                                    <p:animEffect transition="in" filter="fade">
                                      <p:cBhvr>
                                        <p:cTn id="69" dur="500"/>
                                        <p:tgtEl>
                                          <p:spTgt spid="37"/>
                                        </p:tgtEl>
                                      </p:cBhvr>
                                    </p:animEffect>
                                  </p:childTnLst>
                                </p:cTn>
                              </p:par>
                              <p:par>
                                <p:cTn id="70" presetID="53" presetClass="entr" presetSubtype="16" fill="hold" nodeType="withEffect">
                                  <p:stCondLst>
                                    <p:cond delay="1000"/>
                                  </p:stCondLst>
                                  <p:childTnLst>
                                    <p:set>
                                      <p:cBhvr>
                                        <p:cTn id="71" dur="1" fill="hold">
                                          <p:stCondLst>
                                            <p:cond delay="0"/>
                                          </p:stCondLst>
                                        </p:cTn>
                                        <p:tgtEl>
                                          <p:spTgt spid="40"/>
                                        </p:tgtEl>
                                        <p:attrNameLst>
                                          <p:attrName>style.visibility</p:attrName>
                                        </p:attrNameLst>
                                      </p:cBhvr>
                                      <p:to>
                                        <p:strVal val="visible"/>
                                      </p:to>
                                    </p:set>
                                    <p:anim calcmode="lin" valueType="num">
                                      <p:cBhvr>
                                        <p:cTn id="72" dur="500" fill="hold"/>
                                        <p:tgtEl>
                                          <p:spTgt spid="40"/>
                                        </p:tgtEl>
                                        <p:attrNameLst>
                                          <p:attrName>ppt_w</p:attrName>
                                        </p:attrNameLst>
                                      </p:cBhvr>
                                      <p:tavLst>
                                        <p:tav tm="0">
                                          <p:val>
                                            <p:fltVal val="0"/>
                                          </p:val>
                                        </p:tav>
                                        <p:tav tm="100000">
                                          <p:val>
                                            <p:strVal val="#ppt_w"/>
                                          </p:val>
                                        </p:tav>
                                      </p:tavLst>
                                    </p:anim>
                                    <p:anim calcmode="lin" valueType="num">
                                      <p:cBhvr>
                                        <p:cTn id="73" dur="500" fill="hold"/>
                                        <p:tgtEl>
                                          <p:spTgt spid="40"/>
                                        </p:tgtEl>
                                        <p:attrNameLst>
                                          <p:attrName>ppt_h</p:attrName>
                                        </p:attrNameLst>
                                      </p:cBhvr>
                                      <p:tavLst>
                                        <p:tav tm="0">
                                          <p:val>
                                            <p:fltVal val="0"/>
                                          </p:val>
                                        </p:tav>
                                        <p:tav tm="100000">
                                          <p:val>
                                            <p:strVal val="#ppt_h"/>
                                          </p:val>
                                        </p:tav>
                                      </p:tavLst>
                                    </p:anim>
                                    <p:animEffect transition="in" filter="fade">
                                      <p:cBhvr>
                                        <p:cTn id="74" dur="500"/>
                                        <p:tgtEl>
                                          <p:spTgt spid="40"/>
                                        </p:tgtEl>
                                      </p:cBhvr>
                                    </p:animEffect>
                                  </p:childTnLst>
                                </p:cTn>
                              </p:par>
                            </p:childTnLst>
                          </p:cTn>
                        </p:par>
                        <p:par>
                          <p:cTn id="75" fill="hold">
                            <p:stCondLst>
                              <p:cond delay="1500"/>
                            </p:stCondLst>
                            <p:childTnLst>
                              <p:par>
                                <p:cTn id="76" presetID="52" presetClass="entr" presetSubtype="0" fill="hold" grpId="0" nodeType="afterEffect">
                                  <p:stCondLst>
                                    <p:cond delay="0"/>
                                  </p:stCondLst>
                                  <p:iterate type="lt">
                                    <p:tmPct val="10000"/>
                                  </p:iterate>
                                  <p:childTnLst>
                                    <p:set>
                                      <p:cBhvr>
                                        <p:cTn id="77" dur="1" fill="hold">
                                          <p:stCondLst>
                                            <p:cond delay="0"/>
                                          </p:stCondLst>
                                        </p:cTn>
                                        <p:tgtEl>
                                          <p:spTgt spid="30"/>
                                        </p:tgtEl>
                                        <p:attrNameLst>
                                          <p:attrName>style.visibility</p:attrName>
                                        </p:attrNameLst>
                                      </p:cBhvr>
                                      <p:to>
                                        <p:strVal val="visible"/>
                                      </p:to>
                                    </p:set>
                                    <p:animScale>
                                      <p:cBhvr>
                                        <p:cTn id="78" dur="1000" decel="50000" fill="hold">
                                          <p:stCondLst>
                                            <p:cond delay="0"/>
                                          </p:stCondLst>
                                        </p:cTn>
                                        <p:tgtEl>
                                          <p:spTgt spid="3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9" dur="1000" decel="50000" fill="hold">
                                          <p:stCondLst>
                                            <p:cond delay="0"/>
                                          </p:stCondLst>
                                        </p:cTn>
                                        <p:tgtEl>
                                          <p:spTgt spid="30"/>
                                        </p:tgtEl>
                                        <p:attrNameLst>
                                          <p:attrName>ppt_x</p:attrName>
                                          <p:attrName>ppt_y</p:attrName>
                                        </p:attrNameLst>
                                      </p:cBhvr>
                                    </p:animMotion>
                                    <p:animEffect transition="in" filter="fade">
                                      <p:cBhvr>
                                        <p:cTn id="80"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1" grpId="0" animBg="1"/>
      <p:bldP spid="22" grpId="0" animBg="1"/>
      <p:bldP spid="23" grpId="0" animBg="1"/>
      <p:bldP spid="24" grpId="0" animBg="1"/>
      <p:bldP spid="25" grpId="0" animBg="1"/>
      <p:bldP spid="26" grpId="0" animBg="1"/>
      <p:bldP spid="27" grpId="0" animBg="1"/>
      <p:bldP spid="28" grpId="0" animBg="1"/>
      <p:bldP spid="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310063" y="366530"/>
            <a:ext cx="11260132" cy="523220"/>
            <a:chOff x="310063" y="366530"/>
            <a:chExt cx="11260132" cy="523220"/>
          </a:xfrm>
        </p:grpSpPr>
        <p:grpSp>
          <p:nvGrpSpPr>
            <p:cNvPr id="34" name="组合 33"/>
            <p:cNvGrpSpPr/>
            <p:nvPr/>
          </p:nvGrpSpPr>
          <p:grpSpPr>
            <a:xfrm>
              <a:off x="310063" y="366530"/>
              <a:ext cx="1865917" cy="523220"/>
              <a:chOff x="8641357" y="2083951"/>
              <a:chExt cx="1866348" cy="523341"/>
            </a:xfrm>
          </p:grpSpPr>
          <p:sp>
            <p:nvSpPr>
              <p:cNvPr id="38" name="Freeform 512"/>
              <p:cNvSpPr>
                <a:spLocks/>
              </p:cNvSpPr>
              <p:nvPr/>
            </p:nvSpPr>
            <p:spPr bwMode="auto">
              <a:xfrm>
                <a:off x="8641357" y="2228252"/>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066CC"/>
              </a:solidFill>
              <a:ln>
                <a:noFill/>
              </a:ln>
              <a:extLst/>
            </p:spPr>
            <p:txBody>
              <a:bodyPr vert="horz" wrap="square" lIns="91419" tIns="45709" rIns="91419" bIns="45709" numCol="1" anchor="t" anchorCtr="0" compatLnSpc="1">
                <a:prstTxWarp prst="textNoShape">
                  <a:avLst/>
                </a:prstTxWarp>
              </a:bodyPr>
              <a:lstStyle/>
              <a:p>
                <a:endParaRPr lang="zh-CN" altLang="en-US"/>
              </a:p>
            </p:txBody>
          </p:sp>
          <p:sp>
            <p:nvSpPr>
              <p:cNvPr id="39" name="TextBox 54"/>
              <p:cNvSpPr txBox="1"/>
              <p:nvPr/>
            </p:nvSpPr>
            <p:spPr>
              <a:xfrm>
                <a:off x="8784482" y="2083951"/>
                <a:ext cx="1723223" cy="523341"/>
              </a:xfrm>
              <a:prstGeom prst="rect">
                <a:avLst/>
              </a:prstGeom>
              <a:noFill/>
            </p:spPr>
            <p:txBody>
              <a:bodyPr wrap="square" rtlCol="0">
                <a:spAutoFit/>
              </a:bodyPr>
              <a:lstStyle/>
              <a:p>
                <a:r>
                  <a:rPr lang="zh-CN" altLang="en-US" sz="2800" dirty="0" smtClean="0">
                    <a:latin typeface="黑体" panose="02010609060101010101" pitchFamily="49" charset="-122"/>
                    <a:ea typeface="黑体" panose="02010609060101010101" pitchFamily="49" charset="-122"/>
                  </a:rPr>
                  <a:t>面板数据</a:t>
                </a:r>
                <a:endParaRPr lang="zh-CN" altLang="zh-CN" sz="2800" dirty="0">
                  <a:latin typeface="黑体" panose="02010609060101010101" pitchFamily="49" charset="-122"/>
                  <a:ea typeface="黑体" panose="02010609060101010101" pitchFamily="49" charset="-122"/>
                </a:endParaRPr>
              </a:p>
            </p:txBody>
          </p:sp>
        </p:grpSp>
        <p:cxnSp>
          <p:nvCxnSpPr>
            <p:cNvPr id="37" name="直接连接符 36"/>
            <p:cNvCxnSpPr/>
            <p:nvPr/>
          </p:nvCxnSpPr>
          <p:spPr>
            <a:xfrm>
              <a:off x="2082506" y="745482"/>
              <a:ext cx="94876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矩形 2"/>
          <p:cNvSpPr/>
          <p:nvPr/>
        </p:nvSpPr>
        <p:spPr>
          <a:xfrm>
            <a:off x="913011" y="1786344"/>
            <a:ext cx="10369152" cy="2012859"/>
          </a:xfrm>
          <a:prstGeom prst="rect">
            <a:avLst/>
          </a:prstGeom>
        </p:spPr>
        <p:txBody>
          <a:bodyPr wrap="square">
            <a:spAutoFit/>
          </a:bodyPr>
          <a:lstStyle/>
          <a:p>
            <a:pPr>
              <a:lnSpc>
                <a:spcPct val="130000"/>
              </a:lnSpc>
            </a:pPr>
            <a:r>
              <a:rPr lang="zh-CN" altLang="en-US" sz="2400" dirty="0" smtClean="0">
                <a:latin typeface="华文楷体" panose="02010600040101010101" pitchFamily="2" charset="-122"/>
                <a:ea typeface="华文楷体" panose="02010600040101010101" pitchFamily="2" charset="-122"/>
              </a:rPr>
              <a:t>         面</a:t>
            </a:r>
            <a:r>
              <a:rPr lang="zh-CN" altLang="en-US" sz="2400" dirty="0">
                <a:latin typeface="华文楷体" panose="02010600040101010101" pitchFamily="2" charset="-122"/>
                <a:ea typeface="华文楷体" panose="02010600040101010101" pitchFamily="2" charset="-122"/>
              </a:rPr>
              <a:t>板数据，简言之是时间序列和截面数据的</a:t>
            </a:r>
            <a:r>
              <a:rPr lang="zh-CN" altLang="en-US" sz="2400" dirty="0" smtClean="0">
                <a:latin typeface="华文楷体" panose="02010600040101010101" pitchFamily="2" charset="-122"/>
                <a:ea typeface="华文楷体" panose="02010600040101010101" pitchFamily="2" charset="-122"/>
              </a:rPr>
              <a:t>混合，严格</a:t>
            </a:r>
            <a:r>
              <a:rPr lang="zh-CN" altLang="en-US" sz="2400" dirty="0">
                <a:latin typeface="华文楷体" panose="02010600040101010101" pitchFamily="2" charset="-122"/>
                <a:ea typeface="华文楷体" panose="02010600040101010101" pitchFamily="2" charset="-122"/>
              </a:rPr>
              <a:t>地讲是指对一组个体（如居民、</a:t>
            </a:r>
            <a:r>
              <a:rPr lang="zh-CN" altLang="en-US" sz="2400" dirty="0" smtClean="0">
                <a:latin typeface="华文楷体" panose="02010600040101010101" pitchFamily="2" charset="-122"/>
                <a:ea typeface="华文楷体" panose="02010600040101010101" pitchFamily="2" charset="-122"/>
              </a:rPr>
              <a:t>国家</a:t>
            </a:r>
            <a:r>
              <a:rPr lang="zh-CN" altLang="en-US" sz="2400" dirty="0">
                <a:latin typeface="华文楷体" panose="02010600040101010101" pitchFamily="2" charset="-122"/>
                <a:ea typeface="华文楷体" panose="02010600040101010101" pitchFamily="2" charset="-122"/>
              </a:rPr>
              <a:t>、公司等）连续观察多期得到的</a:t>
            </a:r>
            <a:r>
              <a:rPr lang="zh-CN" altLang="en-US" sz="2400" dirty="0" smtClean="0">
                <a:latin typeface="华文楷体" panose="02010600040101010101" pitchFamily="2" charset="-122"/>
                <a:ea typeface="华文楷体" panose="02010600040101010101" pitchFamily="2" charset="-122"/>
              </a:rPr>
              <a:t>资料。</a:t>
            </a:r>
            <a:endParaRPr lang="en-US" altLang="zh-CN" sz="2400" dirty="0" smtClean="0">
              <a:latin typeface="华文楷体" panose="02010600040101010101" pitchFamily="2" charset="-122"/>
              <a:ea typeface="华文楷体" panose="02010600040101010101" pitchFamily="2" charset="-122"/>
            </a:endParaRPr>
          </a:p>
          <a:p>
            <a:pPr>
              <a:lnSpc>
                <a:spcPct val="130000"/>
              </a:lnSpc>
            </a:pPr>
            <a:r>
              <a:rPr lang="zh-CN" altLang="en-US" sz="2400" dirty="0" smtClean="0">
                <a:latin typeface="华文楷体" panose="02010600040101010101" pitchFamily="2" charset="-122"/>
                <a:ea typeface="华文楷体" panose="02010600040101010101" pitchFamily="2" charset="-122"/>
              </a:rPr>
              <a:t>         采用</a:t>
            </a:r>
            <a:r>
              <a:rPr lang="zh-CN" altLang="en-US" sz="2400" dirty="0">
                <a:latin typeface="华文楷体" panose="02010600040101010101" pitchFamily="2" charset="-122"/>
                <a:ea typeface="华文楷体" panose="02010600040101010101" pitchFamily="2" charset="-122"/>
              </a:rPr>
              <a:t>面板数据模型进行</a:t>
            </a:r>
            <a:r>
              <a:rPr lang="zh-CN" altLang="en-US" sz="2400" dirty="0" smtClean="0">
                <a:latin typeface="华文楷体" panose="02010600040101010101" pitchFamily="2" charset="-122"/>
                <a:ea typeface="华文楷体" panose="02010600040101010101" pitchFamily="2" charset="-122"/>
              </a:rPr>
              <a:t>分析的两</a:t>
            </a:r>
            <a:r>
              <a:rPr lang="zh-CN" altLang="en-US" sz="2400" dirty="0">
                <a:latin typeface="华文楷体" panose="02010600040101010101" pitchFamily="2" charset="-122"/>
                <a:ea typeface="华文楷体" panose="02010600040101010101" pitchFamily="2" charset="-122"/>
              </a:rPr>
              <a:t>个方向：一是控制不可观测的个体异质性</a:t>
            </a:r>
            <a:r>
              <a:rPr lang="zh-CN" altLang="en-US" sz="2400" dirty="0" smtClean="0">
                <a:latin typeface="华文楷体" panose="02010600040101010101" pitchFamily="2" charset="-122"/>
                <a:ea typeface="华文楷体" panose="02010600040101010101" pitchFamily="2" charset="-122"/>
              </a:rPr>
              <a:t>；二</a:t>
            </a:r>
            <a:r>
              <a:rPr lang="zh-CN" altLang="en-US" sz="2400" dirty="0">
                <a:latin typeface="华文楷体" panose="02010600040101010101" pitchFamily="2" charset="-122"/>
                <a:ea typeface="华文楷体" panose="02010600040101010101" pitchFamily="2" charset="-122"/>
              </a:rPr>
              <a:t>是描述和分析动态调整过程，处理误差成分。</a:t>
            </a:r>
          </a:p>
        </p:txBody>
      </p:sp>
    </p:spTree>
    <p:extLst>
      <p:ext uri="{BB962C8B-B14F-4D97-AF65-F5344CB8AC3E}">
        <p14:creationId xmlns:p14="http://schemas.microsoft.com/office/powerpoint/2010/main" val="960320292"/>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060848"/>
            <a:ext cx="12195175" cy="280831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1" name="组合 90"/>
          <p:cNvGrpSpPr/>
          <p:nvPr/>
        </p:nvGrpSpPr>
        <p:grpSpPr>
          <a:xfrm>
            <a:off x="4081363" y="2833765"/>
            <a:ext cx="1140677" cy="1140677"/>
            <a:chOff x="304800" y="673100"/>
            <a:chExt cx="4000500" cy="4000500"/>
          </a:xfrm>
          <a:effectLst>
            <a:outerShdw blurRad="444500" dist="127000" dir="8100000" algn="tr" rotWithShape="0">
              <a:prstClr val="black">
                <a:alpha val="50000"/>
              </a:prstClr>
            </a:outerShdw>
          </a:effectLst>
        </p:grpSpPr>
        <p:sp>
          <p:nvSpPr>
            <p:cNvPr id="94" name="同心圆 9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5" name="椭圆 94"/>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solidFill>
                    <a:schemeClr val="tx1"/>
                  </a:solidFill>
                  <a:latin typeface="黑体" panose="02010609060101010101" pitchFamily="49" charset="-122"/>
                  <a:ea typeface="黑体" panose="02010609060101010101" pitchFamily="49" charset="-122"/>
                </a:rPr>
                <a:t>二</a:t>
              </a:r>
              <a:endParaRPr lang="zh-CN" altLang="en-US" sz="4000" dirty="0">
                <a:solidFill>
                  <a:schemeClr val="tx1"/>
                </a:solidFill>
                <a:latin typeface="黑体" panose="02010609060101010101" pitchFamily="49" charset="-122"/>
                <a:ea typeface="黑体" panose="02010609060101010101" pitchFamily="49" charset="-122"/>
              </a:endParaRPr>
            </a:p>
          </p:txBody>
        </p:sp>
      </p:grpSp>
      <p:grpSp>
        <p:nvGrpSpPr>
          <p:cNvPr id="96" name="组合 95"/>
          <p:cNvGrpSpPr/>
          <p:nvPr/>
        </p:nvGrpSpPr>
        <p:grpSpPr>
          <a:xfrm>
            <a:off x="4904155" y="2869253"/>
            <a:ext cx="288032" cy="288032"/>
            <a:chOff x="304800" y="673100"/>
            <a:chExt cx="4000500" cy="4000500"/>
          </a:xfrm>
          <a:effectLst>
            <a:outerShdw blurRad="444500" dist="254000" dir="8100000" algn="tr" rotWithShape="0">
              <a:prstClr val="black">
                <a:alpha val="50000"/>
              </a:prstClr>
            </a:outerShdw>
          </a:effectLst>
        </p:grpSpPr>
        <p:sp>
          <p:nvSpPr>
            <p:cNvPr id="97" name="同心圆 9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8" name="椭圆 97"/>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9" name="组合 98"/>
          <p:cNvGrpSpPr/>
          <p:nvPr/>
        </p:nvGrpSpPr>
        <p:grpSpPr>
          <a:xfrm>
            <a:off x="3977487" y="3476112"/>
            <a:ext cx="212880" cy="212880"/>
            <a:chOff x="304800" y="673100"/>
            <a:chExt cx="4000500" cy="4000500"/>
          </a:xfrm>
          <a:effectLst>
            <a:outerShdw blurRad="444500" dist="254000" dir="8100000" algn="tr" rotWithShape="0">
              <a:prstClr val="black">
                <a:alpha val="50000"/>
              </a:prstClr>
            </a:outerShdw>
          </a:effectLst>
        </p:grpSpPr>
        <p:sp>
          <p:nvSpPr>
            <p:cNvPr id="100" name="同心圆 9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1" name="椭圆 100"/>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2" name="组合 101"/>
          <p:cNvGrpSpPr/>
          <p:nvPr/>
        </p:nvGrpSpPr>
        <p:grpSpPr>
          <a:xfrm>
            <a:off x="3868482" y="3332096"/>
            <a:ext cx="124487" cy="124487"/>
            <a:chOff x="304800" y="673100"/>
            <a:chExt cx="4000500" cy="4000500"/>
          </a:xfrm>
          <a:effectLst>
            <a:outerShdw blurRad="444500" dist="254000" dir="8100000" algn="tr" rotWithShape="0">
              <a:prstClr val="black">
                <a:alpha val="50000"/>
              </a:prstClr>
            </a:outerShdw>
          </a:effectLst>
        </p:grpSpPr>
        <p:sp>
          <p:nvSpPr>
            <p:cNvPr id="103" name="同心圆 10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4" name="椭圆 103"/>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46" name="直接连接符 45"/>
          <p:cNvCxnSpPr/>
          <p:nvPr/>
        </p:nvCxnSpPr>
        <p:spPr>
          <a:xfrm>
            <a:off x="5665539" y="2492896"/>
            <a:ext cx="0" cy="1872208"/>
          </a:xfrm>
          <a:prstGeom prst="line">
            <a:avLst/>
          </a:prstGeom>
          <a:ln>
            <a:solidFill>
              <a:schemeClr val="bg1"/>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37" name="TextBox 136"/>
          <p:cNvSpPr txBox="1"/>
          <p:nvPr/>
        </p:nvSpPr>
        <p:spPr>
          <a:xfrm>
            <a:off x="13514411" y="7029400"/>
            <a:ext cx="877163" cy="369332"/>
          </a:xfrm>
          <a:prstGeom prst="rect">
            <a:avLst/>
          </a:prstGeom>
          <a:noFill/>
        </p:spPr>
        <p:txBody>
          <a:bodyPr wrap="none" rtlCol="0">
            <a:spAutoFit/>
          </a:bodyPr>
          <a:lstStyle/>
          <a:p>
            <a:r>
              <a:rPr lang="zh-CN" altLang="en-US" dirty="0" smtClean="0"/>
              <a:t>延时符</a:t>
            </a:r>
            <a:endParaRPr lang="zh-CN" altLang="en-US" dirty="0"/>
          </a:p>
        </p:txBody>
      </p:sp>
      <p:sp>
        <p:nvSpPr>
          <p:cNvPr id="18" name="文本框 9"/>
          <p:cNvSpPr txBox="1"/>
          <p:nvPr/>
        </p:nvSpPr>
        <p:spPr>
          <a:xfrm>
            <a:off x="6016507" y="3061701"/>
            <a:ext cx="2457344" cy="684803"/>
          </a:xfrm>
          <a:prstGeom prst="rect">
            <a:avLst/>
          </a:prstGeom>
          <a:noFill/>
        </p:spPr>
        <p:txBody>
          <a:bodyPr wrap="square" lIns="68580" tIns="34290" rIns="68580" bIns="34290" rtlCol="0">
            <a:spAutoFit/>
          </a:bodyPr>
          <a:lstStyle/>
          <a:p>
            <a:pPr marL="0" lvl="1" algn="ctr"/>
            <a:r>
              <a:rPr lang="zh-CN" altLang="en-US" sz="4000" b="1" dirty="0" smtClean="0">
                <a:solidFill>
                  <a:schemeClr val="bg1"/>
                </a:solidFill>
                <a:latin typeface="黑体" panose="02010609060101010101" pitchFamily="49" charset="-122"/>
                <a:ea typeface="黑体" panose="02010609060101010101" pitchFamily="49" charset="-122"/>
              </a:rPr>
              <a:t>回归模型</a:t>
            </a:r>
            <a:endParaRPr lang="en-US" altLang="zh-CN" sz="4000" b="1" dirty="0" smtClean="0">
              <a:solidFill>
                <a:schemeClr val="bg1"/>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172278778"/>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500"/>
                                  </p:stCondLst>
                                  <p:childTnLst>
                                    <p:set>
                                      <p:cBhvr>
                                        <p:cTn id="6" dur="1" fill="hold">
                                          <p:stCondLst>
                                            <p:cond delay="0"/>
                                          </p:stCondLst>
                                        </p:cTn>
                                        <p:tgtEl>
                                          <p:spTgt spid="91"/>
                                        </p:tgtEl>
                                        <p:attrNameLst>
                                          <p:attrName>style.visibility</p:attrName>
                                        </p:attrNameLst>
                                      </p:cBhvr>
                                      <p:to>
                                        <p:strVal val="visible"/>
                                      </p:to>
                                    </p:set>
                                    <p:anim calcmode="lin" valueType="num">
                                      <p:cBhvr>
                                        <p:cTn id="7" dur="500" fill="hold"/>
                                        <p:tgtEl>
                                          <p:spTgt spid="91"/>
                                        </p:tgtEl>
                                        <p:attrNameLst>
                                          <p:attrName>ppt_w</p:attrName>
                                        </p:attrNameLst>
                                      </p:cBhvr>
                                      <p:tavLst>
                                        <p:tav tm="0">
                                          <p:val>
                                            <p:fltVal val="0"/>
                                          </p:val>
                                        </p:tav>
                                        <p:tav tm="100000">
                                          <p:val>
                                            <p:strVal val="#ppt_w"/>
                                          </p:val>
                                        </p:tav>
                                      </p:tavLst>
                                    </p:anim>
                                    <p:anim calcmode="lin" valueType="num">
                                      <p:cBhvr>
                                        <p:cTn id="8" dur="500" fill="hold"/>
                                        <p:tgtEl>
                                          <p:spTgt spid="91"/>
                                        </p:tgtEl>
                                        <p:attrNameLst>
                                          <p:attrName>ppt_h</p:attrName>
                                        </p:attrNameLst>
                                      </p:cBhvr>
                                      <p:tavLst>
                                        <p:tav tm="0">
                                          <p:val>
                                            <p:fltVal val="0"/>
                                          </p:val>
                                        </p:tav>
                                        <p:tav tm="100000">
                                          <p:val>
                                            <p:strVal val="#ppt_h"/>
                                          </p:val>
                                        </p:tav>
                                      </p:tavLst>
                                    </p:anim>
                                    <p:animEffect transition="in" filter="fade">
                                      <p:cBhvr>
                                        <p:cTn id="9" dur="500"/>
                                        <p:tgtEl>
                                          <p:spTgt spid="91"/>
                                        </p:tgtEl>
                                      </p:cBhvr>
                                    </p:animEffect>
                                  </p:childTnLst>
                                </p:cTn>
                              </p:par>
                              <p:par>
                                <p:cTn id="10" presetID="53" presetClass="entr" presetSubtype="16" fill="hold" nodeType="withEffect">
                                  <p:stCondLst>
                                    <p:cond delay="500"/>
                                  </p:stCondLst>
                                  <p:childTnLst>
                                    <p:set>
                                      <p:cBhvr>
                                        <p:cTn id="11" dur="1" fill="hold">
                                          <p:stCondLst>
                                            <p:cond delay="0"/>
                                          </p:stCondLst>
                                        </p:cTn>
                                        <p:tgtEl>
                                          <p:spTgt spid="96"/>
                                        </p:tgtEl>
                                        <p:attrNameLst>
                                          <p:attrName>style.visibility</p:attrName>
                                        </p:attrNameLst>
                                      </p:cBhvr>
                                      <p:to>
                                        <p:strVal val="visible"/>
                                      </p:to>
                                    </p:set>
                                    <p:anim calcmode="lin" valueType="num">
                                      <p:cBhvr>
                                        <p:cTn id="12" dur="500" fill="hold"/>
                                        <p:tgtEl>
                                          <p:spTgt spid="96"/>
                                        </p:tgtEl>
                                        <p:attrNameLst>
                                          <p:attrName>ppt_w</p:attrName>
                                        </p:attrNameLst>
                                      </p:cBhvr>
                                      <p:tavLst>
                                        <p:tav tm="0">
                                          <p:val>
                                            <p:fltVal val="0"/>
                                          </p:val>
                                        </p:tav>
                                        <p:tav tm="100000">
                                          <p:val>
                                            <p:strVal val="#ppt_w"/>
                                          </p:val>
                                        </p:tav>
                                      </p:tavLst>
                                    </p:anim>
                                    <p:anim calcmode="lin" valueType="num">
                                      <p:cBhvr>
                                        <p:cTn id="13" dur="500" fill="hold"/>
                                        <p:tgtEl>
                                          <p:spTgt spid="96"/>
                                        </p:tgtEl>
                                        <p:attrNameLst>
                                          <p:attrName>ppt_h</p:attrName>
                                        </p:attrNameLst>
                                      </p:cBhvr>
                                      <p:tavLst>
                                        <p:tav tm="0">
                                          <p:val>
                                            <p:fltVal val="0"/>
                                          </p:val>
                                        </p:tav>
                                        <p:tav tm="100000">
                                          <p:val>
                                            <p:strVal val="#ppt_h"/>
                                          </p:val>
                                        </p:tav>
                                      </p:tavLst>
                                    </p:anim>
                                    <p:animEffect transition="in" filter="fade">
                                      <p:cBhvr>
                                        <p:cTn id="14" dur="500"/>
                                        <p:tgtEl>
                                          <p:spTgt spid="96"/>
                                        </p:tgtEl>
                                      </p:cBhvr>
                                    </p:animEffect>
                                  </p:childTnLst>
                                </p:cTn>
                              </p:par>
                              <p:par>
                                <p:cTn id="15" presetID="53" presetClass="entr" presetSubtype="16" fill="hold" nodeType="withEffect">
                                  <p:stCondLst>
                                    <p:cond delay="500"/>
                                  </p:stCondLst>
                                  <p:childTnLst>
                                    <p:set>
                                      <p:cBhvr>
                                        <p:cTn id="16" dur="1" fill="hold">
                                          <p:stCondLst>
                                            <p:cond delay="0"/>
                                          </p:stCondLst>
                                        </p:cTn>
                                        <p:tgtEl>
                                          <p:spTgt spid="99"/>
                                        </p:tgtEl>
                                        <p:attrNameLst>
                                          <p:attrName>style.visibility</p:attrName>
                                        </p:attrNameLst>
                                      </p:cBhvr>
                                      <p:to>
                                        <p:strVal val="visible"/>
                                      </p:to>
                                    </p:set>
                                    <p:anim calcmode="lin" valueType="num">
                                      <p:cBhvr>
                                        <p:cTn id="17" dur="500" fill="hold"/>
                                        <p:tgtEl>
                                          <p:spTgt spid="99"/>
                                        </p:tgtEl>
                                        <p:attrNameLst>
                                          <p:attrName>ppt_w</p:attrName>
                                        </p:attrNameLst>
                                      </p:cBhvr>
                                      <p:tavLst>
                                        <p:tav tm="0">
                                          <p:val>
                                            <p:fltVal val="0"/>
                                          </p:val>
                                        </p:tav>
                                        <p:tav tm="100000">
                                          <p:val>
                                            <p:strVal val="#ppt_w"/>
                                          </p:val>
                                        </p:tav>
                                      </p:tavLst>
                                    </p:anim>
                                    <p:anim calcmode="lin" valueType="num">
                                      <p:cBhvr>
                                        <p:cTn id="18" dur="500" fill="hold"/>
                                        <p:tgtEl>
                                          <p:spTgt spid="99"/>
                                        </p:tgtEl>
                                        <p:attrNameLst>
                                          <p:attrName>ppt_h</p:attrName>
                                        </p:attrNameLst>
                                      </p:cBhvr>
                                      <p:tavLst>
                                        <p:tav tm="0">
                                          <p:val>
                                            <p:fltVal val="0"/>
                                          </p:val>
                                        </p:tav>
                                        <p:tav tm="100000">
                                          <p:val>
                                            <p:strVal val="#ppt_h"/>
                                          </p:val>
                                        </p:tav>
                                      </p:tavLst>
                                    </p:anim>
                                    <p:animEffect transition="in" filter="fade">
                                      <p:cBhvr>
                                        <p:cTn id="19" dur="500"/>
                                        <p:tgtEl>
                                          <p:spTgt spid="99"/>
                                        </p:tgtEl>
                                      </p:cBhvr>
                                    </p:animEffect>
                                  </p:childTnLst>
                                </p:cTn>
                              </p:par>
                              <p:par>
                                <p:cTn id="20" presetID="53" presetClass="entr" presetSubtype="16" fill="hold" nodeType="withEffect">
                                  <p:stCondLst>
                                    <p:cond delay="500"/>
                                  </p:stCondLst>
                                  <p:childTnLst>
                                    <p:set>
                                      <p:cBhvr>
                                        <p:cTn id="21" dur="1" fill="hold">
                                          <p:stCondLst>
                                            <p:cond delay="0"/>
                                          </p:stCondLst>
                                        </p:cTn>
                                        <p:tgtEl>
                                          <p:spTgt spid="102"/>
                                        </p:tgtEl>
                                        <p:attrNameLst>
                                          <p:attrName>style.visibility</p:attrName>
                                        </p:attrNameLst>
                                      </p:cBhvr>
                                      <p:to>
                                        <p:strVal val="visible"/>
                                      </p:to>
                                    </p:set>
                                    <p:anim calcmode="lin" valueType="num">
                                      <p:cBhvr>
                                        <p:cTn id="22" dur="500" fill="hold"/>
                                        <p:tgtEl>
                                          <p:spTgt spid="102"/>
                                        </p:tgtEl>
                                        <p:attrNameLst>
                                          <p:attrName>ppt_w</p:attrName>
                                        </p:attrNameLst>
                                      </p:cBhvr>
                                      <p:tavLst>
                                        <p:tav tm="0">
                                          <p:val>
                                            <p:fltVal val="0"/>
                                          </p:val>
                                        </p:tav>
                                        <p:tav tm="100000">
                                          <p:val>
                                            <p:strVal val="#ppt_w"/>
                                          </p:val>
                                        </p:tav>
                                      </p:tavLst>
                                    </p:anim>
                                    <p:anim calcmode="lin" valueType="num">
                                      <p:cBhvr>
                                        <p:cTn id="23" dur="500" fill="hold"/>
                                        <p:tgtEl>
                                          <p:spTgt spid="102"/>
                                        </p:tgtEl>
                                        <p:attrNameLst>
                                          <p:attrName>ppt_h</p:attrName>
                                        </p:attrNameLst>
                                      </p:cBhvr>
                                      <p:tavLst>
                                        <p:tav tm="0">
                                          <p:val>
                                            <p:fltVal val="0"/>
                                          </p:val>
                                        </p:tav>
                                        <p:tav tm="100000">
                                          <p:val>
                                            <p:strVal val="#ppt_h"/>
                                          </p:val>
                                        </p:tav>
                                      </p:tavLst>
                                    </p:anim>
                                    <p:animEffect transition="in" filter="fade">
                                      <p:cBhvr>
                                        <p:cTn id="24" dur="500"/>
                                        <p:tgtEl>
                                          <p:spTgt spid="102"/>
                                        </p:tgtEl>
                                      </p:cBhvr>
                                    </p:animEffect>
                                  </p:childTnLst>
                                </p:cTn>
                              </p:par>
                            </p:childTnLst>
                          </p:cTn>
                        </p:par>
                        <p:par>
                          <p:cTn id="25" fill="hold">
                            <p:stCondLst>
                              <p:cond delay="1000"/>
                            </p:stCondLst>
                            <p:childTnLst>
                              <p:par>
                                <p:cTn id="26" presetID="22" presetClass="entr" presetSubtype="1" fill="hold" nodeType="afterEffect">
                                  <p:stCondLst>
                                    <p:cond delay="0"/>
                                  </p:stCondLst>
                                  <p:childTnLst>
                                    <p:set>
                                      <p:cBhvr>
                                        <p:cTn id="27" dur="1" fill="hold">
                                          <p:stCondLst>
                                            <p:cond delay="0"/>
                                          </p:stCondLst>
                                        </p:cTn>
                                        <p:tgtEl>
                                          <p:spTgt spid="46"/>
                                        </p:tgtEl>
                                        <p:attrNameLst>
                                          <p:attrName>style.visibility</p:attrName>
                                        </p:attrNameLst>
                                      </p:cBhvr>
                                      <p:to>
                                        <p:strVal val="visible"/>
                                      </p:to>
                                    </p:set>
                                    <p:animEffect transition="in" filter="wipe(up)">
                                      <p:cBhvr>
                                        <p:cTn id="28" dur="500"/>
                                        <p:tgtEl>
                                          <p:spTgt spid="46"/>
                                        </p:tgtEl>
                                      </p:cBhvr>
                                    </p:animEffect>
                                  </p:childTnLst>
                                </p:cTn>
                              </p:par>
                            </p:childTnLst>
                          </p:cTn>
                        </p:par>
                        <p:par>
                          <p:cTn id="29" fill="hold">
                            <p:stCondLst>
                              <p:cond delay="1500"/>
                            </p:stCondLst>
                            <p:childTnLst>
                              <p:par>
                                <p:cTn id="30" presetID="10" presetClass="entr" presetSubtype="0" fill="hold" grpId="0" nodeType="afterEffect">
                                  <p:stCondLst>
                                    <p:cond delay="0"/>
                                  </p:stCondLst>
                                  <p:childTnLst>
                                    <p:set>
                                      <p:cBhvr>
                                        <p:cTn id="31" dur="1" fill="hold">
                                          <p:stCondLst>
                                            <p:cond delay="0"/>
                                          </p:stCondLst>
                                        </p:cTn>
                                        <p:tgtEl>
                                          <p:spTgt spid="137"/>
                                        </p:tgtEl>
                                        <p:attrNameLst>
                                          <p:attrName>style.visibility</p:attrName>
                                        </p:attrNameLst>
                                      </p:cBhvr>
                                      <p:to>
                                        <p:strVal val="visible"/>
                                      </p:to>
                                    </p:set>
                                    <p:animEffect transition="in" filter="fade">
                                      <p:cBhvr>
                                        <p:cTn id="32" dur="1250"/>
                                        <p:tgtEl>
                                          <p:spTgt spid="137"/>
                                        </p:tgtEl>
                                      </p:cBhvr>
                                    </p:animEffect>
                                  </p:childTnLst>
                                </p:cTn>
                              </p:par>
                            </p:childTnLst>
                          </p:cTn>
                        </p:par>
                        <p:par>
                          <p:cTn id="33" fill="hold">
                            <p:stCondLst>
                              <p:cond delay="2750"/>
                            </p:stCondLst>
                            <p:childTnLst>
                              <p:par>
                                <p:cTn id="34" presetID="42"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310063" y="366530"/>
            <a:ext cx="11260132" cy="523220"/>
            <a:chOff x="310063" y="366530"/>
            <a:chExt cx="11260132" cy="523220"/>
          </a:xfrm>
        </p:grpSpPr>
        <p:grpSp>
          <p:nvGrpSpPr>
            <p:cNvPr id="34" name="组合 33"/>
            <p:cNvGrpSpPr/>
            <p:nvPr/>
          </p:nvGrpSpPr>
          <p:grpSpPr>
            <a:xfrm>
              <a:off x="310063" y="366530"/>
              <a:ext cx="1865917" cy="523220"/>
              <a:chOff x="8641357" y="2083951"/>
              <a:chExt cx="1866348" cy="523341"/>
            </a:xfrm>
          </p:grpSpPr>
          <p:sp>
            <p:nvSpPr>
              <p:cNvPr id="38" name="Freeform 512"/>
              <p:cNvSpPr>
                <a:spLocks/>
              </p:cNvSpPr>
              <p:nvPr/>
            </p:nvSpPr>
            <p:spPr bwMode="auto">
              <a:xfrm>
                <a:off x="8641357" y="2228252"/>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066CC"/>
              </a:solidFill>
              <a:ln>
                <a:noFill/>
              </a:ln>
              <a:extLst/>
            </p:spPr>
            <p:txBody>
              <a:bodyPr vert="horz" wrap="square" lIns="91419" tIns="45709" rIns="91419" bIns="45709" numCol="1" anchor="t" anchorCtr="0" compatLnSpc="1">
                <a:prstTxWarp prst="textNoShape">
                  <a:avLst/>
                </a:prstTxWarp>
              </a:bodyPr>
              <a:lstStyle/>
              <a:p>
                <a:endParaRPr lang="zh-CN" altLang="en-US"/>
              </a:p>
            </p:txBody>
          </p:sp>
          <p:sp>
            <p:nvSpPr>
              <p:cNvPr id="39" name="TextBox 54"/>
              <p:cNvSpPr txBox="1"/>
              <p:nvPr/>
            </p:nvSpPr>
            <p:spPr>
              <a:xfrm>
                <a:off x="8784482" y="2083951"/>
                <a:ext cx="1723223" cy="523341"/>
              </a:xfrm>
              <a:prstGeom prst="rect">
                <a:avLst/>
              </a:prstGeom>
              <a:noFill/>
            </p:spPr>
            <p:txBody>
              <a:bodyPr wrap="square" rtlCol="0">
                <a:spAutoFit/>
              </a:bodyPr>
              <a:lstStyle/>
              <a:p>
                <a:r>
                  <a:rPr lang="zh-CN" altLang="en-US" sz="2800" dirty="0" smtClean="0">
                    <a:latin typeface="黑体" panose="02010609060101010101" pitchFamily="49" charset="-122"/>
                    <a:ea typeface="黑体" panose="02010609060101010101" pitchFamily="49" charset="-122"/>
                  </a:rPr>
                  <a:t>回归模型</a:t>
                </a:r>
                <a:endParaRPr lang="zh-CN" altLang="zh-CN" sz="2800" dirty="0">
                  <a:latin typeface="黑体" panose="02010609060101010101" pitchFamily="49" charset="-122"/>
                  <a:ea typeface="黑体" panose="02010609060101010101" pitchFamily="49" charset="-122"/>
                </a:endParaRPr>
              </a:p>
            </p:txBody>
          </p:sp>
        </p:grpSp>
        <p:cxnSp>
          <p:nvCxnSpPr>
            <p:cNvPr id="37" name="直接连接符 36"/>
            <p:cNvCxnSpPr/>
            <p:nvPr/>
          </p:nvCxnSpPr>
          <p:spPr>
            <a:xfrm>
              <a:off x="2082506" y="745482"/>
              <a:ext cx="94876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矩形 2"/>
          <p:cNvSpPr/>
          <p:nvPr/>
        </p:nvSpPr>
        <p:spPr>
          <a:xfrm>
            <a:off x="985019" y="1412776"/>
            <a:ext cx="10369152" cy="3597908"/>
          </a:xfrm>
          <a:prstGeom prst="rect">
            <a:avLst/>
          </a:prstGeom>
        </p:spPr>
        <p:txBody>
          <a:bodyPr wrap="square">
            <a:spAutoFit/>
          </a:bodyPr>
          <a:lstStyle/>
          <a:p>
            <a:pPr>
              <a:lnSpc>
                <a:spcPct val="130000"/>
              </a:lnSpc>
              <a:spcBef>
                <a:spcPts val="600"/>
              </a:spcBef>
              <a:spcAft>
                <a:spcPts val="600"/>
              </a:spcAft>
            </a:pPr>
            <a:r>
              <a:rPr lang="zh-CN" altLang="en-US" sz="2800" dirty="0" smtClean="0">
                <a:latin typeface="华文楷体" panose="02010600040101010101" pitchFamily="2" charset="-122"/>
                <a:ea typeface="华文楷体" panose="02010600040101010101" pitchFamily="2" charset="-122"/>
              </a:rPr>
              <a:t>一</a:t>
            </a:r>
            <a:r>
              <a:rPr lang="zh-CN" altLang="en-US" sz="2800" dirty="0">
                <a:latin typeface="华文楷体" panose="02010600040101010101" pitchFamily="2" charset="-122"/>
                <a:ea typeface="华文楷体" panose="02010600040101010101" pitchFamily="2" charset="-122"/>
              </a:rPr>
              <a:t>、面板数据回归模型的一般</a:t>
            </a:r>
            <a:r>
              <a:rPr lang="zh-CN" altLang="en-US" sz="2800" dirty="0" smtClean="0">
                <a:latin typeface="华文楷体" panose="02010600040101010101" pitchFamily="2" charset="-122"/>
                <a:ea typeface="华文楷体" panose="02010600040101010101" pitchFamily="2" charset="-122"/>
              </a:rPr>
              <a:t>形式</a:t>
            </a:r>
            <a:endParaRPr lang="en-US" altLang="zh-CN" sz="2800" dirty="0" smtClean="0">
              <a:latin typeface="华文楷体" panose="02010600040101010101" pitchFamily="2" charset="-122"/>
              <a:ea typeface="华文楷体" panose="02010600040101010101" pitchFamily="2" charset="-122"/>
            </a:endParaRPr>
          </a:p>
          <a:p>
            <a:pPr>
              <a:lnSpc>
                <a:spcPct val="130000"/>
              </a:lnSpc>
              <a:spcBef>
                <a:spcPts val="600"/>
              </a:spcBef>
              <a:spcAft>
                <a:spcPts val="600"/>
              </a:spcAft>
            </a:pPr>
            <a:endParaRPr lang="en-US" altLang="zh-CN" sz="28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spcBef>
                <a:spcPts val="600"/>
              </a:spcBef>
              <a:spcAft>
                <a:spcPts val="600"/>
              </a:spcAft>
            </a:pPr>
            <a:endParaRPr lang="en-US" altLang="zh-CN" sz="28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其中</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a:t>
            </a:r>
            <a:r>
              <a:rPr lang="en-US" altLang="zh-CN" sz="2400" dirty="0" err="1" smtClean="0">
                <a:latin typeface="Times New Roman" panose="02020603050405020304" pitchFamily="18" charset="0"/>
                <a:ea typeface="华文楷体" panose="02010600040101010101" pitchFamily="2" charset="-122"/>
                <a:cs typeface="Times New Roman" panose="02020603050405020304" pitchFamily="18" charset="0"/>
              </a:rPr>
              <a:t>i</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 1</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2</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N </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表示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N </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个个体</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t =1</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2</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T </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表示 </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T </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个</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时期</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a:t>
            </a:r>
            <a:r>
              <a:rPr lang="en-US" altLang="zh-CN" sz="2400" i="1" dirty="0" err="1">
                <a:latin typeface="Times New Roman" panose="02020603050405020304" pitchFamily="18" charset="0"/>
                <a:ea typeface="华文楷体" panose="02010600040101010101" pitchFamily="2" charset="-122"/>
                <a:cs typeface="Times New Roman" panose="02020603050405020304" pitchFamily="18" charset="0"/>
              </a:rPr>
              <a:t>y</a:t>
            </a:r>
            <a:r>
              <a:rPr lang="en-US" altLang="zh-CN" sz="2400" i="1" baseline="-25000" dirty="0" err="1" smtClean="0">
                <a:latin typeface="Times New Roman" panose="02020603050405020304" pitchFamily="18" charset="0"/>
                <a:ea typeface="华文楷体" panose="02010600040101010101" pitchFamily="2" charset="-122"/>
                <a:cs typeface="Times New Roman" panose="02020603050405020304" pitchFamily="18" charset="0"/>
              </a:rPr>
              <a:t>it</a:t>
            </a:r>
            <a:r>
              <a:rPr lang="en-US" altLang="zh-CN" sz="2400" i="1" baseline="-250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为</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被解释变量</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表示</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第 </a:t>
            </a:r>
            <a:r>
              <a:rPr lang="en-US" altLang="zh-CN" sz="2400" i="1" dirty="0" err="1" smtClean="0">
                <a:latin typeface="Times New Roman" panose="02020603050405020304" pitchFamily="18" charset="0"/>
                <a:ea typeface="华文楷体" panose="02010600040101010101" pitchFamily="2" charset="-122"/>
                <a:cs typeface="Times New Roman" panose="02020603050405020304" pitchFamily="18" charset="0"/>
              </a:rPr>
              <a:t>i</a:t>
            </a:r>
            <a:r>
              <a:rPr lang="en-US" altLang="zh-CN" sz="2400" i="1" dirty="0" smtClean="0">
                <a:latin typeface="Times New Roman" panose="02020603050405020304" pitchFamily="18" charset="0"/>
                <a:ea typeface="华文楷体" panose="02010600040101010101" pitchFamily="2" charset="-122"/>
                <a:cs typeface="Times New Roman" panose="02020603050405020304" pitchFamily="18" charset="0"/>
              </a:rPr>
              <a:t> </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个</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个体在 </a:t>
            </a:r>
            <a:r>
              <a:rPr lang="en-US" altLang="zh-CN" sz="2400" i="1" dirty="0">
                <a:latin typeface="Times New Roman" panose="02020603050405020304" pitchFamily="18" charset="0"/>
                <a:ea typeface="华文楷体" panose="02010600040101010101" pitchFamily="2" charset="-122"/>
                <a:cs typeface="Times New Roman" panose="02020603050405020304" pitchFamily="18" charset="0"/>
              </a:rPr>
              <a:t>t</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时期的观测值</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a:t>
            </a:r>
            <a:r>
              <a:rPr lang="en-US" altLang="zh-CN" sz="2400" i="1" dirty="0" err="1" smtClean="0">
                <a:latin typeface="Times New Roman" panose="02020603050405020304" pitchFamily="18" charset="0"/>
                <a:ea typeface="华文楷体" panose="02010600040101010101" pitchFamily="2" charset="-122"/>
                <a:cs typeface="Times New Roman" panose="02020603050405020304" pitchFamily="18" charset="0"/>
              </a:rPr>
              <a:t>X</a:t>
            </a:r>
            <a:r>
              <a:rPr lang="en-US" altLang="zh-CN" sz="2400" i="1" baseline="-25000" dirty="0" err="1" smtClean="0">
                <a:latin typeface="Times New Roman" panose="02020603050405020304" pitchFamily="18" charset="0"/>
                <a:ea typeface="华文楷体" panose="02010600040101010101" pitchFamily="2" charset="-122"/>
                <a:cs typeface="Times New Roman" panose="02020603050405020304" pitchFamily="18" charset="0"/>
              </a:rPr>
              <a:t>it</a:t>
            </a:r>
            <a:r>
              <a:rPr lang="en-US" altLang="zh-CN" sz="2400" i="1" baseline="-250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是</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解释变量</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表示解释变量</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集</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对于个体 </a:t>
            </a:r>
            <a:r>
              <a:rPr lang="en-US" altLang="zh-CN" sz="2400" i="1" dirty="0" err="1" smtClean="0">
                <a:latin typeface="Times New Roman" panose="02020603050405020304" pitchFamily="18" charset="0"/>
                <a:ea typeface="华文楷体" panose="02010600040101010101" pitchFamily="2" charset="-122"/>
                <a:cs typeface="Times New Roman" panose="02020603050405020304" pitchFamily="18" charset="0"/>
              </a:rPr>
              <a:t>i</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在时期 </a:t>
            </a:r>
            <a:r>
              <a:rPr lang="en-US" altLang="zh-CN" sz="2400" i="1" dirty="0" smtClean="0">
                <a:latin typeface="Times New Roman" panose="02020603050405020304" pitchFamily="18" charset="0"/>
                <a:ea typeface="华文楷体" panose="02010600040101010101" pitchFamily="2" charset="-122"/>
                <a:cs typeface="Times New Roman" panose="02020603050405020304" pitchFamily="18" charset="0"/>
              </a:rPr>
              <a:t>t</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的观测值；</a:t>
            </a:r>
            <a:r>
              <a:rPr lang="zh-CN" altLang="en-US" sz="2400" i="1" dirty="0" smtClean="0">
                <a:latin typeface="Times New Roman" panose="02020603050405020304" pitchFamily="18" charset="0"/>
                <a:ea typeface="华文楷体" panose="02010600040101010101" pitchFamily="2" charset="-122"/>
                <a:cs typeface="Times New Roman" panose="02020603050405020304" pitchFamily="18" charset="0"/>
                <a:sym typeface="Symbol"/>
              </a:rPr>
              <a:t></a:t>
            </a:r>
            <a:r>
              <a:rPr lang="en-US" altLang="zh-CN" sz="2400" i="1" baseline="-25000" dirty="0" err="1">
                <a:latin typeface="Times New Roman" panose="02020603050405020304" pitchFamily="18" charset="0"/>
                <a:ea typeface="华文楷体" panose="02010600040101010101" pitchFamily="2" charset="-122"/>
                <a:cs typeface="Times New Roman" panose="02020603050405020304" pitchFamily="18" charset="0"/>
                <a:sym typeface="Symbol"/>
              </a:rPr>
              <a:t>i</a:t>
            </a:r>
            <a:r>
              <a:rPr lang="en-US" altLang="zh-CN" sz="2400" i="1" baseline="-25000" dirty="0" smtClean="0">
                <a:latin typeface="Times New Roman" panose="02020603050405020304" pitchFamily="18" charset="0"/>
                <a:ea typeface="华文楷体" panose="02010600040101010101" pitchFamily="2" charset="-122"/>
                <a:cs typeface="Times New Roman" panose="02020603050405020304" pitchFamily="18" charset="0"/>
                <a:sym typeface="Symbol"/>
              </a:rPr>
              <a:t> </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是</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待估参数</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a:t>
            </a:r>
            <a:r>
              <a:rPr lang="en-US" altLang="zh-CN" sz="2400" i="1" dirty="0" err="1" smtClean="0">
                <a:latin typeface="Times New Roman" panose="02020603050405020304" pitchFamily="18" charset="0"/>
                <a:ea typeface="华文楷体" panose="02010600040101010101" pitchFamily="2" charset="-122"/>
                <a:cs typeface="Times New Roman" panose="02020603050405020304" pitchFamily="18" charset="0"/>
              </a:rPr>
              <a:t>u</a:t>
            </a:r>
            <a:r>
              <a:rPr lang="en-US" altLang="zh-CN" sz="2400" i="1" baseline="-25000" dirty="0" err="1" smtClean="0">
                <a:latin typeface="Times New Roman" panose="02020603050405020304" pitchFamily="18" charset="0"/>
                <a:ea typeface="华文楷体" panose="02010600040101010101" pitchFamily="2" charset="-122"/>
                <a:cs typeface="Times New Roman" panose="02020603050405020304" pitchFamily="18" charset="0"/>
              </a:rPr>
              <a:t>it</a:t>
            </a:r>
            <a:r>
              <a:rPr lang="en-US" altLang="zh-CN" sz="2400" i="1" baseline="-250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是随机扰动项</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 </a:t>
            </a:r>
          </a:p>
        </p:txBody>
      </p:sp>
      <p:graphicFrame>
        <p:nvGraphicFramePr>
          <p:cNvPr id="4" name="对象 3"/>
          <p:cNvGraphicFramePr>
            <a:graphicFrameLocks noChangeAspect="1"/>
          </p:cNvGraphicFramePr>
          <p:nvPr>
            <p:extLst>
              <p:ext uri="{D42A27DB-BD31-4B8C-83A1-F6EECF244321}">
                <p14:modId xmlns:p14="http://schemas.microsoft.com/office/powerpoint/2010/main" val="2400371065"/>
              </p:ext>
            </p:extLst>
          </p:nvPr>
        </p:nvGraphicFramePr>
        <p:xfrm>
          <a:off x="4052888" y="2379663"/>
          <a:ext cx="3146425" cy="627062"/>
        </p:xfrm>
        <a:graphic>
          <a:graphicData uri="http://schemas.openxmlformats.org/presentationml/2006/ole">
            <mc:AlternateContent xmlns:mc="http://schemas.openxmlformats.org/markup-compatibility/2006">
              <mc:Choice xmlns:v="urn:schemas-microsoft-com:vml" Requires="v">
                <p:oleObj spid="_x0000_s1037" name="Equation" r:id="rId4" imgW="1206360" imgH="241200" progId="Equation.DSMT4">
                  <p:embed/>
                </p:oleObj>
              </mc:Choice>
              <mc:Fallback>
                <p:oleObj name="Equation" r:id="rId4" imgW="1206360" imgH="241200" progId="Equation.DSMT4">
                  <p:embed/>
                  <p:pic>
                    <p:nvPicPr>
                      <p:cNvPr id="0" name="Object 32"/>
                      <p:cNvPicPr>
                        <a:picLocks noChangeAspect="1" noChangeArrowheads="1"/>
                      </p:cNvPicPr>
                      <p:nvPr/>
                    </p:nvPicPr>
                    <p:blipFill>
                      <a:blip r:embed="rId5"/>
                      <a:srcRect/>
                      <a:stretch>
                        <a:fillRect/>
                      </a:stretch>
                    </p:blipFill>
                    <p:spPr bwMode="auto">
                      <a:xfrm>
                        <a:off x="4052888" y="2379663"/>
                        <a:ext cx="3146425"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03941534"/>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310063" y="366530"/>
            <a:ext cx="11260132" cy="523220"/>
            <a:chOff x="310063" y="366530"/>
            <a:chExt cx="11260132" cy="523220"/>
          </a:xfrm>
        </p:grpSpPr>
        <p:grpSp>
          <p:nvGrpSpPr>
            <p:cNvPr id="34" name="组合 33"/>
            <p:cNvGrpSpPr/>
            <p:nvPr/>
          </p:nvGrpSpPr>
          <p:grpSpPr>
            <a:xfrm>
              <a:off x="310063" y="366530"/>
              <a:ext cx="1865917" cy="523220"/>
              <a:chOff x="8641357" y="2083951"/>
              <a:chExt cx="1866348" cy="523341"/>
            </a:xfrm>
          </p:grpSpPr>
          <p:sp>
            <p:nvSpPr>
              <p:cNvPr id="38" name="Freeform 512"/>
              <p:cNvSpPr>
                <a:spLocks/>
              </p:cNvSpPr>
              <p:nvPr/>
            </p:nvSpPr>
            <p:spPr bwMode="auto">
              <a:xfrm>
                <a:off x="8641357" y="2228252"/>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066CC"/>
              </a:solidFill>
              <a:ln>
                <a:noFill/>
              </a:ln>
              <a:extLst/>
            </p:spPr>
            <p:txBody>
              <a:bodyPr vert="horz" wrap="square" lIns="91419" tIns="45709" rIns="91419" bIns="45709" numCol="1" anchor="t" anchorCtr="0" compatLnSpc="1">
                <a:prstTxWarp prst="textNoShape">
                  <a:avLst/>
                </a:prstTxWarp>
              </a:bodyPr>
              <a:lstStyle/>
              <a:p>
                <a:endParaRPr lang="zh-CN" altLang="en-US"/>
              </a:p>
            </p:txBody>
          </p:sp>
          <p:sp>
            <p:nvSpPr>
              <p:cNvPr id="39" name="TextBox 54"/>
              <p:cNvSpPr txBox="1"/>
              <p:nvPr/>
            </p:nvSpPr>
            <p:spPr>
              <a:xfrm>
                <a:off x="8784482" y="2083951"/>
                <a:ext cx="1723223" cy="523341"/>
              </a:xfrm>
              <a:prstGeom prst="rect">
                <a:avLst/>
              </a:prstGeom>
              <a:noFill/>
            </p:spPr>
            <p:txBody>
              <a:bodyPr wrap="square" rtlCol="0">
                <a:spAutoFit/>
              </a:bodyPr>
              <a:lstStyle/>
              <a:p>
                <a:r>
                  <a:rPr lang="zh-CN" altLang="en-US" sz="2800" dirty="0" smtClean="0">
                    <a:latin typeface="黑体" panose="02010609060101010101" pitchFamily="49" charset="-122"/>
                    <a:ea typeface="黑体" panose="02010609060101010101" pitchFamily="49" charset="-122"/>
                  </a:rPr>
                  <a:t>回归模型</a:t>
                </a:r>
                <a:endParaRPr lang="zh-CN" altLang="zh-CN" sz="2800" dirty="0">
                  <a:latin typeface="黑体" panose="02010609060101010101" pitchFamily="49" charset="-122"/>
                  <a:ea typeface="黑体" panose="02010609060101010101" pitchFamily="49" charset="-122"/>
                </a:endParaRPr>
              </a:p>
            </p:txBody>
          </p:sp>
        </p:grpSp>
        <p:cxnSp>
          <p:nvCxnSpPr>
            <p:cNvPr id="37" name="直接连接符 36"/>
            <p:cNvCxnSpPr/>
            <p:nvPr/>
          </p:nvCxnSpPr>
          <p:spPr>
            <a:xfrm>
              <a:off x="2082506" y="745482"/>
              <a:ext cx="94876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矩形 2"/>
          <p:cNvSpPr/>
          <p:nvPr/>
        </p:nvSpPr>
        <p:spPr>
          <a:xfrm>
            <a:off x="1489075" y="1412775"/>
            <a:ext cx="9217024" cy="3742563"/>
          </a:xfrm>
          <a:prstGeom prst="rect">
            <a:avLst/>
          </a:prstGeom>
        </p:spPr>
        <p:txBody>
          <a:bodyPr wrap="square">
            <a:spAutoFit/>
          </a:bodyPr>
          <a:lstStyle/>
          <a:p>
            <a:pPr>
              <a:lnSpc>
                <a:spcPct val="130000"/>
              </a:lnSpc>
              <a:spcBef>
                <a:spcPts val="600"/>
              </a:spcBef>
              <a:spcAft>
                <a:spcPts val="600"/>
              </a:spcAft>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①无约束模型：</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spcBef>
                <a:spcPts val="600"/>
              </a:spcBef>
              <a:spcAft>
                <a:spcPts val="600"/>
              </a:spcAft>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②个体</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组</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均值修正回归模型：</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spcBef>
                <a:spcPts val="600"/>
              </a:spcBef>
              <a:spcAft>
                <a:spcPts val="600"/>
              </a:spcAft>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回归截距不同，回归斜率系数相同。</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spcBef>
                <a:spcPts val="600"/>
              </a:spcBef>
              <a:spcAft>
                <a:spcPts val="600"/>
              </a:spcAft>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③混合</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数据</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回归模型：</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spcBef>
                <a:spcPts val="600"/>
              </a:spcBef>
              <a:spcAft>
                <a:spcPts val="600"/>
              </a:spcAft>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斜率和截距都相同。</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spcBef>
                <a:spcPts val="600"/>
              </a:spcBef>
              <a:spcAft>
                <a:spcPts val="600"/>
              </a:spcAft>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分析面板数据时，第②类模型最常用。</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678517206"/>
              </p:ext>
            </p:extLst>
          </p:nvPr>
        </p:nvGraphicFramePr>
        <p:xfrm>
          <a:off x="3629025" y="1425575"/>
          <a:ext cx="3146425" cy="491257"/>
        </p:xfrm>
        <a:graphic>
          <a:graphicData uri="http://schemas.openxmlformats.org/presentationml/2006/ole">
            <mc:AlternateContent xmlns:mc="http://schemas.openxmlformats.org/markup-compatibility/2006">
              <mc:Choice xmlns:v="urn:schemas-microsoft-com:vml" Requires="v">
                <p:oleObj spid="_x0000_s2079" name="Equation" r:id="rId4" imgW="1206360" imgH="241200" progId="Equation.DSMT4">
                  <p:embed/>
                </p:oleObj>
              </mc:Choice>
              <mc:Fallback>
                <p:oleObj name="Equation" r:id="rId4" imgW="1206360" imgH="241200" progId="Equation.DSMT4">
                  <p:embed/>
                  <p:pic>
                    <p:nvPicPr>
                      <p:cNvPr id="0" name=""/>
                      <p:cNvPicPr>
                        <a:picLocks noChangeAspect="1" noChangeArrowheads="1"/>
                      </p:cNvPicPr>
                      <p:nvPr/>
                    </p:nvPicPr>
                    <p:blipFill>
                      <a:blip r:embed="rId5"/>
                      <a:srcRect/>
                      <a:stretch>
                        <a:fillRect/>
                      </a:stretch>
                    </p:blipFill>
                    <p:spPr bwMode="auto">
                      <a:xfrm>
                        <a:off x="3629025" y="1425575"/>
                        <a:ext cx="3146425" cy="491257"/>
                      </a:xfrm>
                      <a:prstGeom prst="rect">
                        <a:avLst/>
                      </a:prstGeom>
                      <a:noFill/>
                      <a:ln>
                        <a:noFill/>
                      </a:ln>
                      <a:extLst/>
                    </p:spPr>
                  </p:pic>
                </p:oleObj>
              </mc:Fallback>
            </mc:AlternateContent>
          </a:graphicData>
        </a:graphic>
      </p:graphicFrame>
      <p:graphicFrame>
        <p:nvGraphicFramePr>
          <p:cNvPr id="2" name="对象 1"/>
          <p:cNvGraphicFramePr>
            <a:graphicFrameLocks noChangeAspect="1"/>
          </p:cNvGraphicFramePr>
          <p:nvPr>
            <p:extLst>
              <p:ext uri="{D42A27DB-BD31-4B8C-83A1-F6EECF244321}">
                <p14:modId xmlns:p14="http://schemas.microsoft.com/office/powerpoint/2010/main" val="3415046020"/>
              </p:ext>
            </p:extLst>
          </p:nvPr>
        </p:nvGraphicFramePr>
        <p:xfrm>
          <a:off x="5593531" y="2060848"/>
          <a:ext cx="3148013" cy="504329"/>
        </p:xfrm>
        <a:graphic>
          <a:graphicData uri="http://schemas.openxmlformats.org/presentationml/2006/ole">
            <mc:AlternateContent xmlns:mc="http://schemas.openxmlformats.org/markup-compatibility/2006">
              <mc:Choice xmlns:v="urn:schemas-microsoft-com:vml" Requires="v">
                <p:oleObj spid="_x0000_s2080" name="Equation" r:id="rId6" imgW="1206360" imgH="241200" progId="Equation.DSMT4">
                  <p:embed/>
                </p:oleObj>
              </mc:Choice>
              <mc:Fallback>
                <p:oleObj name="Equation" r:id="rId6" imgW="1206360" imgH="241200" progId="Equation.DSMT4">
                  <p:embed/>
                  <p:pic>
                    <p:nvPicPr>
                      <p:cNvPr id="0" name="对象 3"/>
                      <p:cNvPicPr>
                        <a:picLocks noChangeAspect="1" noChangeArrowheads="1"/>
                      </p:cNvPicPr>
                      <p:nvPr/>
                    </p:nvPicPr>
                    <p:blipFill>
                      <a:blip r:embed="rId7"/>
                      <a:srcRect/>
                      <a:stretch>
                        <a:fillRect/>
                      </a:stretch>
                    </p:blipFill>
                    <p:spPr bwMode="auto">
                      <a:xfrm>
                        <a:off x="5593531" y="2060848"/>
                        <a:ext cx="3148013" cy="504329"/>
                      </a:xfrm>
                      <a:prstGeom prst="rect">
                        <a:avLst/>
                      </a:prstGeom>
                      <a:noFill/>
                      <a:ln>
                        <a:noFill/>
                      </a:ln>
                      <a:extLst/>
                    </p:spPr>
                  </p:pic>
                </p:oleObj>
              </mc:Fallback>
            </mc:AlternateContent>
          </a:graphicData>
        </a:graphic>
      </p:graphicFrame>
      <p:graphicFrame>
        <p:nvGraphicFramePr>
          <p:cNvPr id="5" name="对象 4"/>
          <p:cNvGraphicFramePr>
            <a:graphicFrameLocks noChangeAspect="1"/>
          </p:cNvGraphicFramePr>
          <p:nvPr>
            <p:extLst>
              <p:ext uri="{D42A27DB-BD31-4B8C-83A1-F6EECF244321}">
                <p14:modId xmlns:p14="http://schemas.microsoft.com/office/powerpoint/2010/main" val="3181306019"/>
              </p:ext>
            </p:extLst>
          </p:nvPr>
        </p:nvGraphicFramePr>
        <p:xfrm>
          <a:off x="4729435" y="3285128"/>
          <a:ext cx="3082925" cy="503912"/>
        </p:xfrm>
        <a:graphic>
          <a:graphicData uri="http://schemas.openxmlformats.org/presentationml/2006/ole">
            <mc:AlternateContent xmlns:mc="http://schemas.openxmlformats.org/markup-compatibility/2006">
              <mc:Choice xmlns:v="urn:schemas-microsoft-com:vml" Requires="v">
                <p:oleObj spid="_x0000_s2081" name="Equation" r:id="rId8" imgW="1180800" imgH="241200" progId="Equation.DSMT4">
                  <p:embed/>
                </p:oleObj>
              </mc:Choice>
              <mc:Fallback>
                <p:oleObj name="Equation" r:id="rId8" imgW="1180800" imgH="241200" progId="Equation.DSMT4">
                  <p:embed/>
                  <p:pic>
                    <p:nvPicPr>
                      <p:cNvPr id="0" name="对象 1"/>
                      <p:cNvPicPr>
                        <a:picLocks noChangeAspect="1" noChangeArrowheads="1"/>
                      </p:cNvPicPr>
                      <p:nvPr/>
                    </p:nvPicPr>
                    <p:blipFill>
                      <a:blip r:embed="rId9"/>
                      <a:srcRect/>
                      <a:stretch>
                        <a:fillRect/>
                      </a:stretch>
                    </p:blipFill>
                    <p:spPr bwMode="auto">
                      <a:xfrm>
                        <a:off x="4729435" y="3285128"/>
                        <a:ext cx="3082925" cy="503912"/>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1792584650"/>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310063" y="366530"/>
            <a:ext cx="11260132" cy="523220"/>
            <a:chOff x="310063" y="366530"/>
            <a:chExt cx="11260132" cy="523220"/>
          </a:xfrm>
        </p:grpSpPr>
        <p:grpSp>
          <p:nvGrpSpPr>
            <p:cNvPr id="34" name="组合 33"/>
            <p:cNvGrpSpPr/>
            <p:nvPr/>
          </p:nvGrpSpPr>
          <p:grpSpPr>
            <a:xfrm>
              <a:off x="310063" y="366530"/>
              <a:ext cx="1865917" cy="523220"/>
              <a:chOff x="8641357" y="2083951"/>
              <a:chExt cx="1866348" cy="523341"/>
            </a:xfrm>
          </p:grpSpPr>
          <p:sp>
            <p:nvSpPr>
              <p:cNvPr id="38" name="Freeform 512"/>
              <p:cNvSpPr>
                <a:spLocks/>
              </p:cNvSpPr>
              <p:nvPr/>
            </p:nvSpPr>
            <p:spPr bwMode="auto">
              <a:xfrm>
                <a:off x="8641357" y="2228252"/>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066CC"/>
              </a:solidFill>
              <a:ln>
                <a:noFill/>
              </a:ln>
              <a:extLst/>
            </p:spPr>
            <p:txBody>
              <a:bodyPr vert="horz" wrap="square" lIns="91419" tIns="45709" rIns="91419" bIns="45709" numCol="1" anchor="t" anchorCtr="0" compatLnSpc="1">
                <a:prstTxWarp prst="textNoShape">
                  <a:avLst/>
                </a:prstTxWarp>
              </a:bodyPr>
              <a:lstStyle/>
              <a:p>
                <a:endParaRPr lang="zh-CN" altLang="en-US"/>
              </a:p>
            </p:txBody>
          </p:sp>
          <p:sp>
            <p:nvSpPr>
              <p:cNvPr id="39" name="TextBox 54"/>
              <p:cNvSpPr txBox="1"/>
              <p:nvPr/>
            </p:nvSpPr>
            <p:spPr>
              <a:xfrm>
                <a:off x="8784482" y="2083951"/>
                <a:ext cx="1723223" cy="523341"/>
              </a:xfrm>
              <a:prstGeom prst="rect">
                <a:avLst/>
              </a:prstGeom>
              <a:noFill/>
            </p:spPr>
            <p:txBody>
              <a:bodyPr wrap="square" rtlCol="0">
                <a:spAutoFit/>
              </a:bodyPr>
              <a:lstStyle/>
              <a:p>
                <a:r>
                  <a:rPr lang="zh-CN" altLang="en-US" sz="2800" dirty="0" smtClean="0">
                    <a:latin typeface="黑体" panose="02010609060101010101" pitchFamily="49" charset="-122"/>
                    <a:ea typeface="黑体" panose="02010609060101010101" pitchFamily="49" charset="-122"/>
                  </a:rPr>
                  <a:t>回归模型</a:t>
                </a:r>
                <a:endParaRPr lang="zh-CN" altLang="zh-CN" sz="2800" dirty="0">
                  <a:latin typeface="黑体" panose="02010609060101010101" pitchFamily="49" charset="-122"/>
                  <a:ea typeface="黑体" panose="02010609060101010101" pitchFamily="49" charset="-122"/>
                </a:endParaRPr>
              </a:p>
            </p:txBody>
          </p:sp>
        </p:grpSp>
        <p:cxnSp>
          <p:nvCxnSpPr>
            <p:cNvPr id="37" name="直接连接符 36"/>
            <p:cNvCxnSpPr/>
            <p:nvPr/>
          </p:nvCxnSpPr>
          <p:spPr>
            <a:xfrm>
              <a:off x="2082506" y="745482"/>
              <a:ext cx="94876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矩形 2"/>
          <p:cNvSpPr/>
          <p:nvPr/>
        </p:nvSpPr>
        <p:spPr>
          <a:xfrm>
            <a:off x="985019" y="1196752"/>
            <a:ext cx="10585176" cy="5050613"/>
          </a:xfrm>
          <a:prstGeom prst="rect">
            <a:avLst/>
          </a:prstGeom>
        </p:spPr>
        <p:txBody>
          <a:bodyPr wrap="square">
            <a:spAutoFit/>
          </a:bodyPr>
          <a:lstStyle/>
          <a:p>
            <a:pPr>
              <a:lnSpc>
                <a:spcPct val="130000"/>
              </a:lnSpc>
              <a:spcBef>
                <a:spcPts val="600"/>
              </a:spcBef>
              <a:spcAft>
                <a:spcPts val="600"/>
              </a:spcAft>
            </a:pPr>
            <a:r>
              <a:rPr lang="zh-CN" altLang="en-US" sz="2800" dirty="0">
                <a:latin typeface="华文楷体" panose="02010600040101010101" pitchFamily="2" charset="-122"/>
                <a:ea typeface="华文楷体" panose="02010600040101010101" pitchFamily="2" charset="-122"/>
              </a:rPr>
              <a:t>二、静态面板</a:t>
            </a:r>
            <a:r>
              <a:rPr lang="zh-CN" altLang="en-US" sz="2800" dirty="0" smtClean="0">
                <a:latin typeface="华文楷体" panose="02010600040101010101" pitchFamily="2" charset="-122"/>
                <a:ea typeface="华文楷体" panose="02010600040101010101" pitchFamily="2" charset="-122"/>
              </a:rPr>
              <a:t>数据模型</a:t>
            </a:r>
            <a:endParaRPr lang="en-US" altLang="zh-CN" sz="28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        静态</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面板数据模型，是指解释变量中不包含被解释变量的滞后项。严格地讲，随机干扰项服从某种序列相关（如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AR(1), AR(2</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MA(1</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等）的模型也不是静态模型。两种最为常用的静态模型</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固定效应模型和</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随机效应模型。</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考虑如下模型：</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其中， </a:t>
            </a:r>
            <a:r>
              <a:rPr lang="en-US" altLang="zh-CN" sz="2400" dirty="0" err="1">
                <a:latin typeface="Times New Roman" panose="02020603050405020304" pitchFamily="18" charset="0"/>
                <a:ea typeface="华文楷体" panose="02010600040101010101" pitchFamily="2" charset="-122"/>
                <a:cs typeface="Times New Roman" panose="02020603050405020304" pitchFamily="18" charset="0"/>
              </a:rPr>
              <a:t>i</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 1,2</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 N</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t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1,2</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,…,T</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a:t>
            </a:r>
            <a:r>
              <a:rPr lang="en-US" altLang="zh-CN" sz="2400" i="1" dirty="0" err="1" smtClean="0">
                <a:latin typeface="Times New Roman" panose="02020603050405020304" pitchFamily="18" charset="0"/>
                <a:ea typeface="华文楷体" panose="02010600040101010101" pitchFamily="2" charset="-122"/>
                <a:cs typeface="Times New Roman" panose="02020603050405020304" pitchFamily="18" charset="0"/>
              </a:rPr>
              <a:t>X</a:t>
            </a:r>
            <a:r>
              <a:rPr lang="en-US" altLang="zh-CN" sz="2400" i="1" baseline="-25000" dirty="0" err="1" smtClean="0">
                <a:latin typeface="Times New Roman" panose="02020603050405020304" pitchFamily="18" charset="0"/>
                <a:ea typeface="华文楷体" panose="02010600040101010101" pitchFamily="2" charset="-122"/>
                <a:cs typeface="Times New Roman" panose="02020603050405020304" pitchFamily="18" charset="0"/>
              </a:rPr>
              <a:t>it</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为</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K×1</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列向量，</a:t>
            </a:r>
            <a:r>
              <a:rPr lang="en-US" altLang="zh-CN" sz="2400" i="1" dirty="0" smtClean="0">
                <a:latin typeface="Times New Roman" panose="02020603050405020304" pitchFamily="18" charset="0"/>
                <a:ea typeface="华文楷体" panose="02010600040101010101" pitchFamily="2" charset="-122"/>
                <a:cs typeface="Times New Roman" panose="02020603050405020304" pitchFamily="18" charset="0"/>
              </a:rPr>
              <a:t>K</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为</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解释变量的</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个数，</a:t>
            </a:r>
            <a:r>
              <a:rPr lang="en-US" altLang="zh-CN" sz="2400" i="1" dirty="0" smtClean="0">
                <a:latin typeface="Times New Roman" panose="02020603050405020304" pitchFamily="18" charset="0"/>
                <a:ea typeface="华文楷体" panose="02010600040101010101" pitchFamily="2" charset="-122"/>
                <a:cs typeface="Times New Roman" panose="02020603050405020304" pitchFamily="18" charset="0"/>
              </a:rPr>
              <a:t>β</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为</a:t>
            </a:r>
            <a:r>
              <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rPr>
              <a:t>K×1</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系数列向量。</a:t>
            </a:r>
            <a:r>
              <a:rPr lang="en-US" altLang="zh-CN" sz="2400" i="1" dirty="0" err="1" smtClean="0">
                <a:latin typeface="Times New Roman" panose="02020603050405020304" pitchFamily="18" charset="0"/>
                <a:ea typeface="华文楷体" panose="02010600040101010101" pitchFamily="2" charset="-122"/>
                <a:cs typeface="Times New Roman" panose="02020603050405020304" pitchFamily="18" charset="0"/>
              </a:rPr>
              <a:t>a</a:t>
            </a:r>
            <a:r>
              <a:rPr lang="en-US" altLang="zh-CN" sz="2400" i="1" baseline="-25000" dirty="0" err="1" smtClean="0">
                <a:latin typeface="Times New Roman" panose="02020603050405020304" pitchFamily="18" charset="0"/>
                <a:ea typeface="华文楷体" panose="02010600040101010101" pitchFamily="2" charset="-122"/>
                <a:cs typeface="Times New Roman" panose="02020603050405020304" pitchFamily="18" charset="0"/>
              </a:rPr>
              <a:t>i</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表示</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那些不随时间改变的影响因素，而这些</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因素</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在多数情况下都是无法直接观测或难以量化的，如个人的消费习惯、国家的社会制度等，</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我们一般称其为“个体效应”。</a:t>
            </a:r>
            <a:endParaRPr lang="zh-CN" altLang="en-US" sz="2400" dirty="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2" name="对象 1"/>
          <p:cNvGraphicFramePr>
            <a:graphicFrameLocks noChangeAspect="1"/>
          </p:cNvGraphicFramePr>
          <p:nvPr>
            <p:extLst>
              <p:ext uri="{D42A27DB-BD31-4B8C-83A1-F6EECF244321}">
                <p14:modId xmlns:p14="http://schemas.microsoft.com/office/powerpoint/2010/main" val="363849822"/>
              </p:ext>
            </p:extLst>
          </p:nvPr>
        </p:nvGraphicFramePr>
        <p:xfrm>
          <a:off x="4375250" y="3356992"/>
          <a:ext cx="2451100" cy="864220"/>
        </p:xfrm>
        <a:graphic>
          <a:graphicData uri="http://schemas.openxmlformats.org/presentationml/2006/ole">
            <mc:AlternateContent xmlns:mc="http://schemas.openxmlformats.org/markup-compatibility/2006">
              <mc:Choice xmlns:v="urn:schemas-microsoft-com:vml" Requires="v">
                <p:oleObj spid="_x0000_s3082" name="Equation" r:id="rId4" imgW="939600" imgH="482400" progId="Equation.DSMT4">
                  <p:embed/>
                </p:oleObj>
              </mc:Choice>
              <mc:Fallback>
                <p:oleObj name="Equation" r:id="rId4" imgW="939600" imgH="482400" progId="Equation.DSMT4">
                  <p:embed/>
                  <p:pic>
                    <p:nvPicPr>
                      <p:cNvPr id="0" name="对象 3"/>
                      <p:cNvPicPr>
                        <a:picLocks noChangeAspect="1" noChangeArrowheads="1"/>
                      </p:cNvPicPr>
                      <p:nvPr/>
                    </p:nvPicPr>
                    <p:blipFill>
                      <a:blip r:embed="rId5"/>
                      <a:srcRect/>
                      <a:stretch>
                        <a:fillRect/>
                      </a:stretch>
                    </p:blipFill>
                    <p:spPr bwMode="auto">
                      <a:xfrm>
                        <a:off x="4375250" y="3356992"/>
                        <a:ext cx="2451100" cy="86422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341240747"/>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310063" y="366530"/>
            <a:ext cx="11260132" cy="523220"/>
            <a:chOff x="310063" y="366530"/>
            <a:chExt cx="11260132" cy="523220"/>
          </a:xfrm>
        </p:grpSpPr>
        <p:grpSp>
          <p:nvGrpSpPr>
            <p:cNvPr id="34" name="组合 33"/>
            <p:cNvGrpSpPr/>
            <p:nvPr/>
          </p:nvGrpSpPr>
          <p:grpSpPr>
            <a:xfrm>
              <a:off x="310063" y="366530"/>
              <a:ext cx="1865917" cy="523220"/>
              <a:chOff x="8641357" y="2083951"/>
              <a:chExt cx="1866348" cy="523341"/>
            </a:xfrm>
          </p:grpSpPr>
          <p:sp>
            <p:nvSpPr>
              <p:cNvPr id="38" name="Freeform 512"/>
              <p:cNvSpPr>
                <a:spLocks/>
              </p:cNvSpPr>
              <p:nvPr/>
            </p:nvSpPr>
            <p:spPr bwMode="auto">
              <a:xfrm>
                <a:off x="8641357" y="2228252"/>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066CC"/>
              </a:solidFill>
              <a:ln>
                <a:noFill/>
              </a:ln>
              <a:extLst/>
            </p:spPr>
            <p:txBody>
              <a:bodyPr vert="horz" wrap="square" lIns="91419" tIns="45709" rIns="91419" bIns="45709" numCol="1" anchor="t" anchorCtr="0" compatLnSpc="1">
                <a:prstTxWarp prst="textNoShape">
                  <a:avLst/>
                </a:prstTxWarp>
              </a:bodyPr>
              <a:lstStyle/>
              <a:p>
                <a:endParaRPr lang="zh-CN" altLang="en-US"/>
              </a:p>
            </p:txBody>
          </p:sp>
          <p:sp>
            <p:nvSpPr>
              <p:cNvPr id="39" name="TextBox 54"/>
              <p:cNvSpPr txBox="1"/>
              <p:nvPr/>
            </p:nvSpPr>
            <p:spPr>
              <a:xfrm>
                <a:off x="8784482" y="2083951"/>
                <a:ext cx="1723223" cy="523341"/>
              </a:xfrm>
              <a:prstGeom prst="rect">
                <a:avLst/>
              </a:prstGeom>
              <a:noFill/>
            </p:spPr>
            <p:txBody>
              <a:bodyPr wrap="square" rtlCol="0">
                <a:spAutoFit/>
              </a:bodyPr>
              <a:lstStyle/>
              <a:p>
                <a:r>
                  <a:rPr lang="zh-CN" altLang="en-US" sz="2800" dirty="0" smtClean="0">
                    <a:latin typeface="黑体" panose="02010609060101010101" pitchFamily="49" charset="-122"/>
                    <a:ea typeface="黑体" panose="02010609060101010101" pitchFamily="49" charset="-122"/>
                  </a:rPr>
                  <a:t>回归模型</a:t>
                </a:r>
                <a:endParaRPr lang="zh-CN" altLang="zh-CN" sz="2800" dirty="0">
                  <a:latin typeface="黑体" panose="02010609060101010101" pitchFamily="49" charset="-122"/>
                  <a:ea typeface="黑体" panose="02010609060101010101" pitchFamily="49" charset="-122"/>
                </a:endParaRPr>
              </a:p>
            </p:txBody>
          </p:sp>
        </p:grpSp>
        <p:cxnSp>
          <p:nvCxnSpPr>
            <p:cNvPr id="37" name="直接连接符 36"/>
            <p:cNvCxnSpPr/>
            <p:nvPr/>
          </p:nvCxnSpPr>
          <p:spPr>
            <a:xfrm>
              <a:off x="2082506" y="745482"/>
              <a:ext cx="94876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矩形 2"/>
          <p:cNvSpPr/>
          <p:nvPr/>
        </p:nvSpPr>
        <p:spPr>
          <a:xfrm>
            <a:off x="768995" y="1628800"/>
            <a:ext cx="10585176" cy="3453253"/>
          </a:xfrm>
          <a:prstGeom prst="rect">
            <a:avLst/>
          </a:prstGeom>
        </p:spPr>
        <p:txBody>
          <a:bodyPr wrap="square">
            <a:spAutoFit/>
          </a:bodyPr>
          <a:lstStyle/>
          <a:p>
            <a:pPr>
              <a:lnSpc>
                <a:spcPct val="130000"/>
              </a:lnSpc>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        对</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“个体效应”的处理主要有两种方式：一种</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是视</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其为不随时间改变的固定性因素，相应的模型称为“固定效应”模型；另一种是视其为</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随机因素</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，相应的模型称为“随机效应”</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模型。</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        这</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两种模型的差异主要反映在对“个体效应”的处理上。固定效应模型中的个体差异</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反映在</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每个个体都有一个特定的截距项上；随机效应模型则假设所有的个体具有相同的截距项，</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个体</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的差异主要反应在</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随机扰动项</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的设定上，因此该模型通常也称为“误差成分模型”。</a:t>
            </a:r>
          </a:p>
        </p:txBody>
      </p:sp>
    </p:spTree>
    <p:extLst>
      <p:ext uri="{BB962C8B-B14F-4D97-AF65-F5344CB8AC3E}">
        <p14:creationId xmlns:p14="http://schemas.microsoft.com/office/powerpoint/2010/main" val="1059185016"/>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310063" y="366530"/>
            <a:ext cx="11260132" cy="523220"/>
            <a:chOff x="310063" y="366530"/>
            <a:chExt cx="11260132" cy="523220"/>
          </a:xfrm>
        </p:grpSpPr>
        <p:grpSp>
          <p:nvGrpSpPr>
            <p:cNvPr id="34" name="组合 33"/>
            <p:cNvGrpSpPr/>
            <p:nvPr/>
          </p:nvGrpSpPr>
          <p:grpSpPr>
            <a:xfrm>
              <a:off x="310063" y="366530"/>
              <a:ext cx="1865917" cy="523220"/>
              <a:chOff x="8641357" y="2083951"/>
              <a:chExt cx="1866348" cy="523341"/>
            </a:xfrm>
          </p:grpSpPr>
          <p:sp>
            <p:nvSpPr>
              <p:cNvPr id="38" name="Freeform 512"/>
              <p:cNvSpPr>
                <a:spLocks/>
              </p:cNvSpPr>
              <p:nvPr/>
            </p:nvSpPr>
            <p:spPr bwMode="auto">
              <a:xfrm>
                <a:off x="8641357" y="2228252"/>
                <a:ext cx="118487" cy="234738"/>
              </a:xfrm>
              <a:custGeom>
                <a:avLst/>
                <a:gdLst>
                  <a:gd name="T0" fmla="*/ 54 w 106"/>
                  <a:gd name="T1" fmla="*/ 105 h 210"/>
                  <a:gd name="T2" fmla="*/ 0 w 106"/>
                  <a:gd name="T3" fmla="*/ 159 h 210"/>
                  <a:gd name="T4" fmla="*/ 0 w 106"/>
                  <a:gd name="T5" fmla="*/ 210 h 210"/>
                  <a:gd name="T6" fmla="*/ 0 w 106"/>
                  <a:gd name="T7" fmla="*/ 210 h 210"/>
                  <a:gd name="T8" fmla="*/ 106 w 106"/>
                  <a:gd name="T9" fmla="*/ 105 h 210"/>
                  <a:gd name="T10" fmla="*/ 0 w 106"/>
                  <a:gd name="T11" fmla="*/ 0 h 210"/>
                  <a:gd name="T12" fmla="*/ 0 w 106"/>
                  <a:gd name="T13" fmla="*/ 0 h 210"/>
                  <a:gd name="T14" fmla="*/ 0 w 106"/>
                  <a:gd name="T15" fmla="*/ 51 h 210"/>
                  <a:gd name="T16" fmla="*/ 54 w 106"/>
                  <a:gd name="T17" fmla="*/ 105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6" h="210">
                    <a:moveTo>
                      <a:pt x="54" y="105"/>
                    </a:moveTo>
                    <a:lnTo>
                      <a:pt x="0" y="159"/>
                    </a:lnTo>
                    <a:lnTo>
                      <a:pt x="0" y="210"/>
                    </a:lnTo>
                    <a:lnTo>
                      <a:pt x="0" y="210"/>
                    </a:lnTo>
                    <a:lnTo>
                      <a:pt x="106" y="105"/>
                    </a:lnTo>
                    <a:lnTo>
                      <a:pt x="0" y="0"/>
                    </a:lnTo>
                    <a:lnTo>
                      <a:pt x="0" y="0"/>
                    </a:lnTo>
                    <a:lnTo>
                      <a:pt x="0" y="51"/>
                    </a:lnTo>
                    <a:lnTo>
                      <a:pt x="54" y="105"/>
                    </a:lnTo>
                    <a:close/>
                  </a:path>
                </a:pathLst>
              </a:custGeom>
              <a:solidFill>
                <a:srgbClr val="0066CC"/>
              </a:solidFill>
              <a:ln>
                <a:noFill/>
              </a:ln>
              <a:extLst/>
            </p:spPr>
            <p:txBody>
              <a:bodyPr vert="horz" wrap="square" lIns="91419" tIns="45709" rIns="91419" bIns="45709" numCol="1" anchor="t" anchorCtr="0" compatLnSpc="1">
                <a:prstTxWarp prst="textNoShape">
                  <a:avLst/>
                </a:prstTxWarp>
              </a:bodyPr>
              <a:lstStyle/>
              <a:p>
                <a:endParaRPr lang="zh-CN" altLang="en-US"/>
              </a:p>
            </p:txBody>
          </p:sp>
          <p:sp>
            <p:nvSpPr>
              <p:cNvPr id="39" name="TextBox 54"/>
              <p:cNvSpPr txBox="1"/>
              <p:nvPr/>
            </p:nvSpPr>
            <p:spPr>
              <a:xfrm>
                <a:off x="8784482" y="2083951"/>
                <a:ext cx="1723223" cy="523341"/>
              </a:xfrm>
              <a:prstGeom prst="rect">
                <a:avLst/>
              </a:prstGeom>
              <a:noFill/>
            </p:spPr>
            <p:txBody>
              <a:bodyPr wrap="square" rtlCol="0">
                <a:spAutoFit/>
              </a:bodyPr>
              <a:lstStyle/>
              <a:p>
                <a:r>
                  <a:rPr lang="zh-CN" altLang="en-US" sz="2800" dirty="0" smtClean="0">
                    <a:latin typeface="黑体" panose="02010609060101010101" pitchFamily="49" charset="-122"/>
                    <a:ea typeface="黑体" panose="02010609060101010101" pitchFamily="49" charset="-122"/>
                  </a:rPr>
                  <a:t>回归模型</a:t>
                </a:r>
                <a:endParaRPr lang="zh-CN" altLang="zh-CN" sz="2800" dirty="0">
                  <a:latin typeface="黑体" panose="02010609060101010101" pitchFamily="49" charset="-122"/>
                  <a:ea typeface="黑体" panose="02010609060101010101" pitchFamily="49" charset="-122"/>
                </a:endParaRPr>
              </a:p>
            </p:txBody>
          </p:sp>
        </p:grpSp>
        <p:cxnSp>
          <p:nvCxnSpPr>
            <p:cNvPr id="37" name="直接连接符 36"/>
            <p:cNvCxnSpPr/>
            <p:nvPr/>
          </p:nvCxnSpPr>
          <p:spPr>
            <a:xfrm>
              <a:off x="2082506" y="745482"/>
              <a:ext cx="94876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矩形 2"/>
          <p:cNvSpPr/>
          <p:nvPr/>
        </p:nvSpPr>
        <p:spPr>
          <a:xfrm>
            <a:off x="841003" y="1196752"/>
            <a:ext cx="10585176" cy="4413516"/>
          </a:xfrm>
          <a:prstGeom prst="rect">
            <a:avLst/>
          </a:prstGeom>
        </p:spPr>
        <p:txBody>
          <a:bodyPr wrap="square">
            <a:spAutoFit/>
          </a:bodyPr>
          <a:lstStyle/>
          <a:p>
            <a:pPr>
              <a:lnSpc>
                <a:spcPct val="130000"/>
              </a:lnSpc>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        如何</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区分固定效应模型和随机效应模型？</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        ①</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应当</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看使用二者的假设条件</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是否满足</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。由于随机效应模型把个体效应设定</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为扰动项</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的一部分，所以就要求解释变量与个</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体效应不相关</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，而固定效应模型并不需要这个假设条件。所以如果我们的检验结果表明该假设满足</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，那么</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就应该采用随机效应模型，因为它更为有效，反之，就需要采用固定效应模型</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a:t>
            </a:r>
            <a:endParaRPr lang="en-US" altLang="zh-CN" sz="2400" dirty="0" smtClean="0">
              <a:latin typeface="Times New Roman" panose="02020603050405020304" pitchFamily="18" charset="0"/>
              <a:ea typeface="华文楷体" panose="02010600040101010101" pitchFamily="2" charset="-122"/>
              <a:cs typeface="Times New Roman" panose="02020603050405020304" pitchFamily="18" charset="0"/>
            </a:endParaRPr>
          </a:p>
          <a:p>
            <a:pPr>
              <a:lnSpc>
                <a:spcPct val="130000"/>
              </a:lnSpc>
            </a:pP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        ②</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决定于我们的分析目的。如果主要目的在于估计模型的参数，而模型中个体的数目又不是很大的情况下，采用固定效应模型是个不错的</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选择</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，因为它非常容易估计。但当我们需要对模型的误差成分进行分析</a:t>
            </a:r>
            <a:r>
              <a:rPr lang="zh-CN" altLang="en-US" sz="2400" dirty="0" smtClean="0">
                <a:latin typeface="Times New Roman" panose="02020603050405020304" pitchFamily="18" charset="0"/>
                <a:ea typeface="华文楷体" panose="02010600040101010101" pitchFamily="2" charset="-122"/>
                <a:cs typeface="Times New Roman" panose="02020603050405020304" pitchFamily="18" charset="0"/>
              </a:rPr>
              <a:t>时，</a:t>
            </a:r>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就只能采用随机效应模型。</a:t>
            </a:r>
          </a:p>
        </p:txBody>
      </p:sp>
    </p:spTree>
    <p:extLst>
      <p:ext uri="{BB962C8B-B14F-4D97-AF65-F5344CB8AC3E}">
        <p14:creationId xmlns:p14="http://schemas.microsoft.com/office/powerpoint/2010/main" val="308504392"/>
      </p:ext>
    </p:extLst>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par>
    </p:tnLst>
  </p:timing>
</p:sld>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3816</TotalTime>
  <Words>1741</Words>
  <Application>Microsoft Office PowerPoint</Application>
  <PresentationFormat>自定义</PresentationFormat>
  <Paragraphs>140</Paragraphs>
  <Slides>21</Slides>
  <Notes>21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21</vt:i4>
      </vt:variant>
    </vt:vector>
  </HeadingPairs>
  <TitlesOfParts>
    <vt:vector size="23" baseType="lpstr">
      <vt:lpstr>第一PPT，www.1ppt.com</vt:lpstr>
      <vt:lpstr>Equation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http://www.deepbbs.org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蓝色城市</dc:title>
  <dc:creator>第一PPT模板网：www.1ppt.com</dc:creator>
  <cp:keywords>第一PPT模板网：www.1ppt.com</cp:keywords>
  <cp:lastModifiedBy>USER-</cp:lastModifiedBy>
  <cp:revision>303</cp:revision>
  <dcterms:created xsi:type="dcterms:W3CDTF">2015-12-17T02:26:35Z</dcterms:created>
  <dcterms:modified xsi:type="dcterms:W3CDTF">2018-10-05T17:24:47Z</dcterms:modified>
</cp:coreProperties>
</file>