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72" r:id="rId9"/>
    <p:sldId id="262" r:id="rId10"/>
    <p:sldId id="264" r:id="rId11"/>
    <p:sldId id="265" r:id="rId12"/>
    <p:sldId id="266" r:id="rId13"/>
    <p:sldId id="268" r:id="rId14"/>
    <p:sldId id="267" r:id="rId15"/>
    <p:sldId id="271" r:id="rId16"/>
    <p:sldId id="276" r:id="rId17"/>
    <p:sldId id="277" r:id="rId18"/>
    <p:sldId id="274" r:id="rId19"/>
    <p:sldId id="278" r:id="rId20"/>
    <p:sldId id="279" r:id="rId21"/>
    <p:sldId id="280" r:id="rId22"/>
  </p:sldIdLst>
  <p:sldSz cx="12192000" cy="6858000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Cambria Math" panose="02040503050406030204" pitchFamily="18" charset="0"/>
      <p:regular r:id="rId26"/>
    </p:embeddedFont>
    <p:embeddedFont>
      <p:font typeface="等线 Light" panose="02010600030101010101" pitchFamily="2" charset="-122"/>
      <p:regular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3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90032-E2B3-42B9-A76B-2354D3E9FEAD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A9458-253E-438E-AA2E-F131B61501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3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从表</a:t>
            </a:r>
            <a:r>
              <a:rPr lang="en-US" altLang="zh-CN" dirty="0" smtClean="0"/>
              <a:t>2</a:t>
            </a:r>
            <a:r>
              <a:rPr lang="zh-CN" altLang="en-US" dirty="0" smtClean="0"/>
              <a:t>可以看出，基于这种分类的回归是显著的，作者另外还进行了稳健性检验，表明了该分类是可靠的。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A9458-253E-438E-AA2E-F131B615011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12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D4-1478-4603-AA0D-82AD4535E5F1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B1B8-D1DC-4CD1-B156-F05A53CF4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20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D4-1478-4603-AA0D-82AD4535E5F1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B1B8-D1DC-4CD1-B156-F05A53CF4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63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D4-1478-4603-AA0D-82AD4535E5F1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B1B8-D1DC-4CD1-B156-F05A53CF4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08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D4-1478-4603-AA0D-82AD4535E5F1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B1B8-D1DC-4CD1-B156-F05A53CF4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32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D4-1478-4603-AA0D-82AD4535E5F1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B1B8-D1DC-4CD1-B156-F05A53CF4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29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D4-1478-4603-AA0D-82AD4535E5F1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B1B8-D1DC-4CD1-B156-F05A53CF4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58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D4-1478-4603-AA0D-82AD4535E5F1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B1B8-D1DC-4CD1-B156-F05A53CF4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828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D4-1478-4603-AA0D-82AD4535E5F1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B1B8-D1DC-4CD1-B156-F05A53CF4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821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D4-1478-4603-AA0D-82AD4535E5F1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B1B8-D1DC-4CD1-B156-F05A53CF4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303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D4-1478-4603-AA0D-82AD4535E5F1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B1B8-D1DC-4CD1-B156-F05A53CF4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21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EED4-1478-4603-AA0D-82AD4535E5F1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0B1B8-D1DC-4CD1-B156-F05A53CF4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11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DEED4-1478-4603-AA0D-82AD4535E5F1}" type="datetimeFigureOut">
              <a:rPr lang="zh-CN" altLang="en-US" smtClean="0"/>
              <a:t>2018/10/18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0B1B8-D1DC-4CD1-B156-F05A53CF43E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9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439695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sz="4800" dirty="0" smtClean="0">
                <a:latin typeface="+mj-ea"/>
              </a:rPr>
              <a:t>Endogenous rewards </a:t>
            </a:r>
            <a:br>
              <a:rPr lang="en-US" altLang="zh-CN" sz="4800" dirty="0" smtClean="0">
                <a:latin typeface="+mj-ea"/>
              </a:rPr>
            </a:br>
            <a:r>
              <a:rPr lang="en-US" altLang="zh-CN" sz="4800" dirty="0" smtClean="0">
                <a:latin typeface="+mj-ea"/>
              </a:rPr>
              <a:t> promote  cooperation</a:t>
            </a:r>
            <a:endParaRPr lang="zh-CN" altLang="en-US" sz="4800" dirty="0">
              <a:latin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50684"/>
            <a:ext cx="9254647" cy="2880182"/>
          </a:xfrm>
        </p:spPr>
        <p:txBody>
          <a:bodyPr>
            <a:noAutofit/>
          </a:bodyPr>
          <a:lstStyle/>
          <a:p>
            <a:r>
              <a:rPr lang="zh-CN" altLang="en-US" sz="4800" dirty="0"/>
              <a:t>内生奖励对合作</a:t>
            </a:r>
            <a:r>
              <a:rPr lang="zh-CN" altLang="en-US" sz="4800" dirty="0" smtClean="0"/>
              <a:t>的促进作用</a:t>
            </a:r>
            <a:endParaRPr lang="en-US" altLang="zh-CN" sz="4800" dirty="0" smtClean="0"/>
          </a:p>
          <a:p>
            <a:r>
              <a:rPr lang="en-US" altLang="zh-CN" sz="2000" dirty="0" smtClean="0"/>
              <a:t>Chun-Lei Yang, </a:t>
            </a:r>
            <a:r>
              <a:rPr lang="en-US" altLang="zh-CN" sz="2000" dirty="0" err="1" smtClean="0"/>
              <a:t>Boyu</a:t>
            </a:r>
            <a:r>
              <a:rPr lang="en-US" altLang="zh-CN" sz="2000" dirty="0" smtClean="0"/>
              <a:t> Zhang, Gary </a:t>
            </a:r>
            <a:r>
              <a:rPr lang="en-US" altLang="zh-CN" sz="2000" dirty="0" err="1" smtClean="0"/>
              <a:t>Charness</a:t>
            </a:r>
            <a:r>
              <a:rPr lang="en-US" altLang="zh-CN" sz="2000" dirty="0" smtClean="0"/>
              <a:t>, Cong Li, and Jaimie </a:t>
            </a:r>
            <a:r>
              <a:rPr lang="en-US" altLang="zh-CN" sz="2000" dirty="0" err="1" smtClean="0"/>
              <a:t>W.Lien</a:t>
            </a:r>
            <a:endParaRPr lang="en-US" altLang="zh-CN" sz="2000" dirty="0" smtClean="0"/>
          </a:p>
          <a:p>
            <a:endParaRPr lang="en-US" altLang="zh-CN" sz="2000" dirty="0"/>
          </a:p>
          <a:p>
            <a:endParaRPr lang="en-US" altLang="zh-CN" sz="2000" dirty="0" smtClean="0"/>
          </a:p>
          <a:p>
            <a:r>
              <a:rPr lang="zh-CN" altLang="en-US" sz="2000" dirty="0"/>
              <a:t>汇报</a:t>
            </a:r>
            <a:r>
              <a:rPr lang="zh-CN" altLang="en-US" sz="2000" dirty="0" smtClean="0"/>
              <a:t>人：陈卓君</a:t>
            </a:r>
            <a:endParaRPr lang="en-US" altLang="zh-CN" sz="2000" dirty="0" smtClean="0"/>
          </a:p>
          <a:p>
            <a:r>
              <a:rPr lang="en-US" altLang="zh-CN" sz="2000" dirty="0"/>
              <a:t>2018</a:t>
            </a:r>
            <a:r>
              <a:rPr lang="zh-CN" altLang="en-US" sz="2000" dirty="0"/>
              <a:t>年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 smtClean="0"/>
              <a:t>18</a:t>
            </a:r>
            <a:r>
              <a:rPr lang="zh-CN" altLang="en-US" sz="2000" dirty="0" smtClean="0"/>
              <a:t>日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3323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102290" y="1415440"/>
                <a:ext cx="9513518" cy="521709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b="1" dirty="0" smtClean="0">
                    <a:latin typeface="+mj-ea"/>
                    <a:ea typeface="+mj-ea"/>
                  </a:rPr>
                  <a:t>2.</a:t>
                </a:r>
                <a:r>
                  <a:rPr lang="zh-CN" altLang="en-US" sz="2400" b="1" dirty="0" smtClean="0">
                    <a:latin typeface="+mj-ea"/>
                    <a:ea typeface="+mj-ea"/>
                  </a:rPr>
                  <a:t>条件合作者 </a:t>
                </a:r>
                <a:r>
                  <a:rPr lang="en-US" altLang="zh-CN" sz="2400" b="1" dirty="0" smtClean="0">
                    <a:latin typeface="+mj-ea"/>
                    <a:ea typeface="+mj-ea"/>
                  </a:rPr>
                  <a:t>Conditional cooperator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1100" b="1" dirty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endParaRPr lang="en-US" altLang="zh-CN" sz="11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latin typeface="+mj-ea"/>
                    <a:ea typeface="+mj-ea"/>
                  </a:rPr>
                  <a:t>每名被试者的行为可以用</a:t>
                </a:r>
                <a:r>
                  <a:rPr lang="zh-CN" altLang="en-US" sz="2400" dirty="0">
                    <a:latin typeface="+mj-ea"/>
                    <a:ea typeface="+mj-ea"/>
                  </a:rPr>
                  <a:t>三维向量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0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j-ea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j-ea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j-ea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j-ea"/>
                      </a:rPr>
                      <m:t>𝑏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+mj-ea"/>
                    <a:ea typeface="+mj-ea"/>
                  </a:rPr>
                  <a:t>来表示</a:t>
                </a:r>
                <a:endParaRPr lang="en-US" altLang="zh-CN" sz="24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latin typeface="+mj-ea"/>
                    <a:ea typeface="+mj-ea"/>
                  </a:rPr>
                  <a:t>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+mj-ea"/>
                    <a:ea typeface="+mj-ea"/>
                  </a:rPr>
                  <a:t>是其在第一轮博弈中贡献的值</a:t>
                </a:r>
                <a:endParaRPr lang="en-US" altLang="zh-CN" sz="2400" dirty="0" smtClean="0"/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en-US" altLang="zh-CN" sz="2400" dirty="0" smtClean="0"/>
                  <a:t>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2400" dirty="0" smtClean="0">
                    <a:latin typeface="+mj-ea"/>
                    <a:ea typeface="+mj-ea"/>
                  </a:rPr>
                  <a:t>衡量其对合作的偏好程度（在下一轮是增加还是减少贡献，</a:t>
                </a:r>
                <a:endParaRPr lang="en-US" altLang="zh-CN" sz="24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zh-CN" sz="2400" dirty="0">
                    <a:latin typeface="+mj-ea"/>
                    <a:ea typeface="+mj-ea"/>
                  </a:rPr>
                  <a:t> </a:t>
                </a:r>
                <a:r>
                  <a:rPr lang="en-US" altLang="zh-CN" sz="2400" dirty="0" smtClean="0">
                    <a:latin typeface="+mj-ea"/>
                    <a:ea typeface="+mj-ea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zh-CN" altLang="en-US" sz="2400" dirty="0" smtClean="0">
                    <a:latin typeface="+mj-ea"/>
                    <a:ea typeface="+mj-ea"/>
                  </a:rPr>
                  <a:t>时表示保持同一贡献不变）</a:t>
                </a:r>
                <a:endParaRPr lang="en-US" altLang="zh-CN" sz="24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en-US" altLang="zh-CN" sz="2400" dirty="0">
                    <a:latin typeface="+mj-ea"/>
                    <a:ea typeface="+mj-ea"/>
                  </a:rPr>
                  <a:t> </a:t>
                </a:r>
                <a:r>
                  <a:rPr lang="en-US" altLang="zh-CN" sz="2400" dirty="0" smtClean="0">
                    <a:latin typeface="+mj-ea"/>
                    <a:ea typeface="+mj-ea"/>
                  </a:rPr>
                  <a:t>     </a:t>
                </a:r>
                <a:r>
                  <a:rPr lang="en-US" altLang="zh-CN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sz="2400" dirty="0" smtClean="0">
                    <a:latin typeface="+mj-ea"/>
                    <a:ea typeface="+mj-ea"/>
                  </a:rPr>
                  <a:t>衡量其他人行为对被试者决策的影响</a:t>
                </a:r>
                <a:endParaRPr lang="en-US" altLang="zh-CN" sz="24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endParaRPr lang="en-US" altLang="zh-CN" sz="14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latin typeface="+mj-ea"/>
                    <a:ea typeface="+mj-ea"/>
                  </a:rPr>
                  <a:t>例如：</a:t>
                </a:r>
                <a:endParaRPr lang="en-US" altLang="zh-CN" sz="24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zh-CN" altLang="en-US" sz="2400" dirty="0">
                    <a:latin typeface="+mj-ea"/>
                    <a:ea typeface="+mj-ea"/>
                  </a:rPr>
                  <a:t>搭便车</a:t>
                </a:r>
                <a:r>
                  <a:rPr lang="zh-CN" altLang="en-US" sz="2400" dirty="0" smtClean="0">
                    <a:latin typeface="+mj-ea"/>
                    <a:ea typeface="+mj-ea"/>
                  </a:rPr>
                  <a:t>者（</a:t>
                </a:r>
                <a:r>
                  <a:rPr lang="en-US" altLang="zh-CN" sz="2400" dirty="0" smtClean="0">
                    <a:latin typeface="+mj-ea"/>
                    <a:ea typeface="+mj-ea"/>
                  </a:rPr>
                  <a:t>0,1,0</a:t>
                </a:r>
                <a:r>
                  <a:rPr lang="zh-CN" altLang="en-US" sz="2400" dirty="0" smtClean="0">
                    <a:latin typeface="+mj-ea"/>
                    <a:ea typeface="+mj-ea"/>
                  </a:rPr>
                  <a:t>）</a:t>
                </a:r>
                <a:r>
                  <a:rPr lang="en-US" altLang="zh-CN" sz="2400" dirty="0" smtClean="0">
                    <a:latin typeface="+mj-ea"/>
                    <a:ea typeface="+mj-ea"/>
                  </a:rPr>
                  <a:t> </a:t>
                </a:r>
                <a:r>
                  <a:rPr lang="zh-CN" altLang="en-US" sz="2400" dirty="0" smtClean="0">
                    <a:latin typeface="+mj-ea"/>
                    <a:ea typeface="+mj-ea"/>
                  </a:rPr>
                  <a:t>无条件贡献者（</a:t>
                </a:r>
                <a:r>
                  <a:rPr lang="en-US" altLang="zh-CN" sz="2400" dirty="0" smtClean="0">
                    <a:latin typeface="+mj-ea"/>
                    <a:ea typeface="+mj-ea"/>
                  </a:rPr>
                  <a:t>20,1,0</a:t>
                </a:r>
                <a:r>
                  <a:rPr lang="zh-CN" altLang="en-US" sz="2400" dirty="0" smtClean="0">
                    <a:latin typeface="+mj-ea"/>
                    <a:ea typeface="+mj-ea"/>
                  </a:rPr>
                  <a:t>）</a:t>
                </a:r>
                <a:r>
                  <a:rPr lang="en-US" altLang="zh-CN" sz="2400" dirty="0" smtClean="0">
                    <a:latin typeface="+mj-ea"/>
                    <a:ea typeface="+mj-ea"/>
                  </a:rPr>
                  <a:t> </a:t>
                </a:r>
                <a:r>
                  <a:rPr lang="zh-CN" altLang="en-US" sz="2400" dirty="0" smtClean="0">
                    <a:latin typeface="+mj-ea"/>
                    <a:ea typeface="+mj-ea"/>
                  </a:rPr>
                  <a:t>完全条件合作者（</a:t>
                </a:r>
                <a:r>
                  <a:rPr lang="en-US" altLang="zh-CN" sz="2400" dirty="0" smtClean="0">
                    <a:latin typeface="+mj-ea"/>
                    <a:ea typeface="+mj-ea"/>
                  </a:rPr>
                  <a:t>20,1,1</a:t>
                </a:r>
                <a:r>
                  <a:rPr lang="zh-CN" altLang="en-US" sz="2400" dirty="0" smtClean="0">
                    <a:latin typeface="+mj-ea"/>
                    <a:ea typeface="+mj-ea"/>
                  </a:rPr>
                  <a:t>）</a:t>
                </a:r>
                <a:endParaRPr lang="en-US" altLang="zh-CN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290" y="1415440"/>
                <a:ext cx="9513518" cy="5217091"/>
              </a:xfrm>
              <a:blipFill>
                <a:blip r:embed="rId2"/>
                <a:stretch>
                  <a:fillRect l="-1026" t="-818" r="-2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757825" y="460736"/>
            <a:ext cx="827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进一步设定 </a:t>
            </a:r>
            <a:r>
              <a:rPr lang="en-US" altLang="zh-CN" sz="3000" dirty="0" smtClean="0"/>
              <a:t>Model of conditional cooperation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953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102290" y="1409178"/>
                <a:ext cx="9200369" cy="521709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b="1" dirty="0" smtClean="0">
                    <a:latin typeface="+mj-ea"/>
                    <a:ea typeface="+mj-ea"/>
                  </a:rPr>
                  <a:t>3.</a:t>
                </a:r>
                <a:r>
                  <a:rPr lang="zh-CN" altLang="en-US" sz="2400" b="1" dirty="0">
                    <a:latin typeface="+mj-ea"/>
                    <a:ea typeface="+mj-ea"/>
                  </a:rPr>
                  <a:t>基于收益的条件合作 </a:t>
                </a:r>
                <a:r>
                  <a:rPr lang="en-US" altLang="zh-CN" sz="2400" b="1" dirty="0">
                    <a:latin typeface="+mj-ea"/>
                    <a:ea typeface="+mj-ea"/>
                  </a:rPr>
                  <a:t>Payoff-based conditional cooperation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1100" b="1" dirty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zh-CN" altLang="en-US" sz="2000" dirty="0" smtClean="0">
                    <a:latin typeface="+mj-ea"/>
                    <a:ea typeface="+mj-ea"/>
                  </a:rPr>
                  <a:t>假设被试者根据上一轮博弈已发生的情况来更新自己的策略</a:t>
                </a:r>
                <a:endParaRPr lang="en-US" altLang="zh-CN" sz="20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zh-CN" altLang="en-US" sz="2000" dirty="0" smtClean="0">
                    <a:latin typeface="+mj-ea"/>
                    <a:ea typeface="+mj-ea"/>
                  </a:rPr>
                  <a:t>即：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j-ea"/>
                      </a:rPr>
                      <m:t>𝑥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+1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j-ea"/>
                      </a:rPr>
                      <m:t>𝑎𝑥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j-ea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j-ea"/>
                      </a:rPr>
                      <m:t>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𝑥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j-ea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j-ea"/>
                      </a:rPr>
                      <m:t>)−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zh-CN" altLang="en-US" sz="2000" dirty="0" smtClean="0">
                    <a:latin typeface="+mj-ea"/>
                    <a:ea typeface="+mj-ea"/>
                  </a:rPr>
                  <a:t>其中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 smtClean="0">
                    <a:latin typeface="+mj-ea"/>
                    <a:ea typeface="+mj-ea"/>
                  </a:rPr>
                  <a:t>是其他三名被试者的平均贡献</a:t>
                </a:r>
                <a:endParaRPr lang="en-US" altLang="zh-CN" sz="20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endParaRPr lang="en-US" altLang="zh-CN" sz="2000" dirty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zh-CN" altLang="en-US" sz="2000" dirty="0" smtClean="0">
                    <a:latin typeface="+mj-ea"/>
                    <a:ea typeface="+mj-ea"/>
                  </a:rPr>
                  <a:t>显然，其他三名被试者的平均收益为：</a:t>
                </a:r>
                <a:endParaRPr lang="en-US" altLang="zh-CN" sz="20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+1.6</m:t>
                      </m:r>
                      <m:acc>
                        <m:accPr>
                          <m:chr m:val="̅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zh-CN" altLang="en-US" sz="2000" dirty="0" smtClean="0">
                    <a:latin typeface="+mj-ea"/>
                    <a:ea typeface="+mj-ea"/>
                  </a:rPr>
                  <a:t>由此可得：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zh-CN" alt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)−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zh-CN" altLang="en-US" sz="2000" dirty="0" smtClean="0">
                    <a:latin typeface="+mj-ea"/>
                    <a:ea typeface="+mj-ea"/>
                  </a:rPr>
                  <a:t>从而得到基于收益的条件合作规则：</a:t>
                </a:r>
                <a:endParaRPr lang="en-US" altLang="zh-CN" sz="20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𝑎𝑥</m:t>
                      </m:r>
                      <m:d>
                        <m:d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altLang="zh-CN" sz="2000" dirty="0">
                  <a:latin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endParaRPr lang="en-US" altLang="zh-CN" sz="20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290" y="1409178"/>
                <a:ext cx="9200369" cy="5217090"/>
              </a:xfrm>
              <a:blipFill>
                <a:blip r:embed="rId2"/>
                <a:stretch>
                  <a:fillRect l="-1060" t="-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757825" y="460736"/>
            <a:ext cx="827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进一步设定 </a:t>
            </a:r>
            <a:r>
              <a:rPr lang="en-US" altLang="zh-CN" sz="3000" dirty="0" smtClean="0"/>
              <a:t>Model of conditional cooperation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7840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9662" y="1247639"/>
            <a:ext cx="9143999" cy="51844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 smtClean="0">
                <a:latin typeface="+mj-ea"/>
                <a:ea typeface="+mj-ea"/>
              </a:rPr>
              <a:t>处理 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1050" dirty="0" smtClean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+mj-ea"/>
                <a:ea typeface="+mj-ea"/>
              </a:rPr>
              <a:t>根据观察到的合作趋势，将被试</a:t>
            </a:r>
            <a:r>
              <a:rPr lang="zh-CN" altLang="en-US" sz="2000" dirty="0">
                <a:latin typeface="+mj-ea"/>
                <a:ea typeface="+mj-ea"/>
              </a:rPr>
              <a:t>者</a:t>
            </a:r>
            <a:r>
              <a:rPr lang="zh-CN" altLang="zh-CN" sz="2000" dirty="0">
                <a:latin typeface="+mj-ea"/>
                <a:ea typeface="+mj-ea"/>
              </a:rPr>
              <a:t>的行动分为三</a:t>
            </a:r>
            <a:r>
              <a:rPr lang="zh-CN" altLang="zh-CN" sz="2000" dirty="0" smtClean="0">
                <a:latin typeface="+mj-ea"/>
                <a:ea typeface="+mj-ea"/>
              </a:rPr>
              <a:t>类</a:t>
            </a:r>
            <a:r>
              <a:rPr lang="zh-CN" altLang="en-US" sz="2000" dirty="0" smtClean="0">
                <a:latin typeface="+mj-ea"/>
                <a:ea typeface="+mj-ea"/>
              </a:rPr>
              <a:t>：</a:t>
            </a:r>
            <a:endParaRPr lang="en-US" altLang="zh-CN" sz="2000" dirty="0" smtClean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000" dirty="0">
                <a:latin typeface="+mj-ea"/>
                <a:ea typeface="+mj-ea"/>
              </a:rPr>
              <a:t>c</a:t>
            </a:r>
            <a:r>
              <a:rPr lang="en-US" altLang="zh-CN" sz="2000" dirty="0" smtClean="0">
                <a:latin typeface="+mj-ea"/>
                <a:ea typeface="+mj-ea"/>
              </a:rPr>
              <a:t>ooperating</a:t>
            </a:r>
            <a:r>
              <a:rPr lang="zh-CN" altLang="en-US" sz="2000" dirty="0" smtClean="0">
                <a:latin typeface="+mj-ea"/>
                <a:ea typeface="+mj-ea"/>
              </a:rPr>
              <a:t>合作型</a:t>
            </a:r>
            <a:r>
              <a:rPr lang="zh-CN" altLang="zh-CN" sz="2000" dirty="0" smtClean="0">
                <a:latin typeface="+mj-ea"/>
                <a:ea typeface="+mj-ea"/>
              </a:rPr>
              <a:t>，</a:t>
            </a:r>
            <a:r>
              <a:rPr lang="en-US" altLang="zh-CN" sz="2000" dirty="0" smtClean="0">
                <a:latin typeface="+mj-ea"/>
                <a:ea typeface="+mj-ea"/>
              </a:rPr>
              <a:t>conforming</a:t>
            </a:r>
            <a:r>
              <a:rPr lang="zh-CN" altLang="en-US" sz="2000" dirty="0" smtClean="0">
                <a:latin typeface="+mj-ea"/>
                <a:ea typeface="+mj-ea"/>
              </a:rPr>
              <a:t>一致型，</a:t>
            </a:r>
            <a:r>
              <a:rPr lang="en-US" altLang="zh-CN" sz="2000" dirty="0" smtClean="0">
                <a:latin typeface="+mj-ea"/>
                <a:ea typeface="+mj-ea"/>
              </a:rPr>
              <a:t>defecting</a:t>
            </a:r>
            <a:r>
              <a:rPr lang="zh-CN" altLang="en-US" sz="2000" dirty="0" smtClean="0">
                <a:latin typeface="+mj-ea"/>
                <a:ea typeface="+mj-ea"/>
              </a:rPr>
              <a:t>背叛型</a:t>
            </a:r>
            <a:endParaRPr lang="en-US" altLang="zh-CN" sz="2000" dirty="0"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11" y="2711885"/>
            <a:ext cx="9570285" cy="3373818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4083485" y="3839877"/>
            <a:ext cx="4446740" cy="1496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181600" y="4216194"/>
            <a:ext cx="4446740" cy="1496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57825" y="460736"/>
            <a:ext cx="827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/>
              <a:t>数值模拟 </a:t>
            </a:r>
            <a:r>
              <a:rPr lang="en-US" altLang="zh-CN" sz="3000" dirty="0"/>
              <a:t>Simulations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86411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25" y="3512768"/>
            <a:ext cx="5646632" cy="196110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6686294" y="2723105"/>
            <a:ext cx="3682653" cy="3709010"/>
            <a:chOff x="6501008" y="2723105"/>
            <a:chExt cx="3682653" cy="370901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8552" y="2723105"/>
              <a:ext cx="3555109" cy="370901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501008" y="2723105"/>
              <a:ext cx="513567" cy="527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内容占位符 2"/>
          <p:cNvSpPr>
            <a:spLocks noGrp="1"/>
          </p:cNvSpPr>
          <p:nvPr>
            <p:ph idx="1"/>
          </p:nvPr>
        </p:nvSpPr>
        <p:spPr>
          <a:xfrm>
            <a:off x="1039662" y="1247639"/>
            <a:ext cx="9143999" cy="51844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 smtClean="0">
                <a:latin typeface="+mj-ea"/>
                <a:ea typeface="+mj-ea"/>
              </a:rPr>
              <a:t>处理 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1050" dirty="0" smtClean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+mj-ea"/>
                <a:ea typeface="+mj-ea"/>
              </a:rPr>
              <a:t>根据观察到的合作趋势，将被试</a:t>
            </a:r>
            <a:r>
              <a:rPr lang="zh-CN" altLang="en-US" sz="2000" dirty="0">
                <a:latin typeface="+mj-ea"/>
                <a:ea typeface="+mj-ea"/>
              </a:rPr>
              <a:t>者</a:t>
            </a:r>
            <a:r>
              <a:rPr lang="zh-CN" altLang="zh-CN" sz="2000" dirty="0">
                <a:latin typeface="+mj-ea"/>
                <a:ea typeface="+mj-ea"/>
              </a:rPr>
              <a:t>的行动分为三</a:t>
            </a:r>
            <a:r>
              <a:rPr lang="zh-CN" altLang="zh-CN" sz="2000" dirty="0" smtClean="0">
                <a:latin typeface="+mj-ea"/>
                <a:ea typeface="+mj-ea"/>
              </a:rPr>
              <a:t>类</a:t>
            </a:r>
            <a:r>
              <a:rPr lang="zh-CN" altLang="en-US" sz="2000" dirty="0" smtClean="0">
                <a:latin typeface="+mj-ea"/>
                <a:ea typeface="+mj-ea"/>
              </a:rPr>
              <a:t>：</a:t>
            </a:r>
            <a:endParaRPr lang="en-US" altLang="zh-CN" sz="2000" dirty="0" smtClean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000" dirty="0">
                <a:latin typeface="+mj-ea"/>
                <a:ea typeface="+mj-ea"/>
              </a:rPr>
              <a:t>c</a:t>
            </a:r>
            <a:r>
              <a:rPr lang="en-US" altLang="zh-CN" sz="2000" dirty="0" smtClean="0">
                <a:latin typeface="+mj-ea"/>
                <a:ea typeface="+mj-ea"/>
              </a:rPr>
              <a:t>ooperating</a:t>
            </a:r>
            <a:r>
              <a:rPr lang="zh-CN" altLang="en-US" sz="2000" dirty="0" smtClean="0">
                <a:latin typeface="+mj-ea"/>
                <a:ea typeface="+mj-ea"/>
              </a:rPr>
              <a:t>合作型</a:t>
            </a:r>
            <a:r>
              <a:rPr lang="zh-CN" altLang="zh-CN" sz="2000" dirty="0" smtClean="0">
                <a:latin typeface="+mj-ea"/>
                <a:ea typeface="+mj-ea"/>
              </a:rPr>
              <a:t>，</a:t>
            </a:r>
            <a:r>
              <a:rPr lang="en-US" altLang="zh-CN" sz="2000" dirty="0" smtClean="0">
                <a:latin typeface="+mj-ea"/>
                <a:ea typeface="+mj-ea"/>
              </a:rPr>
              <a:t>conforming</a:t>
            </a:r>
            <a:r>
              <a:rPr lang="zh-CN" altLang="en-US" sz="2000" dirty="0" smtClean="0">
                <a:latin typeface="+mj-ea"/>
                <a:ea typeface="+mj-ea"/>
              </a:rPr>
              <a:t>一致型，</a:t>
            </a:r>
            <a:r>
              <a:rPr lang="en-US" altLang="zh-CN" sz="2000" dirty="0" smtClean="0">
                <a:latin typeface="+mj-ea"/>
                <a:ea typeface="+mj-ea"/>
              </a:rPr>
              <a:t>defecting</a:t>
            </a:r>
            <a:r>
              <a:rPr lang="zh-CN" altLang="en-US" sz="2000" dirty="0" smtClean="0">
                <a:latin typeface="+mj-ea"/>
                <a:ea typeface="+mj-ea"/>
              </a:rPr>
              <a:t>背叛型</a:t>
            </a:r>
            <a:endParaRPr lang="en-US" altLang="zh-CN" sz="2000" dirty="0"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57825" y="460736"/>
            <a:ext cx="827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/>
              <a:t>数值模拟 </a:t>
            </a:r>
            <a:r>
              <a:rPr lang="en-US" altLang="zh-CN" sz="3000" dirty="0"/>
              <a:t>Simulations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1078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39662" y="1247639"/>
                <a:ext cx="9143999" cy="5184476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b="1" dirty="0">
                    <a:latin typeface="+mj-ea"/>
                    <a:ea typeface="+mj-ea"/>
                  </a:rPr>
                  <a:t>处理</a:t>
                </a:r>
                <a:endParaRPr lang="en-US" altLang="zh-CN" sz="2400" b="1" dirty="0">
                  <a:latin typeface="+mj-ea"/>
                  <a:ea typeface="+mj-ea"/>
                </a:endParaRPr>
              </a:p>
              <a:p>
                <a:pPr marL="3600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altLang="zh-CN" sz="1050" dirty="0" smtClean="0">
                  <a:latin typeface="+mj-ea"/>
                  <a:ea typeface="+mj-ea"/>
                </a:endParaRPr>
              </a:p>
              <a:p>
                <a:pPr marL="3600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zh-CN" altLang="en-US" sz="2000" dirty="0" smtClean="0">
                    <a:latin typeface="+mj-ea"/>
                    <a:ea typeface="+mj-ea"/>
                  </a:rPr>
                  <a:t>某类行为占比达</a:t>
                </a:r>
                <a:r>
                  <a:rPr lang="en-US" altLang="zh-CN" sz="2000" dirty="0" smtClean="0">
                    <a:latin typeface="+mj-ea"/>
                    <a:ea typeface="+mj-ea"/>
                  </a:rPr>
                  <a:t>50%</a:t>
                </a:r>
                <a:r>
                  <a:rPr lang="zh-CN" altLang="en-US" sz="2000" dirty="0" smtClean="0">
                    <a:latin typeface="+mj-ea"/>
                    <a:ea typeface="+mj-ea"/>
                  </a:rPr>
                  <a:t>以上的，</a:t>
                </a:r>
                <a:r>
                  <a:rPr lang="zh-CN" altLang="en-US" sz="2000" dirty="0">
                    <a:latin typeface="+mj-ea"/>
                    <a:ea typeface="+mj-ea"/>
                  </a:rPr>
                  <a:t>将被试者</a:t>
                </a:r>
                <a:r>
                  <a:rPr lang="zh-CN" altLang="zh-CN" sz="2000" dirty="0" smtClean="0">
                    <a:latin typeface="+mj-ea"/>
                    <a:ea typeface="+mj-ea"/>
                  </a:rPr>
                  <a:t>的分为</a:t>
                </a:r>
                <a:r>
                  <a:rPr lang="zh-CN" altLang="en-US" sz="2000" dirty="0">
                    <a:latin typeface="+mj-ea"/>
                    <a:ea typeface="+mj-ea"/>
                  </a:rPr>
                  <a:t>该</a:t>
                </a:r>
                <a:r>
                  <a:rPr lang="zh-CN" altLang="zh-CN" sz="2000" dirty="0" smtClean="0">
                    <a:latin typeface="+mj-ea"/>
                    <a:ea typeface="+mj-ea"/>
                  </a:rPr>
                  <a:t>类</a:t>
                </a:r>
                <a:r>
                  <a:rPr lang="zh-CN" altLang="en-US" sz="2000" dirty="0">
                    <a:latin typeface="+mj-ea"/>
                    <a:ea typeface="+mj-ea"/>
                  </a:rPr>
                  <a:t>：</a:t>
                </a:r>
                <a:endParaRPr lang="en-US" altLang="zh-CN" sz="2000" dirty="0">
                  <a:latin typeface="+mj-ea"/>
                  <a:ea typeface="+mj-ea"/>
                </a:endParaRPr>
              </a:p>
              <a:p>
                <a:pPr marL="3600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altLang="zh-CN" sz="2000" dirty="0" smtClean="0">
                    <a:latin typeface="+mj-ea"/>
                    <a:ea typeface="+mj-ea"/>
                  </a:rPr>
                  <a:t>cooperator</a:t>
                </a:r>
                <a:r>
                  <a:rPr lang="zh-CN" altLang="en-US" sz="2000" dirty="0" smtClean="0">
                    <a:latin typeface="+mj-ea"/>
                    <a:ea typeface="+mj-ea"/>
                  </a:rPr>
                  <a:t>合作者</a:t>
                </a:r>
                <a:r>
                  <a:rPr lang="zh-CN" altLang="zh-CN" sz="2000" dirty="0" smtClean="0">
                    <a:latin typeface="+mj-ea"/>
                    <a:ea typeface="+mj-ea"/>
                  </a:rPr>
                  <a:t>，</a:t>
                </a:r>
                <a:r>
                  <a:rPr lang="en-US" altLang="zh-CN" sz="2000" dirty="0" smtClean="0">
                    <a:latin typeface="+mj-ea"/>
                    <a:ea typeface="+mj-ea"/>
                  </a:rPr>
                  <a:t>conformist</a:t>
                </a:r>
                <a:r>
                  <a:rPr lang="zh-CN" altLang="en-US" sz="2000" dirty="0" smtClean="0">
                    <a:latin typeface="+mj-ea"/>
                    <a:ea typeface="+mj-ea"/>
                  </a:rPr>
                  <a:t>一致</a:t>
                </a:r>
                <a:r>
                  <a:rPr lang="zh-CN" altLang="en-US" sz="2000" dirty="0">
                    <a:latin typeface="+mj-ea"/>
                    <a:ea typeface="+mj-ea"/>
                  </a:rPr>
                  <a:t>者</a:t>
                </a:r>
                <a:r>
                  <a:rPr lang="zh-CN" altLang="en-US" sz="2000" dirty="0" smtClean="0">
                    <a:latin typeface="+mj-ea"/>
                    <a:ea typeface="+mj-ea"/>
                  </a:rPr>
                  <a:t>，</a:t>
                </a:r>
                <a:r>
                  <a:rPr lang="en-US" altLang="zh-CN" sz="2000" dirty="0" smtClean="0">
                    <a:latin typeface="+mj-ea"/>
                    <a:ea typeface="+mj-ea"/>
                  </a:rPr>
                  <a:t>defector</a:t>
                </a:r>
                <a:r>
                  <a:rPr lang="zh-CN" altLang="en-US" sz="2000" dirty="0" smtClean="0">
                    <a:latin typeface="+mj-ea"/>
                    <a:ea typeface="+mj-ea"/>
                  </a:rPr>
                  <a:t>背叛者</a:t>
                </a:r>
                <a:endParaRPr lang="en-US" altLang="zh-CN" sz="2000" dirty="0" smtClean="0">
                  <a:latin typeface="+mj-ea"/>
                  <a:ea typeface="+mj-ea"/>
                </a:endParaRPr>
              </a:p>
              <a:p>
                <a:pPr marL="3600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zh-CN" altLang="en-US" sz="2000" dirty="0" smtClean="0">
                    <a:latin typeface="+mj-ea"/>
                    <a:ea typeface="+mj-ea"/>
                  </a:rPr>
                  <a:t>为简单起见，</a:t>
                </a:r>
                <a:r>
                  <a:rPr lang="zh-CN" altLang="en-US" sz="2000" dirty="0">
                    <a:latin typeface="+mj-ea"/>
                    <a:ea typeface="+mj-ea"/>
                  </a:rPr>
                  <a:t>不符合上述分类的列为 </a:t>
                </a:r>
                <a:r>
                  <a:rPr lang="en-US" altLang="zh-CN" sz="2000" dirty="0">
                    <a:latin typeface="+mj-ea"/>
                    <a:ea typeface="+mj-ea"/>
                  </a:rPr>
                  <a:t>unclassified</a:t>
                </a:r>
                <a:r>
                  <a:rPr lang="zh-CN" altLang="en-US" sz="2000" dirty="0">
                    <a:latin typeface="+mj-ea"/>
                    <a:ea typeface="+mj-ea"/>
                  </a:rPr>
                  <a:t>未分类</a:t>
                </a:r>
                <a:endParaRPr lang="en-US" altLang="zh-CN" sz="2000" dirty="0">
                  <a:latin typeface="+mj-ea"/>
                  <a:ea typeface="+mj-ea"/>
                </a:endParaRPr>
              </a:p>
              <a:p>
                <a:pPr marL="3600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zh-CN" altLang="en-US" sz="2000" dirty="0">
                    <a:latin typeface="+mj-ea"/>
                    <a:ea typeface="+mj-ea"/>
                  </a:rPr>
                  <a:t>并使用线性回归估计出每一种类型的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ea typeface="+mj-ea"/>
                          </a:rPr>
                          <m:t>(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  <a:ea typeface="+mj-ea"/>
                          </a:rPr>
                          <m:t>𝑥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  <a:ea typeface="+mj-ea"/>
                          </a:rPr>
                          <m:t>0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  <a:ea typeface="+mj-ea"/>
                      </a:rPr>
                      <m:t>,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+mj-ea"/>
                      </a:rPr>
                      <m:t>𝑎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+mj-ea"/>
                      </a:rPr>
                      <m:t>,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+mj-ea"/>
                      </a:rPr>
                      <m:t>𝑏</m:t>
                    </m:r>
                    <m:r>
                      <a:rPr lang="en-US" altLang="zh-CN" sz="2000"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endParaRPr lang="en-US" altLang="zh-CN" sz="2000" dirty="0">
                  <a:latin typeface="+mj-ea"/>
                  <a:ea typeface="+mj-ea"/>
                </a:endParaRPr>
              </a:p>
              <a:p>
                <a:pPr marL="3600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altLang="zh-CN" sz="2000" dirty="0" smtClean="0">
                  <a:latin typeface="+mj-ea"/>
                  <a:ea typeface="+mj-ea"/>
                </a:endParaRPr>
              </a:p>
              <a:p>
                <a:pPr marL="3600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altLang="zh-CN" sz="20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9662" y="1247639"/>
                <a:ext cx="9143999" cy="5184476"/>
              </a:xfrm>
              <a:blipFill>
                <a:blip r:embed="rId3"/>
                <a:stretch>
                  <a:fillRect l="-1067" t="-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611" y="883211"/>
            <a:ext cx="3588707" cy="33848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581" y="4177567"/>
            <a:ext cx="10072737" cy="239342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57825" y="460736"/>
            <a:ext cx="827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/>
              <a:t>数值模拟 </a:t>
            </a:r>
            <a:r>
              <a:rPr lang="en-US" altLang="zh-CN" sz="3000" dirty="0"/>
              <a:t>Simulations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8941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9661" y="1247638"/>
            <a:ext cx="9864245" cy="54475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 smtClean="0">
                <a:latin typeface="+mj-ea"/>
                <a:ea typeface="+mj-ea"/>
              </a:rPr>
              <a:t>模拟 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1050" dirty="0" smtClean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+mj-ea"/>
                <a:ea typeface="+mj-ea"/>
              </a:rPr>
              <a:t>分类</a:t>
            </a:r>
            <a:r>
              <a:rPr lang="zh-CN" altLang="en-US" sz="2000" dirty="0">
                <a:latin typeface="+mj-ea"/>
                <a:ea typeface="+mj-ea"/>
              </a:rPr>
              <a:t>完毕后</a:t>
            </a:r>
            <a:r>
              <a:rPr lang="zh-CN" altLang="en-US" sz="2000" dirty="0" smtClean="0">
                <a:latin typeface="+mj-ea"/>
                <a:ea typeface="+mj-ea"/>
              </a:rPr>
              <a:t>，作者关注的另</a:t>
            </a:r>
            <a:r>
              <a:rPr lang="zh-CN" altLang="en-US" sz="2000" dirty="0">
                <a:latin typeface="+mj-ea"/>
                <a:ea typeface="+mj-ea"/>
              </a:rPr>
              <a:t>一</a:t>
            </a:r>
            <a:r>
              <a:rPr lang="zh-CN" altLang="en-US" sz="2000" dirty="0" smtClean="0">
                <a:latin typeface="+mj-ea"/>
                <a:ea typeface="+mj-ea"/>
              </a:rPr>
              <a:t>个问题</a:t>
            </a:r>
            <a:r>
              <a:rPr lang="zh-CN" altLang="en-US" sz="2000" dirty="0">
                <a:latin typeface="+mj-ea"/>
                <a:ea typeface="+mj-ea"/>
              </a:rPr>
              <a:t>是</a:t>
            </a:r>
            <a:r>
              <a:rPr lang="zh-CN" altLang="en-US" sz="2000" dirty="0" smtClean="0">
                <a:latin typeface="+mj-ea"/>
                <a:ea typeface="+mj-ea"/>
              </a:rPr>
              <a:t>，这</a:t>
            </a:r>
            <a:r>
              <a:rPr lang="zh-CN" altLang="en-US" sz="2000" dirty="0">
                <a:latin typeface="+mj-ea"/>
                <a:ea typeface="+mj-ea"/>
              </a:rPr>
              <a:t>三种类型的典型</a:t>
            </a:r>
            <a:r>
              <a:rPr lang="zh-CN" altLang="en-US" sz="2000" dirty="0" smtClean="0">
                <a:latin typeface="+mj-ea"/>
                <a:ea typeface="+mj-ea"/>
              </a:rPr>
              <a:t>群体会如何影响合作水平的上升</a:t>
            </a:r>
            <a:r>
              <a:rPr lang="zh-CN" altLang="en-US" sz="2000" dirty="0">
                <a:latin typeface="+mj-ea"/>
                <a:ea typeface="+mj-ea"/>
              </a:rPr>
              <a:t>或</a:t>
            </a:r>
            <a:r>
              <a:rPr lang="zh-CN" altLang="en-US" sz="2000" dirty="0" smtClean="0">
                <a:latin typeface="+mj-ea"/>
                <a:ea typeface="+mj-ea"/>
              </a:rPr>
              <a:t>下降？以及有奖励和</a:t>
            </a:r>
            <a:r>
              <a:rPr lang="zh-CN" altLang="en-US" sz="2000" dirty="0">
                <a:latin typeface="+mj-ea"/>
                <a:ea typeface="+mj-ea"/>
              </a:rPr>
              <a:t>无</a:t>
            </a:r>
            <a:r>
              <a:rPr lang="zh-CN" altLang="en-US" sz="2000" dirty="0" smtClean="0">
                <a:latin typeface="+mj-ea"/>
                <a:ea typeface="+mj-ea"/>
              </a:rPr>
              <a:t>奖励</a:t>
            </a:r>
            <a:r>
              <a:rPr lang="zh-CN" altLang="en-US" sz="2000" dirty="0">
                <a:latin typeface="+mj-ea"/>
                <a:ea typeface="+mj-ea"/>
              </a:rPr>
              <a:t>情况</a:t>
            </a:r>
            <a:r>
              <a:rPr lang="zh-CN" altLang="en-US" sz="2000" dirty="0" smtClean="0">
                <a:latin typeface="+mj-ea"/>
                <a:ea typeface="+mj-ea"/>
              </a:rPr>
              <a:t>是否</a:t>
            </a:r>
            <a:r>
              <a:rPr lang="zh-CN" altLang="en-US" sz="2000" dirty="0">
                <a:latin typeface="+mj-ea"/>
                <a:ea typeface="+mj-ea"/>
              </a:rPr>
              <a:t>会导致不同的</a:t>
            </a:r>
            <a:r>
              <a:rPr lang="zh-CN" altLang="en-US" sz="2000" dirty="0" smtClean="0">
                <a:latin typeface="+mj-ea"/>
                <a:ea typeface="+mj-ea"/>
              </a:rPr>
              <a:t>趋势？</a:t>
            </a:r>
            <a:endParaRPr lang="en-US" altLang="zh-CN" sz="2000" dirty="0" smtClean="0"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7825" y="460736"/>
            <a:ext cx="827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/>
              <a:t>数值模拟 </a:t>
            </a:r>
            <a:r>
              <a:rPr lang="en-US" altLang="zh-CN" sz="3000" dirty="0"/>
              <a:t>Simulations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110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039662" y="1247639"/>
                <a:ext cx="4127324" cy="282332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400" b="1" dirty="0" smtClean="0">
                    <a:latin typeface="+mj-ea"/>
                    <a:ea typeface="+mj-ea"/>
                  </a:rPr>
                  <a:t>模拟 </a:t>
                </a:r>
                <a:endParaRPr lang="en-US" altLang="zh-CN" sz="2400" b="1" dirty="0" smtClean="0">
                  <a:latin typeface="+mj-ea"/>
                  <a:ea typeface="+mj-ea"/>
                </a:endParaRPr>
              </a:p>
              <a:p>
                <a:pPr marL="3600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altLang="zh-CN" sz="1050" dirty="0" smtClean="0">
                  <a:latin typeface="+mj-ea"/>
                  <a:ea typeface="+mj-ea"/>
                </a:endParaRPr>
              </a:p>
              <a:p>
                <a:pPr marL="3600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zh-CN" altLang="en-US" sz="2000" dirty="0" smtClean="0">
                    <a:latin typeface="+mj-ea"/>
                    <a:ea typeface="+mj-ea"/>
                  </a:rPr>
                  <a:t>作者以表</a:t>
                </a:r>
                <a:r>
                  <a:rPr lang="en-US" altLang="zh-CN" sz="2000" dirty="0" smtClean="0">
                    <a:latin typeface="+mj-ea"/>
                    <a:ea typeface="+mj-ea"/>
                  </a:rPr>
                  <a:t>2</a:t>
                </a:r>
                <a:r>
                  <a:rPr lang="zh-CN" altLang="en-US" sz="2000" dirty="0" smtClean="0">
                    <a:latin typeface="+mj-ea"/>
                    <a:ea typeface="+mj-ea"/>
                  </a:rPr>
                  <a:t>中估出的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+mj-ea"/>
                </a:endParaRPr>
              </a:p>
              <a:p>
                <a:pPr marL="36000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zh-CN" altLang="en-US" sz="2000" dirty="0" smtClean="0">
                    <a:latin typeface="+mj-ea"/>
                    <a:ea typeface="+mj-ea"/>
                  </a:rPr>
                  <a:t>为基础，使用不同但都在</a:t>
                </a:r>
                <a:r>
                  <a:rPr lang="en-US" altLang="zh-CN" sz="2000" dirty="0" smtClean="0">
                    <a:latin typeface="+mj-ea"/>
                    <a:ea typeface="+mj-ea"/>
                  </a:rPr>
                  <a:t>95%</a:t>
                </a:r>
                <a:r>
                  <a:rPr lang="zh-CN" altLang="en-US" sz="2000" dirty="0" smtClean="0">
                    <a:latin typeface="+mj-ea"/>
                    <a:ea typeface="+mj-ea"/>
                  </a:rPr>
                  <a:t>置信区间内的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sz="2000" dirty="0">
                    <a:latin typeface="+mj-ea"/>
                    <a:ea typeface="+mj-ea"/>
                  </a:rPr>
                  <a:t>进行模拟</a:t>
                </a:r>
                <a:r>
                  <a:rPr lang="zh-CN" altLang="en-US" sz="2000" dirty="0" smtClean="0">
                    <a:latin typeface="+mj-ea"/>
                    <a:ea typeface="+mj-ea"/>
                  </a:rPr>
                  <a:t>，得出右边的结果：</a:t>
                </a:r>
                <a:endParaRPr lang="en-US" altLang="zh-CN" sz="20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9662" y="1247639"/>
                <a:ext cx="4127324" cy="2823320"/>
              </a:xfrm>
              <a:blipFill>
                <a:blip r:embed="rId2"/>
                <a:stretch>
                  <a:fillRect l="-2363" t="-15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757825" y="460736"/>
            <a:ext cx="827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/>
              <a:t>数值模拟 </a:t>
            </a:r>
            <a:r>
              <a:rPr lang="en-US" altLang="zh-CN" sz="3000" dirty="0"/>
              <a:t>Simulations</a:t>
            </a:r>
            <a:endParaRPr lang="zh-CN" altLang="en-US" sz="3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704" y="291949"/>
            <a:ext cx="6070872" cy="63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57825" y="460736"/>
            <a:ext cx="827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/>
              <a:t>数值模拟 </a:t>
            </a:r>
            <a:r>
              <a:rPr lang="en-US" altLang="zh-CN" sz="3000" dirty="0"/>
              <a:t>Simulations</a:t>
            </a:r>
            <a:endParaRPr lang="zh-CN" altLang="en-US" sz="3000" dirty="0"/>
          </a:p>
        </p:txBody>
      </p:sp>
      <p:sp>
        <p:nvSpPr>
          <p:cNvPr id="21" name="文本框 20"/>
          <p:cNvSpPr txBox="1"/>
          <p:nvPr/>
        </p:nvSpPr>
        <p:spPr>
          <a:xfrm>
            <a:off x="672029" y="1832373"/>
            <a:ext cx="49790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2400" b="1" dirty="0" smtClean="0">
                <a:solidFill>
                  <a:srgbClr val="00B050"/>
                </a:solidFill>
                <a:latin typeface="+mj-ea"/>
                <a:ea typeface="+mj-ea"/>
              </a:rPr>
              <a:t>绿色区域</a:t>
            </a:r>
            <a:r>
              <a:rPr lang="zh-CN" altLang="en-US" sz="2400" dirty="0" smtClean="0">
                <a:latin typeface="+mj-ea"/>
                <a:ea typeface="+mj-ea"/>
              </a:rPr>
              <a:t>：有奖励与无奖励的两种情况出现明显二分差异</a:t>
            </a:r>
            <a:r>
              <a:rPr lang="en-US" altLang="zh-CN" sz="2400" dirty="0" smtClean="0">
                <a:latin typeface="+mj-ea"/>
                <a:ea typeface="+mj-ea"/>
              </a:rPr>
              <a:t>(bifurcation)</a:t>
            </a:r>
            <a:r>
              <a:rPr lang="zh-CN" altLang="en-US" sz="2400" dirty="0" smtClean="0">
                <a:latin typeface="+mj-ea"/>
                <a:ea typeface="+mj-ea"/>
              </a:rPr>
              <a:t>，其中有奖励情况下的平均贡献高于无奖励情况。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黄色区域</a:t>
            </a:r>
            <a:r>
              <a:rPr lang="zh-CN" altLang="en-US" sz="2400" dirty="0" smtClean="0">
                <a:latin typeface="+mj-ea"/>
                <a:ea typeface="+mj-ea"/>
              </a:rPr>
              <a:t>：在有明显差异的基础上，平均贡献的降低趋势被完全逆转。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蓝色区域</a:t>
            </a:r>
            <a:r>
              <a:rPr lang="zh-CN" altLang="en-US" sz="2400" dirty="0" smtClean="0">
                <a:latin typeface="+mj-ea"/>
                <a:ea typeface="+mj-ea"/>
              </a:rPr>
              <a:t>：有奖励与无奖励的情况下平均贡献无明显差异，或都趋向于</a:t>
            </a:r>
            <a:r>
              <a:rPr lang="en-US" altLang="zh-CN" sz="2400" dirty="0" smtClean="0">
                <a:latin typeface="+mj-ea"/>
                <a:ea typeface="+mj-ea"/>
              </a:rPr>
              <a:t>0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endParaRPr lang="zh-CN" altLang="en-US" sz="2400" dirty="0">
              <a:latin typeface="+mj-ea"/>
              <a:ea typeface="+mj-ea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5329825" y="847487"/>
            <a:ext cx="6407061" cy="5157442"/>
            <a:chOff x="5455085" y="753542"/>
            <a:chExt cx="6407061" cy="5157442"/>
          </a:xfrm>
        </p:grpSpPr>
        <p:grpSp>
          <p:nvGrpSpPr>
            <p:cNvPr id="20" name="组合 19"/>
            <p:cNvGrpSpPr/>
            <p:nvPr/>
          </p:nvGrpSpPr>
          <p:grpSpPr>
            <a:xfrm>
              <a:off x="5455085" y="1194935"/>
              <a:ext cx="6407061" cy="4716049"/>
              <a:chOff x="3344449" y="851770"/>
              <a:chExt cx="8574065" cy="5856700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3540271" y="851770"/>
                <a:ext cx="8378243" cy="5856700"/>
                <a:chOff x="3264699" y="951978"/>
                <a:chExt cx="8378243" cy="5856700"/>
              </a:xfrm>
            </p:grpSpPr>
            <p:pic>
              <p:nvPicPr>
                <p:cNvPr id="13" name="图片 1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264699" y="1069998"/>
                  <a:ext cx="8196616" cy="5738680"/>
                </a:xfrm>
                <a:prstGeom prst="rect">
                  <a:avLst/>
                </a:prstGeom>
              </p:spPr>
            </p:pic>
            <p:sp>
              <p:nvSpPr>
                <p:cNvPr id="14" name="矩形 13"/>
                <p:cNvSpPr/>
                <p:nvPr/>
              </p:nvSpPr>
              <p:spPr>
                <a:xfrm>
                  <a:off x="3920646" y="951978"/>
                  <a:ext cx="2192055" cy="407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6551112" y="951978"/>
                  <a:ext cx="2116899" cy="407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9450887" y="1014734"/>
                  <a:ext cx="2192055" cy="4070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5288070" y="1025176"/>
                  <a:ext cx="3981190" cy="896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" name="矩形 18"/>
              <p:cNvSpPr/>
              <p:nvPr/>
            </p:nvSpPr>
            <p:spPr>
              <a:xfrm>
                <a:off x="3344449" y="2223370"/>
                <a:ext cx="313151" cy="3695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776385" y="753542"/>
              <a:ext cx="5649016" cy="655832"/>
              <a:chOff x="5763970" y="670230"/>
              <a:chExt cx="5649016" cy="655832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8800" y="670230"/>
                <a:ext cx="5624186" cy="597489"/>
              </a:xfrm>
              <a:prstGeom prst="rect">
                <a:avLst/>
              </a:prstGeom>
            </p:spPr>
          </p:pic>
          <p:sp>
            <p:nvSpPr>
              <p:cNvPr id="23" name="矩形 22"/>
              <p:cNvSpPr/>
              <p:nvPr/>
            </p:nvSpPr>
            <p:spPr>
              <a:xfrm>
                <a:off x="5763970" y="842183"/>
                <a:ext cx="640791" cy="483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7797462" y="783920"/>
                <a:ext cx="640791" cy="483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9814113" y="806010"/>
                <a:ext cx="640791" cy="4838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10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57825" y="460736"/>
            <a:ext cx="827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/>
              <a:t>数值模拟 </a:t>
            </a:r>
            <a:r>
              <a:rPr lang="en-US" altLang="zh-CN" sz="3000" dirty="0"/>
              <a:t>Simulations</a:t>
            </a:r>
            <a:endParaRPr lang="zh-CN" altLang="en-US" sz="3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019" y="1014734"/>
            <a:ext cx="6662156" cy="363242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51125" y="4804448"/>
            <a:ext cx="6125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结论：至少</a:t>
            </a:r>
            <a:r>
              <a:rPr lang="zh-CN" altLang="en-US" sz="2400" dirty="0">
                <a:latin typeface="+mj-ea"/>
                <a:ea typeface="+mj-ea"/>
              </a:rPr>
              <a:t>有一个合作者的存在对于奖励机制的成功是至关重要的。没有</a:t>
            </a:r>
            <a:r>
              <a:rPr lang="zh-CN" altLang="en-US" sz="2400" dirty="0" smtClean="0">
                <a:latin typeface="+mj-ea"/>
                <a:ea typeface="+mj-ea"/>
              </a:rPr>
              <a:t>合作者的情况下，尽管可能出现二分差异，但奖励</a:t>
            </a:r>
            <a:r>
              <a:rPr lang="zh-CN" altLang="en-US" sz="2400" dirty="0">
                <a:latin typeface="+mj-ea"/>
                <a:ea typeface="+mj-ea"/>
              </a:rPr>
              <a:t>机制无法逆转衰退</a:t>
            </a:r>
            <a:r>
              <a:rPr lang="zh-CN" altLang="en-US" sz="2400" dirty="0" smtClean="0">
                <a:latin typeface="+mj-ea"/>
                <a:ea typeface="+mj-ea"/>
              </a:rPr>
              <a:t>趋势。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2029" y="1832373"/>
            <a:ext cx="49790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2400" b="1" dirty="0" smtClean="0">
                <a:solidFill>
                  <a:srgbClr val="00B050"/>
                </a:solidFill>
                <a:latin typeface="+mj-ea"/>
                <a:ea typeface="+mj-ea"/>
              </a:rPr>
              <a:t>绿色区域</a:t>
            </a:r>
            <a:r>
              <a:rPr lang="zh-CN" altLang="en-US" sz="2400" dirty="0" smtClean="0">
                <a:latin typeface="+mj-ea"/>
                <a:ea typeface="+mj-ea"/>
              </a:rPr>
              <a:t>：有奖励与无奖励的两种情况出现明显二分差异</a:t>
            </a:r>
            <a:r>
              <a:rPr lang="en-US" altLang="zh-CN" sz="2400" dirty="0" smtClean="0">
                <a:latin typeface="+mj-ea"/>
                <a:ea typeface="+mj-ea"/>
              </a:rPr>
              <a:t>(bifurcation)</a:t>
            </a:r>
            <a:r>
              <a:rPr lang="zh-CN" altLang="en-US" sz="2400" dirty="0" smtClean="0">
                <a:latin typeface="+mj-ea"/>
                <a:ea typeface="+mj-ea"/>
              </a:rPr>
              <a:t>，其中有奖励情况下的平均贡献高于无奖励情况。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黄色区域</a:t>
            </a:r>
            <a:r>
              <a:rPr lang="zh-CN" altLang="en-US" sz="2400" dirty="0" smtClean="0">
                <a:latin typeface="+mj-ea"/>
                <a:ea typeface="+mj-ea"/>
              </a:rPr>
              <a:t>：在有明显差异的基础上，平均贡献的降低趋势被完全逆转。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>
              <a:spcBef>
                <a:spcPts val="1200"/>
              </a:spcBef>
            </a:pPr>
            <a:r>
              <a:rPr lang="zh-CN" altLang="en-US" sz="2400" b="1" dirty="0" smtClean="0">
                <a:solidFill>
                  <a:srgbClr val="0070C0"/>
                </a:solidFill>
                <a:latin typeface="+mj-ea"/>
                <a:ea typeface="+mj-ea"/>
              </a:rPr>
              <a:t>蓝色区域</a:t>
            </a:r>
            <a:r>
              <a:rPr lang="zh-CN" altLang="en-US" sz="2400" dirty="0" smtClean="0">
                <a:latin typeface="+mj-ea"/>
                <a:ea typeface="+mj-ea"/>
              </a:rPr>
              <a:t>：有奖励与无奖励的情况下平均贡献无明显差异，或都趋向于</a:t>
            </a:r>
            <a:r>
              <a:rPr lang="en-US" altLang="zh-CN" sz="2400" dirty="0" smtClean="0">
                <a:latin typeface="+mj-ea"/>
                <a:ea typeface="+mj-ea"/>
              </a:rPr>
              <a:t>0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endParaRPr lang="zh-CN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085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9661" y="1247638"/>
            <a:ext cx="9864245" cy="54475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 smtClean="0">
                <a:latin typeface="+mj-ea"/>
                <a:ea typeface="+mj-ea"/>
              </a:rPr>
              <a:t>疑问 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1050" dirty="0" smtClean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+mj-ea"/>
                <a:ea typeface="+mj-ea"/>
              </a:rPr>
              <a:t>先前提出的“基于收益的条件合作规则”虽然能说明问题，但未免过于简单。</a:t>
            </a:r>
            <a:endParaRPr lang="en-US" altLang="zh-CN" sz="2000" dirty="0" smtClean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+mj-ea"/>
                <a:ea typeface="+mj-ea"/>
              </a:rPr>
              <a:t>既然被试者会根据上一期的博弈历史来决定本期策略，那再往前的历史是否会有影响？</a:t>
            </a:r>
            <a:endParaRPr lang="en-US" altLang="zh-CN" sz="2000" dirty="0" smtClean="0"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7825" y="460736"/>
            <a:ext cx="827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讨论 </a:t>
            </a:r>
            <a:r>
              <a:rPr lang="en-US" altLang="zh-CN" sz="3000" dirty="0" smtClean="0"/>
              <a:t>Discussion</a:t>
            </a:r>
            <a:endParaRPr lang="zh-CN" altLang="en-US" sz="3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13" y="2920108"/>
            <a:ext cx="10124364" cy="361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8617" y="773438"/>
            <a:ext cx="8061544" cy="528915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>
                <a:latin typeface="+mn-ea"/>
              </a:rPr>
              <a:t>公共物品博弈 </a:t>
            </a:r>
            <a:r>
              <a:rPr lang="en-US" altLang="zh-CN" sz="2600" dirty="0" smtClean="0">
                <a:latin typeface="+mn-ea"/>
              </a:rPr>
              <a:t>(Public Goods Game, PGG</a:t>
            </a:r>
            <a:r>
              <a:rPr lang="en-US" altLang="zh-CN" sz="2600" dirty="0">
                <a:latin typeface="+mn-ea"/>
              </a:rPr>
              <a:t>)</a:t>
            </a:r>
            <a:endParaRPr lang="en-US" altLang="zh-CN" sz="2600" dirty="0" smtClean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>
                <a:latin typeface="+mj-ea"/>
                <a:ea typeface="+mj-ea"/>
              </a:rPr>
              <a:t>The</a:t>
            </a:r>
            <a:r>
              <a:rPr lang="en-US" altLang="zh-CN" dirty="0">
                <a:latin typeface="+mj-ea"/>
                <a:ea typeface="+mj-ea"/>
              </a:rPr>
              <a:t> public goods game is a standard of experimental economics. In the basic game, subjects secretly choose how many of their private tokens to put into a public pot. The tokens in this pot are </a:t>
            </a:r>
            <a:r>
              <a:rPr lang="en-US" altLang="zh-CN" b="1" dirty="0">
                <a:latin typeface="+mj-ea"/>
                <a:ea typeface="+mj-ea"/>
              </a:rPr>
              <a:t>multiplied by a factor</a:t>
            </a:r>
            <a:r>
              <a:rPr lang="en-US" altLang="zh-CN" dirty="0">
                <a:latin typeface="+mj-ea"/>
                <a:ea typeface="+mj-ea"/>
              </a:rPr>
              <a:t> (greater than one and less than the number of players, N) and this "public good" payoff is evenly divided among players. </a:t>
            </a:r>
            <a:r>
              <a:rPr lang="en-US" altLang="zh-CN" b="1" dirty="0">
                <a:latin typeface="+mj-ea"/>
                <a:ea typeface="+mj-ea"/>
              </a:rPr>
              <a:t>Each subject also keeps the tokens they do not contribute</a:t>
            </a:r>
            <a:r>
              <a:rPr lang="en-US" altLang="zh-CN" dirty="0">
                <a:latin typeface="+mj-ea"/>
                <a:ea typeface="+mj-ea"/>
              </a:rPr>
              <a:t>.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" name="下箭头 1"/>
          <p:cNvSpPr/>
          <p:nvPr/>
        </p:nvSpPr>
        <p:spPr>
          <a:xfrm rot="13902009">
            <a:off x="8539188" y="4382072"/>
            <a:ext cx="896477" cy="1326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906006" y="2442258"/>
            <a:ext cx="2555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n-ea"/>
              </a:rPr>
              <a:t>因此，受试者有十足的动机捐献</a:t>
            </a:r>
            <a:r>
              <a:rPr lang="en-US" altLang="zh-CN" sz="2400" dirty="0" smtClean="0">
                <a:latin typeface="+mn-ea"/>
              </a:rPr>
              <a:t>(contribute)</a:t>
            </a:r>
            <a:r>
              <a:rPr lang="zh-CN" altLang="en-US" sz="2400" dirty="0" smtClean="0">
                <a:latin typeface="+mn-ea"/>
              </a:rPr>
              <a:t>较少的代币</a:t>
            </a:r>
            <a:r>
              <a:rPr lang="en-US" altLang="zh-CN" sz="2400" dirty="0" smtClean="0">
                <a:latin typeface="+mn-ea"/>
              </a:rPr>
              <a:t>,</a:t>
            </a:r>
            <a:r>
              <a:rPr lang="zh-CN" altLang="en-US" sz="2400" dirty="0" smtClean="0">
                <a:latin typeface="+mn-ea"/>
              </a:rPr>
              <a:t>从而使自己的收益增加。</a:t>
            </a:r>
            <a:endParaRPr lang="zh-CN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4791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5422" y="1235112"/>
            <a:ext cx="7578246" cy="505921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b="1" dirty="0" smtClean="0">
                <a:latin typeface="+mj-ea"/>
                <a:ea typeface="+mj-ea"/>
              </a:rPr>
              <a:t>结论 </a:t>
            </a:r>
            <a:endParaRPr lang="en-US" altLang="zh-CN" sz="2400" b="1" dirty="0" smtClean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1050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+mj-ea"/>
                <a:ea typeface="+mj-ea"/>
              </a:rPr>
              <a:t>行为实验研究发现，不论是合作者还是投机者，都愿意奖励贡献多的人。这个机制不仅成功提高了群体的合作水平，不需要从外部获得额外的资金，而且还有助于增加社会总福利。</a:t>
            </a: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+mj-ea"/>
                <a:ea typeface="+mj-ea"/>
              </a:rPr>
              <a:t>被试者普遍使用条件合作行为，会根据其他人的贡献情况决定自己的贡献。</a:t>
            </a: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>
                <a:latin typeface="+mj-ea"/>
                <a:ea typeface="+mj-ea"/>
              </a:rPr>
              <a:t>数值模拟指出，合作的提升是奖励机制和条件合作共同作用的结果，条件合作者的存在有利于奖励机制发挥作用。</a:t>
            </a:r>
            <a:endParaRPr lang="en-US" altLang="zh-CN" sz="2400" dirty="0">
              <a:latin typeface="+mj-ea"/>
              <a:ea typeface="+mj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7825" y="460736"/>
            <a:ext cx="827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讨论 </a:t>
            </a:r>
            <a:r>
              <a:rPr lang="en-US" altLang="zh-CN" sz="3000" dirty="0" smtClean="0"/>
              <a:t>Discussion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2013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9758" y="2962405"/>
            <a:ext cx="6936288" cy="191021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dirty="0" smtClean="0">
                <a:latin typeface="+mj-ea"/>
                <a:ea typeface="+mj-ea"/>
              </a:rPr>
              <a:t>Thanks</a:t>
            </a:r>
            <a:r>
              <a:rPr lang="zh-CN" altLang="en-US" dirty="0" smtClean="0">
                <a:latin typeface="+mj-ea"/>
                <a:ea typeface="+mj-ea"/>
              </a:rPr>
              <a:t>！</a:t>
            </a:r>
            <a:endParaRPr lang="en-US" altLang="zh-CN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657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1558" y="873647"/>
            <a:ext cx="8800577" cy="9551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dirty="0" smtClean="0">
                <a:latin typeface="+mj-ea"/>
                <a:ea typeface="+mj-ea"/>
              </a:rPr>
              <a:t>事实上，标准</a:t>
            </a:r>
            <a:r>
              <a:rPr lang="en-US" altLang="zh-CN" dirty="0" smtClean="0">
                <a:latin typeface="+mj-ea"/>
                <a:ea typeface="+mj-ea"/>
              </a:rPr>
              <a:t>PGG</a:t>
            </a:r>
            <a:r>
              <a:rPr lang="zh-CN" altLang="en-US" dirty="0" smtClean="0">
                <a:latin typeface="+mj-ea"/>
                <a:ea typeface="+mj-ea"/>
              </a:rPr>
              <a:t>的唯一纳什均衡是每个人都不捐献</a:t>
            </a:r>
            <a:r>
              <a:rPr lang="zh-CN" altLang="en-US" dirty="0">
                <a:latin typeface="+mj-ea"/>
                <a:ea typeface="+mj-ea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01558" y="2085585"/>
            <a:ext cx="8523963" cy="4054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dirty="0" smtClean="0">
                <a:latin typeface="+mj-ea"/>
                <a:ea typeface="+mj-ea"/>
              </a:rPr>
              <a:t>  重复交互 </a:t>
            </a:r>
            <a:r>
              <a:rPr lang="en-US" altLang="zh-CN" sz="2400" dirty="0" smtClean="0">
                <a:latin typeface="+mj-ea"/>
                <a:ea typeface="+mj-ea"/>
              </a:rPr>
              <a:t>Repeated interactions</a:t>
            </a: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dirty="0" smtClean="0">
                <a:latin typeface="+mj-ea"/>
                <a:ea typeface="+mj-ea"/>
              </a:rPr>
              <a:t>  名誉        </a:t>
            </a:r>
            <a:r>
              <a:rPr lang="en-US" altLang="zh-CN" sz="2400" dirty="0" smtClean="0">
                <a:latin typeface="+mj-ea"/>
                <a:ea typeface="+mj-ea"/>
              </a:rPr>
              <a:t>Reputation</a:t>
            </a: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dirty="0" smtClean="0">
                <a:latin typeface="+mj-ea"/>
                <a:ea typeface="+mj-ea"/>
              </a:rPr>
              <a:t>  惩罚        </a:t>
            </a:r>
            <a:r>
              <a:rPr lang="en-US" altLang="zh-CN" sz="2400" dirty="0" smtClean="0">
                <a:latin typeface="+mj-ea"/>
                <a:ea typeface="+mj-ea"/>
              </a:rPr>
              <a:t>Punishment</a:t>
            </a:r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en-US" altLang="zh-CN" sz="2400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zh-CN" altLang="en-US" sz="2400" dirty="0" smtClean="0">
                <a:latin typeface="+mj-ea"/>
                <a:ea typeface="+mj-ea"/>
              </a:rPr>
              <a:t>以往</a:t>
            </a:r>
            <a:r>
              <a:rPr lang="zh-CN" altLang="en-US" sz="2400" dirty="0">
                <a:latin typeface="+mj-ea"/>
                <a:ea typeface="+mj-ea"/>
              </a:rPr>
              <a:t>的研究指出惩罚能够有效地促进合作，但是一般会导致社会整体收益下降。</a:t>
            </a:r>
            <a:endParaRPr lang="en-US" altLang="zh-CN" sz="2400" dirty="0">
              <a:latin typeface="+mj-ea"/>
              <a:ea typeface="+mj-ea"/>
            </a:endParaRPr>
          </a:p>
          <a:p>
            <a:pPr>
              <a:lnSpc>
                <a:spcPct val="130000"/>
              </a:lnSpc>
              <a:spcBef>
                <a:spcPts val="1000"/>
              </a:spcBef>
            </a:pPr>
            <a:endParaRPr lang="en-US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1345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69723" y="942539"/>
            <a:ext cx="8305799" cy="528289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+mj-ea"/>
                <a:ea typeface="+mj-ea"/>
              </a:rPr>
              <a:t>本研究提出</a:t>
            </a:r>
            <a:r>
              <a:rPr lang="zh-CN" altLang="en-US" sz="2400" dirty="0">
                <a:latin typeface="+mj-ea"/>
                <a:ea typeface="+mj-ea"/>
              </a:rPr>
              <a:t>了一种能够高效地促进公共品博弈中合作行为的奖励机制：首先通过税收方式建立奖励基金，然后参与者们根据其他人在</a:t>
            </a:r>
            <a:r>
              <a:rPr lang="zh-CN" altLang="en-US" sz="2400" dirty="0" smtClean="0">
                <a:latin typeface="+mj-ea"/>
                <a:ea typeface="+mj-ea"/>
              </a:rPr>
              <a:t>公共物品博弈中</a:t>
            </a:r>
            <a:r>
              <a:rPr lang="zh-CN" altLang="en-US" sz="2400" dirty="0">
                <a:latin typeface="+mj-ea"/>
                <a:ea typeface="+mj-ea"/>
              </a:rPr>
              <a:t>的贡献，投票决定奖励基金的分配方式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endParaRPr lang="en-US" altLang="zh-CN" sz="2400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b="1" u="sng" dirty="0" smtClean="0">
                <a:latin typeface="+mj-ea"/>
                <a:ea typeface="+mj-ea"/>
              </a:rPr>
              <a:t>具有</a:t>
            </a:r>
            <a:r>
              <a:rPr lang="zh-CN" altLang="en-US" sz="2400" b="1" u="sng" dirty="0">
                <a:latin typeface="+mj-ea"/>
                <a:ea typeface="+mj-ea"/>
              </a:rPr>
              <a:t>内生奖励的</a:t>
            </a:r>
            <a:r>
              <a:rPr lang="en-US" altLang="zh-CN" sz="2400" b="1" u="sng" dirty="0">
                <a:latin typeface="+mj-ea"/>
                <a:ea typeface="+mj-ea"/>
              </a:rPr>
              <a:t>PGG</a:t>
            </a:r>
            <a:r>
              <a:rPr lang="zh-CN" altLang="en-US" sz="2400" b="1" u="sng" dirty="0" smtClean="0">
                <a:latin typeface="+mj-ea"/>
                <a:ea typeface="+mj-ea"/>
              </a:rPr>
              <a:t>机制</a:t>
            </a:r>
            <a:r>
              <a:rPr lang="zh-CN" altLang="en-US" sz="2400" b="1" dirty="0" smtClean="0">
                <a:latin typeface="+mj-ea"/>
                <a:ea typeface="+mj-ea"/>
              </a:rPr>
              <a:t>：</a:t>
            </a:r>
            <a:r>
              <a:rPr lang="zh-CN" altLang="en-US" sz="2400" dirty="0" smtClean="0">
                <a:latin typeface="+mj-ea"/>
                <a:ea typeface="+mj-ea"/>
              </a:rPr>
              <a:t>一</a:t>
            </a:r>
            <a:r>
              <a:rPr lang="zh-CN" altLang="en-US" sz="2400" dirty="0">
                <a:latin typeface="+mj-ea"/>
                <a:ea typeface="+mj-ea"/>
              </a:rPr>
              <a:t>个两阶段博弈</a:t>
            </a:r>
            <a:r>
              <a:rPr lang="zh-CN" altLang="en-US" sz="2400" dirty="0" smtClean="0">
                <a:latin typeface="+mj-ea"/>
                <a:ea typeface="+mj-ea"/>
              </a:rPr>
              <a:t>。</a:t>
            </a:r>
            <a:endParaRPr lang="en-US" altLang="zh-CN" sz="2400" dirty="0" smtClean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 smtClean="0">
                <a:latin typeface="+mj-ea"/>
                <a:ea typeface="+mj-ea"/>
              </a:rPr>
              <a:t>第一</a:t>
            </a:r>
            <a:r>
              <a:rPr lang="zh-CN" altLang="en-US" sz="2400" dirty="0">
                <a:latin typeface="+mj-ea"/>
                <a:ea typeface="+mj-ea"/>
              </a:rPr>
              <a:t>阶段即标准</a:t>
            </a:r>
            <a:r>
              <a:rPr lang="en-US" altLang="zh-CN" sz="2400" dirty="0">
                <a:latin typeface="+mj-ea"/>
                <a:ea typeface="+mj-ea"/>
              </a:rPr>
              <a:t>PGG</a:t>
            </a:r>
            <a:r>
              <a:rPr lang="zh-CN" altLang="en-US" sz="2400" dirty="0">
                <a:latin typeface="+mj-ea"/>
                <a:ea typeface="+mj-ea"/>
              </a:rPr>
              <a:t>，而在第二阶段开始时，向每位被试者收取其第一阶段收入</a:t>
            </a:r>
            <a:r>
              <a:rPr lang="zh-CN" altLang="en-US" sz="2400" dirty="0" smtClean="0">
                <a:latin typeface="+mj-ea"/>
                <a:ea typeface="+mj-ea"/>
              </a:rPr>
              <a:t>的一定比例纳入总奖励，将总奖励分配权交给每位被试者进行分配。</a:t>
            </a:r>
            <a:endParaRPr lang="en-US" altLang="zh-CN" sz="2400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>
              <a:latin typeface="+mj-ea"/>
              <a:ea typeface="+mj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4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265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4610" y="1617157"/>
            <a:ext cx="9143999" cy="51844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 smtClean="0">
                <a:latin typeface="+mj-ea"/>
                <a:ea typeface="+mj-ea"/>
              </a:rPr>
              <a:t>CR experiment</a:t>
            </a: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1050" dirty="0" smtClean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zh-CN" sz="2000" dirty="0" smtClean="0">
                <a:latin typeface="+mj-ea"/>
                <a:ea typeface="+mj-ea"/>
              </a:rPr>
              <a:t>先</a:t>
            </a:r>
            <a:r>
              <a:rPr lang="zh-CN" altLang="zh-CN" sz="2000" dirty="0">
                <a:latin typeface="+mj-ea"/>
                <a:ea typeface="+mj-ea"/>
              </a:rPr>
              <a:t>进行</a:t>
            </a:r>
            <a:r>
              <a:rPr lang="en-US" altLang="zh-CN" sz="2000" dirty="0">
                <a:latin typeface="+mj-ea"/>
                <a:ea typeface="+mj-ea"/>
              </a:rPr>
              <a:t>10</a:t>
            </a:r>
            <a:r>
              <a:rPr lang="zh-CN" altLang="zh-CN" sz="2000" dirty="0">
                <a:latin typeface="+mj-ea"/>
                <a:ea typeface="+mj-ea"/>
              </a:rPr>
              <a:t>轮标准</a:t>
            </a:r>
            <a:r>
              <a:rPr lang="en-US" altLang="zh-CN" sz="2000" dirty="0">
                <a:latin typeface="+mj-ea"/>
                <a:ea typeface="+mj-ea"/>
              </a:rPr>
              <a:t>PGG</a:t>
            </a:r>
            <a:r>
              <a:rPr lang="zh-CN" altLang="zh-CN" sz="2000" dirty="0">
                <a:latin typeface="+mj-ea"/>
                <a:ea typeface="+mj-ea"/>
              </a:rPr>
              <a:t>（</a:t>
            </a:r>
            <a:r>
              <a:rPr lang="en-US" altLang="zh-CN" sz="2000" dirty="0">
                <a:latin typeface="+mj-ea"/>
                <a:ea typeface="+mj-ea"/>
              </a:rPr>
              <a:t>CR1</a:t>
            </a:r>
            <a:r>
              <a:rPr lang="zh-CN" altLang="zh-CN" sz="2000" dirty="0">
                <a:latin typeface="+mj-ea"/>
                <a:ea typeface="+mj-ea"/>
              </a:rPr>
              <a:t>）</a:t>
            </a: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zh-CN" sz="2000" dirty="0">
                <a:latin typeface="+mj-ea"/>
                <a:ea typeface="+mj-ea"/>
              </a:rPr>
              <a:t>只有一阶段</a:t>
            </a:r>
            <a:r>
              <a:rPr lang="zh-CN" altLang="zh-CN" sz="2000" dirty="0" smtClean="0">
                <a:latin typeface="+mj-ea"/>
                <a:ea typeface="+mj-ea"/>
              </a:rPr>
              <a:t>：每人</a:t>
            </a:r>
            <a:r>
              <a:rPr lang="zh-CN" altLang="zh-CN" sz="2000" dirty="0">
                <a:latin typeface="+mj-ea"/>
                <a:ea typeface="+mj-ea"/>
              </a:rPr>
              <a:t>初始获得</a:t>
            </a:r>
            <a:r>
              <a:rPr lang="en-US" altLang="zh-CN" sz="2000" dirty="0" smtClean="0">
                <a:latin typeface="+mj-ea"/>
                <a:ea typeface="+mj-ea"/>
              </a:rPr>
              <a:t>20</a:t>
            </a:r>
            <a:r>
              <a:rPr lang="zh-CN" altLang="en-US" sz="2000" dirty="0" smtClean="0">
                <a:latin typeface="+mj-ea"/>
                <a:ea typeface="+mj-ea"/>
              </a:rPr>
              <a:t>点</a:t>
            </a:r>
            <a:r>
              <a:rPr lang="zh-CN" altLang="zh-CN" sz="2000" dirty="0" smtClean="0">
                <a:latin typeface="+mj-ea"/>
                <a:ea typeface="+mj-ea"/>
              </a:rPr>
              <a:t>，</a:t>
            </a:r>
            <a:r>
              <a:rPr lang="zh-CN" altLang="zh-CN" sz="2000" dirty="0">
                <a:latin typeface="+mj-ea"/>
                <a:ea typeface="+mj-ea"/>
              </a:rPr>
              <a:t>任意</a:t>
            </a:r>
            <a:r>
              <a:rPr lang="zh-CN" altLang="zh-CN" sz="2000" dirty="0" smtClean="0">
                <a:latin typeface="+mj-ea"/>
                <a:ea typeface="+mj-ea"/>
              </a:rPr>
              <a:t>选择</a:t>
            </a:r>
            <a:r>
              <a:rPr lang="zh-CN" altLang="en-US" sz="2000" dirty="0" smtClean="0">
                <a:latin typeface="+mj-ea"/>
                <a:ea typeface="+mj-ea"/>
              </a:rPr>
              <a:t>贡献</a:t>
            </a:r>
            <a:r>
              <a:rPr lang="zh-CN" altLang="zh-CN" sz="2000" dirty="0" smtClean="0">
                <a:latin typeface="+mj-ea"/>
                <a:ea typeface="+mj-ea"/>
              </a:rPr>
              <a:t>多少点</a:t>
            </a:r>
            <a:r>
              <a:rPr lang="zh-CN" altLang="en-US" sz="2000" dirty="0">
                <a:latin typeface="+mj-ea"/>
                <a:ea typeface="+mj-ea"/>
              </a:rPr>
              <a:t>到</a:t>
            </a:r>
            <a:r>
              <a:rPr lang="zh-CN" altLang="zh-CN" sz="2000" dirty="0" smtClean="0">
                <a:latin typeface="+mj-ea"/>
                <a:ea typeface="+mj-ea"/>
              </a:rPr>
              <a:t>公共</a:t>
            </a:r>
            <a:r>
              <a:rPr lang="zh-CN" altLang="zh-CN" sz="2000" dirty="0">
                <a:latin typeface="+mj-ea"/>
                <a:ea typeface="+mj-ea"/>
              </a:rPr>
              <a:t>账户，剩余的留在私人账户内。公共账户中的点数将乘以</a:t>
            </a:r>
            <a:r>
              <a:rPr lang="en-US" altLang="zh-CN" sz="2000" dirty="0">
                <a:latin typeface="+mj-ea"/>
                <a:ea typeface="+mj-ea"/>
              </a:rPr>
              <a:t>1.6</a:t>
            </a:r>
            <a:r>
              <a:rPr lang="zh-CN" altLang="zh-CN" sz="2000" dirty="0">
                <a:latin typeface="+mj-ea"/>
                <a:ea typeface="+mj-ea"/>
              </a:rPr>
              <a:t>以后平均分配给</a:t>
            </a:r>
            <a:r>
              <a:rPr lang="en-US" altLang="zh-CN" sz="2000" dirty="0">
                <a:latin typeface="+mj-ea"/>
                <a:ea typeface="+mj-ea"/>
              </a:rPr>
              <a:t>4</a:t>
            </a:r>
            <a:r>
              <a:rPr lang="zh-CN" altLang="zh-CN" sz="2000" dirty="0" smtClean="0">
                <a:latin typeface="+mj-ea"/>
                <a:ea typeface="+mj-ea"/>
              </a:rPr>
              <a:t>名</a:t>
            </a:r>
            <a:r>
              <a:rPr lang="zh-CN" altLang="en-US" sz="2000" dirty="0" smtClean="0">
                <a:latin typeface="+mj-ea"/>
                <a:ea typeface="+mj-ea"/>
              </a:rPr>
              <a:t>被试者</a:t>
            </a:r>
            <a:r>
              <a:rPr lang="zh-CN" altLang="zh-CN" sz="2000" dirty="0" smtClean="0">
                <a:latin typeface="+mj-ea"/>
                <a:ea typeface="+mj-ea"/>
              </a:rPr>
              <a:t>。</a:t>
            </a:r>
            <a:endParaRPr lang="zh-CN" altLang="zh-CN" sz="2000" dirty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zh-CN" sz="2000" dirty="0" smtClean="0">
                <a:latin typeface="+mj-ea"/>
                <a:ea typeface="+mj-ea"/>
              </a:rPr>
              <a:t>在</a:t>
            </a:r>
            <a:r>
              <a:rPr lang="zh-CN" altLang="zh-CN" sz="2000" dirty="0">
                <a:latin typeface="+mj-ea"/>
                <a:ea typeface="+mj-ea"/>
              </a:rPr>
              <a:t>每一轮结束后，</a:t>
            </a:r>
            <a:r>
              <a:rPr lang="zh-CN" altLang="zh-CN" sz="2000" u="sng" dirty="0">
                <a:latin typeface="+mj-ea"/>
                <a:ea typeface="+mj-ea"/>
              </a:rPr>
              <a:t>可以</a:t>
            </a:r>
            <a:r>
              <a:rPr lang="zh-CN" altLang="zh-CN" sz="2000" u="sng" dirty="0" smtClean="0">
                <a:latin typeface="+mj-ea"/>
                <a:ea typeface="+mj-ea"/>
              </a:rPr>
              <a:t>看到</a:t>
            </a:r>
            <a:r>
              <a:rPr lang="zh-CN" altLang="en-US" sz="2000" u="sng" dirty="0" smtClean="0">
                <a:latin typeface="+mj-ea"/>
                <a:ea typeface="+mj-ea"/>
              </a:rPr>
              <a:t>各被试者贡献</a:t>
            </a:r>
            <a:r>
              <a:rPr lang="zh-CN" altLang="zh-CN" sz="2000" u="sng" dirty="0" smtClean="0">
                <a:latin typeface="+mj-ea"/>
                <a:ea typeface="+mj-ea"/>
              </a:rPr>
              <a:t>了</a:t>
            </a:r>
            <a:r>
              <a:rPr lang="zh-CN" altLang="zh-CN" sz="2000" u="sng" dirty="0">
                <a:latin typeface="+mj-ea"/>
                <a:ea typeface="+mj-ea"/>
              </a:rPr>
              <a:t>多少</a:t>
            </a:r>
            <a:r>
              <a:rPr lang="zh-CN" altLang="zh-CN" sz="2000" dirty="0">
                <a:latin typeface="+mj-ea"/>
                <a:ea typeface="+mj-ea"/>
              </a:rPr>
              <a:t>。</a:t>
            </a: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solidFill>
                  <a:srgbClr val="0070C0"/>
                </a:solidFill>
                <a:latin typeface="+mj-ea"/>
                <a:ea typeface="+mj-ea"/>
              </a:rPr>
              <a:t>CR1</a:t>
            </a:r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收益 </a:t>
            </a:r>
            <a:r>
              <a:rPr lang="en-US" altLang="zh-CN" sz="2000" b="1" dirty="0" smtClean="0">
                <a:solidFill>
                  <a:srgbClr val="0070C0"/>
                </a:solidFill>
                <a:latin typeface="+mj-ea"/>
                <a:ea typeface="+mj-ea"/>
              </a:rPr>
              <a:t>= </a:t>
            </a:r>
            <a:r>
              <a:rPr lang="zh-CN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第一阶段收益 </a:t>
            </a:r>
            <a:r>
              <a:rPr lang="en-US" altLang="zh-CN" sz="2000" b="1" dirty="0" smtClean="0">
                <a:solidFill>
                  <a:srgbClr val="0070C0"/>
                </a:solidFill>
                <a:latin typeface="+mj-ea"/>
                <a:ea typeface="+mj-ea"/>
              </a:rPr>
              <a:t>= </a:t>
            </a:r>
            <a:r>
              <a:rPr lang="zh-CN" altLang="zh-CN" sz="2000" b="1" dirty="0" smtClean="0">
                <a:solidFill>
                  <a:srgbClr val="0070C0"/>
                </a:solidFill>
                <a:latin typeface="+mj-ea"/>
                <a:ea typeface="+mj-ea"/>
              </a:rPr>
              <a:t>私人账户中的点数</a:t>
            </a:r>
            <a:r>
              <a:rPr lang="en-US" altLang="zh-CN" sz="2000" b="1" dirty="0" smtClean="0">
                <a:solidFill>
                  <a:srgbClr val="0070C0"/>
                </a:solidFill>
                <a:latin typeface="+mj-ea"/>
                <a:ea typeface="+mj-ea"/>
              </a:rPr>
              <a:t> + </a:t>
            </a:r>
            <a:r>
              <a:rPr lang="zh-CN" altLang="zh-CN" sz="2000" b="1" dirty="0" smtClean="0">
                <a:solidFill>
                  <a:srgbClr val="0070C0"/>
                </a:solidFill>
                <a:latin typeface="+mj-ea"/>
                <a:ea typeface="+mj-ea"/>
              </a:rPr>
              <a:t>公共账户总点数</a:t>
            </a:r>
            <a:r>
              <a:rPr lang="en-US" altLang="zh-CN" sz="2000" b="1" dirty="0" smtClean="0">
                <a:solidFill>
                  <a:srgbClr val="0070C0"/>
                </a:solidFill>
                <a:latin typeface="+mj-ea"/>
                <a:ea typeface="+mj-ea"/>
              </a:rPr>
              <a:t> * 1.6 / 4</a:t>
            </a:r>
            <a:endParaRPr lang="zh-CN" altLang="zh-CN" sz="20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zh-CN" sz="1200" dirty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zh-CN" sz="2000" dirty="0" smtClean="0">
                <a:latin typeface="+mj-ea"/>
                <a:ea typeface="+mj-ea"/>
              </a:rPr>
              <a:t>随后</a:t>
            </a:r>
            <a:r>
              <a:rPr lang="zh-CN" altLang="zh-CN" sz="2000" dirty="0">
                <a:latin typeface="+mj-ea"/>
                <a:ea typeface="+mj-ea"/>
              </a:rPr>
              <a:t>进行</a:t>
            </a:r>
            <a:r>
              <a:rPr lang="en-US" altLang="zh-CN" sz="2000" dirty="0">
                <a:latin typeface="+mj-ea"/>
                <a:ea typeface="+mj-ea"/>
              </a:rPr>
              <a:t>10</a:t>
            </a:r>
            <a:r>
              <a:rPr lang="zh-CN" altLang="zh-CN" sz="2000" dirty="0">
                <a:latin typeface="+mj-ea"/>
                <a:ea typeface="+mj-ea"/>
              </a:rPr>
              <a:t>轮有内生奖励的</a:t>
            </a:r>
            <a:r>
              <a:rPr lang="en-US" altLang="zh-CN" sz="2000" dirty="0">
                <a:latin typeface="+mj-ea"/>
                <a:ea typeface="+mj-ea"/>
              </a:rPr>
              <a:t>PGG</a:t>
            </a:r>
            <a:r>
              <a:rPr lang="zh-CN" altLang="zh-CN" sz="2000" dirty="0">
                <a:latin typeface="+mj-ea"/>
                <a:ea typeface="+mj-ea"/>
              </a:rPr>
              <a:t>（</a:t>
            </a:r>
            <a:r>
              <a:rPr lang="en-US" altLang="zh-CN" sz="2000" dirty="0">
                <a:latin typeface="+mj-ea"/>
                <a:ea typeface="+mj-ea"/>
              </a:rPr>
              <a:t>CR2</a:t>
            </a:r>
            <a:r>
              <a:rPr lang="zh-CN" altLang="zh-CN" sz="2000" dirty="0">
                <a:latin typeface="+mj-ea"/>
                <a:ea typeface="+mj-ea"/>
              </a:rPr>
              <a:t>）</a:t>
            </a: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zh-CN" sz="2000" dirty="0">
                <a:latin typeface="+mj-ea"/>
                <a:ea typeface="+mj-ea"/>
              </a:rPr>
              <a:t>由两阶段构成</a:t>
            </a:r>
            <a:r>
              <a:rPr lang="zh-CN" altLang="zh-CN" sz="2000" dirty="0" smtClean="0">
                <a:latin typeface="+mj-ea"/>
                <a:ea typeface="+mj-ea"/>
              </a:rPr>
              <a:t>：第一</a:t>
            </a:r>
            <a:r>
              <a:rPr lang="zh-CN" altLang="zh-CN" sz="2000" dirty="0">
                <a:latin typeface="+mj-ea"/>
                <a:ea typeface="+mj-ea"/>
              </a:rPr>
              <a:t>阶段与</a:t>
            </a:r>
            <a:r>
              <a:rPr lang="en-US" altLang="zh-CN" sz="2000" dirty="0" smtClean="0">
                <a:latin typeface="+mj-ea"/>
                <a:ea typeface="+mj-ea"/>
              </a:rPr>
              <a:t>CR1</a:t>
            </a:r>
            <a:r>
              <a:rPr lang="zh-CN" altLang="en-US" sz="2000" dirty="0" smtClean="0">
                <a:latin typeface="+mj-ea"/>
                <a:ea typeface="+mj-ea"/>
              </a:rPr>
              <a:t>相同</a:t>
            </a:r>
            <a:r>
              <a:rPr lang="zh-CN" altLang="zh-CN" sz="2000" dirty="0" smtClean="0">
                <a:latin typeface="+mj-ea"/>
                <a:ea typeface="+mj-ea"/>
              </a:rPr>
              <a:t>。第二</a:t>
            </a:r>
            <a:r>
              <a:rPr lang="zh-CN" altLang="zh-CN" sz="2000" dirty="0">
                <a:latin typeface="+mj-ea"/>
                <a:ea typeface="+mj-ea"/>
              </a:rPr>
              <a:t>阶段</a:t>
            </a:r>
            <a:r>
              <a:rPr lang="zh-CN" altLang="zh-CN" sz="2000" dirty="0" smtClean="0">
                <a:latin typeface="+mj-ea"/>
                <a:ea typeface="+mj-ea"/>
              </a:rPr>
              <a:t>：</a:t>
            </a:r>
            <a:r>
              <a:rPr lang="zh-CN" altLang="en-US" sz="2000" dirty="0">
                <a:latin typeface="+mj-ea"/>
              </a:rPr>
              <a:t>向每位被试者收取其第一</a:t>
            </a:r>
            <a:r>
              <a:rPr lang="zh-CN" altLang="en-US" sz="2000" dirty="0" smtClean="0">
                <a:latin typeface="+mj-ea"/>
              </a:rPr>
              <a:t>阶段收益的</a:t>
            </a:r>
            <a:r>
              <a:rPr lang="en-US" altLang="zh-CN" sz="2000" dirty="0">
                <a:latin typeface="+mj-ea"/>
              </a:rPr>
              <a:t>20%</a:t>
            </a:r>
            <a:r>
              <a:rPr lang="zh-CN" altLang="en-US" sz="2000" dirty="0" smtClean="0">
                <a:latin typeface="+mj-ea"/>
              </a:rPr>
              <a:t>，</a:t>
            </a:r>
            <a:r>
              <a:rPr lang="zh-CN" altLang="en-US" sz="2000" dirty="0" smtClean="0">
                <a:latin typeface="+mj-ea"/>
                <a:ea typeface="+mj-ea"/>
              </a:rPr>
              <a:t>作为总奖励</a:t>
            </a:r>
            <a:r>
              <a:rPr lang="zh-CN" altLang="zh-CN" sz="2000" dirty="0" smtClean="0">
                <a:latin typeface="+mj-ea"/>
                <a:ea typeface="+mj-ea"/>
              </a:rPr>
              <a:t>，将</a:t>
            </a:r>
            <a:r>
              <a:rPr lang="zh-CN" altLang="en-US" sz="2000" dirty="0">
                <a:latin typeface="+mj-ea"/>
                <a:ea typeface="+mj-ea"/>
              </a:rPr>
              <a:t>总奖励</a:t>
            </a:r>
            <a:r>
              <a:rPr lang="zh-CN" altLang="zh-CN" sz="2000" dirty="0" smtClean="0">
                <a:latin typeface="+mj-ea"/>
                <a:ea typeface="+mj-ea"/>
              </a:rPr>
              <a:t>平均</a:t>
            </a:r>
            <a:r>
              <a:rPr lang="zh-CN" altLang="zh-CN" sz="2000" dirty="0">
                <a:latin typeface="+mj-ea"/>
                <a:ea typeface="+mj-ea"/>
              </a:rPr>
              <a:t>分为</a:t>
            </a:r>
            <a:r>
              <a:rPr lang="en-US" altLang="zh-CN" sz="2000" dirty="0">
                <a:latin typeface="+mj-ea"/>
                <a:ea typeface="+mj-ea"/>
              </a:rPr>
              <a:t>120</a:t>
            </a:r>
            <a:r>
              <a:rPr lang="zh-CN" altLang="zh-CN" sz="2000" dirty="0">
                <a:latin typeface="+mj-ea"/>
                <a:ea typeface="+mj-ea"/>
              </a:rPr>
              <a:t>份，每人有</a:t>
            </a:r>
            <a:r>
              <a:rPr lang="en-US" altLang="zh-CN" sz="2000" dirty="0">
                <a:latin typeface="+mj-ea"/>
                <a:ea typeface="+mj-ea"/>
              </a:rPr>
              <a:t>30</a:t>
            </a:r>
            <a:r>
              <a:rPr lang="zh-CN" altLang="zh-CN" sz="2000" dirty="0">
                <a:latin typeface="+mj-ea"/>
                <a:ea typeface="+mj-ea"/>
              </a:rPr>
              <a:t>份的分配权，</a:t>
            </a:r>
            <a:r>
              <a:rPr lang="zh-CN" altLang="zh-CN" sz="2000" u="sng" dirty="0">
                <a:latin typeface="+mj-ea"/>
                <a:ea typeface="+mj-ea"/>
              </a:rPr>
              <a:t>可以</a:t>
            </a:r>
            <a:r>
              <a:rPr lang="zh-CN" altLang="zh-CN" sz="2000" u="sng" dirty="0" smtClean="0">
                <a:latin typeface="+mj-ea"/>
                <a:ea typeface="+mj-ea"/>
              </a:rPr>
              <a:t>自由</a:t>
            </a:r>
            <a:r>
              <a:rPr lang="zh-CN" altLang="en-US" sz="2000" u="sng" dirty="0">
                <a:latin typeface="+mj-ea"/>
                <a:ea typeface="+mj-ea"/>
              </a:rPr>
              <a:t>投票</a:t>
            </a:r>
            <a:r>
              <a:rPr lang="zh-CN" altLang="zh-CN" sz="2000" u="sng" dirty="0" smtClean="0">
                <a:latin typeface="+mj-ea"/>
                <a:ea typeface="+mj-ea"/>
              </a:rPr>
              <a:t>给</a:t>
            </a:r>
            <a:r>
              <a:rPr lang="zh-CN" altLang="zh-CN" sz="2000" u="sng" dirty="0">
                <a:latin typeface="+mj-ea"/>
                <a:ea typeface="+mj-ea"/>
              </a:rPr>
              <a:t>其他</a:t>
            </a:r>
            <a:r>
              <a:rPr lang="en-US" altLang="zh-CN" sz="2000" u="sng" dirty="0">
                <a:latin typeface="+mj-ea"/>
                <a:ea typeface="+mj-ea"/>
              </a:rPr>
              <a:t>3</a:t>
            </a:r>
            <a:r>
              <a:rPr lang="zh-CN" altLang="zh-CN" sz="2000" u="sng" dirty="0" smtClean="0">
                <a:latin typeface="+mj-ea"/>
                <a:ea typeface="+mj-ea"/>
              </a:rPr>
              <a:t>组</a:t>
            </a:r>
            <a:r>
              <a:rPr lang="zh-CN" altLang="en-US" sz="2000" u="sng" dirty="0">
                <a:latin typeface="+mj-ea"/>
                <a:ea typeface="+mj-ea"/>
              </a:rPr>
              <a:t>被试者</a:t>
            </a:r>
            <a:r>
              <a:rPr lang="zh-CN" altLang="zh-CN" sz="2000" dirty="0" smtClean="0">
                <a:latin typeface="+mj-ea"/>
                <a:ea typeface="+mj-ea"/>
              </a:rPr>
              <a:t>。</a:t>
            </a:r>
            <a:endParaRPr lang="zh-CN" altLang="zh-CN" sz="2000" dirty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+mj-ea"/>
                <a:ea typeface="+mj-ea"/>
              </a:rPr>
              <a:t>第二阶段收益 </a:t>
            </a:r>
            <a:r>
              <a:rPr lang="en-US" altLang="zh-CN" sz="2000" dirty="0" smtClean="0">
                <a:latin typeface="+mj-ea"/>
                <a:ea typeface="+mj-ea"/>
              </a:rPr>
              <a:t>= </a:t>
            </a:r>
            <a:r>
              <a:rPr lang="zh-CN" altLang="zh-CN" sz="2000" dirty="0" smtClean="0">
                <a:latin typeface="+mj-ea"/>
                <a:ea typeface="+mj-ea"/>
              </a:rPr>
              <a:t>从其他</a:t>
            </a:r>
            <a:r>
              <a:rPr lang="zh-CN" altLang="en-US" sz="2000" dirty="0" smtClean="0">
                <a:latin typeface="+mj-ea"/>
                <a:ea typeface="+mj-ea"/>
              </a:rPr>
              <a:t>被</a:t>
            </a:r>
            <a:r>
              <a:rPr lang="zh-CN" altLang="en-US" sz="2000" dirty="0">
                <a:latin typeface="+mj-ea"/>
                <a:ea typeface="+mj-ea"/>
              </a:rPr>
              <a:t>试者</a:t>
            </a:r>
            <a:r>
              <a:rPr lang="zh-CN" altLang="zh-CN" sz="2000" dirty="0" smtClean="0">
                <a:latin typeface="+mj-ea"/>
                <a:ea typeface="+mj-ea"/>
              </a:rPr>
              <a:t>处</a:t>
            </a:r>
            <a:r>
              <a:rPr lang="zh-CN" altLang="zh-CN" sz="2000" dirty="0">
                <a:latin typeface="+mj-ea"/>
                <a:ea typeface="+mj-ea"/>
              </a:rPr>
              <a:t>获得</a:t>
            </a:r>
            <a:r>
              <a:rPr lang="zh-CN" altLang="zh-CN" sz="2000" dirty="0" smtClean="0">
                <a:latin typeface="+mj-ea"/>
                <a:ea typeface="+mj-ea"/>
              </a:rPr>
              <a:t>的</a:t>
            </a:r>
            <a:r>
              <a:rPr lang="zh-CN" altLang="en-US" sz="2000" dirty="0" smtClean="0">
                <a:latin typeface="+mj-ea"/>
                <a:ea typeface="+mj-ea"/>
              </a:rPr>
              <a:t>票数</a:t>
            </a:r>
            <a:r>
              <a:rPr lang="en-US" altLang="zh-CN" sz="2000" dirty="0" smtClean="0">
                <a:latin typeface="+mj-ea"/>
                <a:ea typeface="+mj-ea"/>
              </a:rPr>
              <a:t>/ 120 * </a:t>
            </a:r>
            <a:r>
              <a:rPr lang="zh-CN" altLang="en-US" sz="2000" dirty="0" smtClean="0">
                <a:latin typeface="+mj-ea"/>
                <a:ea typeface="+mj-ea"/>
              </a:rPr>
              <a:t>奖励</a:t>
            </a:r>
            <a:r>
              <a:rPr lang="zh-CN" altLang="zh-CN" sz="2000" dirty="0" smtClean="0">
                <a:latin typeface="+mj-ea"/>
                <a:ea typeface="+mj-ea"/>
              </a:rPr>
              <a:t>总数</a:t>
            </a:r>
            <a:endParaRPr lang="zh-CN" altLang="zh-CN" sz="2000" dirty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rgbClr val="0070C0"/>
                </a:solidFill>
                <a:latin typeface="+mj-ea"/>
                <a:ea typeface="+mj-ea"/>
              </a:rPr>
              <a:t>CR2</a:t>
            </a:r>
            <a:r>
              <a:rPr lang="zh-CN" altLang="en-US" sz="2000" b="1" dirty="0">
                <a:solidFill>
                  <a:srgbClr val="0070C0"/>
                </a:solidFill>
                <a:latin typeface="+mj-ea"/>
                <a:ea typeface="+mj-ea"/>
              </a:rPr>
              <a:t>收益 </a:t>
            </a:r>
            <a:r>
              <a:rPr lang="en-US" altLang="zh-CN" sz="2000" b="1" dirty="0">
                <a:solidFill>
                  <a:srgbClr val="0070C0"/>
                </a:solidFill>
                <a:latin typeface="+mj-ea"/>
                <a:ea typeface="+mj-ea"/>
              </a:rPr>
              <a:t>= </a:t>
            </a:r>
            <a:r>
              <a:rPr lang="zh-CN" altLang="en-US" sz="2000" b="1" dirty="0">
                <a:solidFill>
                  <a:srgbClr val="0070C0"/>
                </a:solidFill>
                <a:latin typeface="+mj-ea"/>
                <a:ea typeface="+mj-ea"/>
              </a:rPr>
              <a:t>第一阶段收益 * </a:t>
            </a:r>
            <a:r>
              <a:rPr lang="en-US" altLang="zh-CN" sz="2000" b="1" dirty="0">
                <a:solidFill>
                  <a:srgbClr val="0070C0"/>
                </a:solidFill>
                <a:latin typeface="+mj-ea"/>
                <a:ea typeface="+mj-ea"/>
              </a:rPr>
              <a:t>80% + </a:t>
            </a:r>
            <a:r>
              <a:rPr lang="zh-CN" altLang="en-US" sz="2000" b="1" dirty="0">
                <a:solidFill>
                  <a:srgbClr val="0070C0"/>
                </a:solidFill>
                <a:latin typeface="+mj-ea"/>
                <a:ea typeface="+mj-ea"/>
              </a:rPr>
              <a:t>第二阶段收益</a:t>
            </a:r>
            <a:endParaRPr lang="zh-CN" altLang="zh-CN" sz="20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7825" y="329213"/>
            <a:ext cx="3739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/>
              <a:t>实验</a:t>
            </a:r>
            <a:r>
              <a:rPr lang="zh-CN" altLang="en-US" sz="3000" dirty="0" smtClean="0"/>
              <a:t>设定</a:t>
            </a:r>
            <a:endParaRPr lang="zh-CN" altLang="en-US" sz="3000" dirty="0"/>
          </a:p>
        </p:txBody>
      </p:sp>
      <p:sp>
        <p:nvSpPr>
          <p:cNvPr id="6" name="文本框 5"/>
          <p:cNvSpPr txBox="1"/>
          <p:nvPr/>
        </p:nvSpPr>
        <p:spPr>
          <a:xfrm>
            <a:off x="1014610" y="1029987"/>
            <a:ext cx="765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每组有</a:t>
            </a:r>
            <a:r>
              <a:rPr lang="en-US" altLang="zh-CN" sz="2400" dirty="0" smtClean="0">
                <a:latin typeface="+mj-ea"/>
                <a:ea typeface="+mj-ea"/>
              </a:rPr>
              <a:t>4</a:t>
            </a:r>
            <a:r>
              <a:rPr lang="zh-CN" altLang="en-US" sz="2400" dirty="0" smtClean="0">
                <a:latin typeface="+mj-ea"/>
                <a:ea typeface="+mj-ea"/>
              </a:rPr>
              <a:t>名互相不知道身份的被试者，进行</a:t>
            </a:r>
            <a:r>
              <a:rPr lang="en-US" altLang="zh-CN" sz="2400" dirty="0" smtClean="0">
                <a:latin typeface="+mj-ea"/>
                <a:ea typeface="+mj-ea"/>
              </a:rPr>
              <a:t>20</a:t>
            </a:r>
            <a:r>
              <a:rPr lang="zh-CN" altLang="en-US" sz="2400" dirty="0" smtClean="0">
                <a:latin typeface="+mj-ea"/>
                <a:ea typeface="+mj-ea"/>
              </a:rPr>
              <a:t>轮博弈。</a:t>
            </a:r>
            <a:endParaRPr lang="en-US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9028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14610" y="1617157"/>
            <a:ext cx="9143999" cy="51844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 smtClean="0">
                <a:latin typeface="+mj-ea"/>
                <a:ea typeface="+mj-ea"/>
              </a:rPr>
              <a:t>RC experiment</a:t>
            </a: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2000" dirty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+mj-ea"/>
                <a:ea typeface="+mj-ea"/>
              </a:rPr>
              <a:t>内容与</a:t>
            </a:r>
            <a:r>
              <a:rPr lang="en-US" altLang="zh-CN" sz="2000" dirty="0">
                <a:latin typeface="+mj-ea"/>
                <a:ea typeface="+mj-ea"/>
              </a:rPr>
              <a:t>CR</a:t>
            </a:r>
            <a:r>
              <a:rPr lang="zh-CN" altLang="en-US" sz="2000" dirty="0">
                <a:latin typeface="+mj-ea"/>
                <a:ea typeface="+mj-ea"/>
              </a:rPr>
              <a:t>相同，只是顺序相反。</a:t>
            </a:r>
            <a:endParaRPr lang="en-US" altLang="zh-CN" sz="2000" dirty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+mj-ea"/>
                <a:ea typeface="+mj-ea"/>
              </a:rPr>
              <a:t>即先</a:t>
            </a:r>
            <a:r>
              <a:rPr lang="zh-CN" altLang="zh-CN" sz="2000" dirty="0">
                <a:latin typeface="+mj-ea"/>
                <a:ea typeface="+mj-ea"/>
              </a:rPr>
              <a:t>进行</a:t>
            </a:r>
            <a:r>
              <a:rPr lang="en-US" altLang="zh-CN" sz="2000" dirty="0">
                <a:latin typeface="+mj-ea"/>
                <a:ea typeface="+mj-ea"/>
              </a:rPr>
              <a:t>10</a:t>
            </a:r>
            <a:r>
              <a:rPr lang="zh-CN" altLang="zh-CN" sz="2000" dirty="0">
                <a:latin typeface="+mj-ea"/>
                <a:ea typeface="+mj-ea"/>
              </a:rPr>
              <a:t>轮有内生奖励的</a:t>
            </a:r>
            <a:r>
              <a:rPr lang="en-US" altLang="zh-CN" sz="2000" dirty="0">
                <a:latin typeface="+mj-ea"/>
                <a:ea typeface="+mj-ea"/>
              </a:rPr>
              <a:t>PGG</a:t>
            </a:r>
            <a:r>
              <a:rPr lang="zh-CN" altLang="zh-CN" sz="2000" dirty="0">
                <a:latin typeface="+mj-ea"/>
                <a:ea typeface="+mj-ea"/>
              </a:rPr>
              <a:t>（</a:t>
            </a:r>
            <a:r>
              <a:rPr lang="en-US" altLang="zh-CN" sz="2000" dirty="0">
                <a:latin typeface="+mj-ea"/>
                <a:ea typeface="+mj-ea"/>
              </a:rPr>
              <a:t>RC1</a:t>
            </a:r>
            <a:r>
              <a:rPr lang="zh-CN" altLang="zh-CN" sz="2000" dirty="0">
                <a:latin typeface="+mj-ea"/>
                <a:ea typeface="+mj-ea"/>
              </a:rPr>
              <a:t>）</a:t>
            </a:r>
            <a:endParaRPr lang="en-US" altLang="zh-CN" sz="2000" dirty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+mj-ea"/>
                <a:ea typeface="+mj-ea"/>
              </a:rPr>
              <a:t>再</a:t>
            </a:r>
            <a:r>
              <a:rPr lang="zh-CN" altLang="zh-CN" sz="2000" dirty="0">
                <a:latin typeface="+mj-ea"/>
                <a:ea typeface="+mj-ea"/>
              </a:rPr>
              <a:t>进行</a:t>
            </a:r>
            <a:r>
              <a:rPr lang="en-US" altLang="zh-CN" sz="2000" dirty="0">
                <a:latin typeface="+mj-ea"/>
                <a:ea typeface="+mj-ea"/>
              </a:rPr>
              <a:t>10</a:t>
            </a:r>
            <a:r>
              <a:rPr lang="zh-CN" altLang="zh-CN" sz="2000" dirty="0">
                <a:latin typeface="+mj-ea"/>
                <a:ea typeface="+mj-ea"/>
              </a:rPr>
              <a:t>轮标准</a:t>
            </a:r>
            <a:r>
              <a:rPr lang="en-US" altLang="zh-CN" sz="2000" dirty="0">
                <a:latin typeface="+mj-ea"/>
                <a:ea typeface="+mj-ea"/>
              </a:rPr>
              <a:t>PGG</a:t>
            </a:r>
            <a:r>
              <a:rPr lang="zh-CN" altLang="zh-CN" sz="2000" dirty="0" smtClean="0">
                <a:latin typeface="+mj-ea"/>
                <a:ea typeface="+mj-ea"/>
              </a:rPr>
              <a:t>（</a:t>
            </a:r>
            <a:r>
              <a:rPr lang="en-US" altLang="zh-CN" sz="2000" dirty="0" smtClean="0">
                <a:latin typeface="+mj-ea"/>
                <a:ea typeface="+mj-ea"/>
              </a:rPr>
              <a:t>RC2</a:t>
            </a:r>
            <a:r>
              <a:rPr lang="zh-CN" altLang="zh-CN" sz="2000" dirty="0" smtClean="0">
                <a:latin typeface="+mj-ea"/>
                <a:ea typeface="+mj-ea"/>
              </a:rPr>
              <a:t>）</a:t>
            </a:r>
            <a:endParaRPr lang="zh-CN" altLang="zh-CN" sz="2000" dirty="0">
              <a:latin typeface="+mj-ea"/>
              <a:ea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zh-CN" sz="2000" dirty="0">
              <a:latin typeface="+mj-ea"/>
            </a:endParaRPr>
          </a:p>
          <a:p>
            <a:pPr marL="36000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CN" sz="2000" dirty="0" smtClean="0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7825" y="329213"/>
            <a:ext cx="3739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实验设定</a:t>
            </a:r>
            <a:endParaRPr lang="zh-CN" altLang="en-US" sz="3000" dirty="0"/>
          </a:p>
        </p:txBody>
      </p:sp>
      <p:sp>
        <p:nvSpPr>
          <p:cNvPr id="6" name="文本框 5"/>
          <p:cNvSpPr txBox="1"/>
          <p:nvPr/>
        </p:nvSpPr>
        <p:spPr>
          <a:xfrm>
            <a:off x="1014610" y="1029987"/>
            <a:ext cx="765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j-ea"/>
                <a:ea typeface="+mj-ea"/>
              </a:rPr>
              <a:t>每组有</a:t>
            </a:r>
            <a:r>
              <a:rPr lang="en-US" altLang="zh-CN" sz="2400" dirty="0" smtClean="0">
                <a:latin typeface="+mj-ea"/>
                <a:ea typeface="+mj-ea"/>
              </a:rPr>
              <a:t>4</a:t>
            </a:r>
            <a:r>
              <a:rPr lang="zh-CN" altLang="en-US" sz="2400" dirty="0" smtClean="0">
                <a:latin typeface="+mj-ea"/>
                <a:ea typeface="+mj-ea"/>
              </a:rPr>
              <a:t>名互相不知道身份的被试者，进行</a:t>
            </a:r>
            <a:r>
              <a:rPr lang="en-US" altLang="zh-CN" sz="2400" dirty="0" smtClean="0">
                <a:latin typeface="+mj-ea"/>
                <a:ea typeface="+mj-ea"/>
              </a:rPr>
              <a:t>20</a:t>
            </a:r>
            <a:r>
              <a:rPr lang="zh-CN" altLang="en-US" sz="2400" dirty="0" smtClean="0">
                <a:latin typeface="+mj-ea"/>
                <a:ea typeface="+mj-ea"/>
              </a:rPr>
              <a:t>轮博弈。</a:t>
            </a:r>
            <a:endParaRPr lang="en-US" altLang="zh-CN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808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08" y="885579"/>
            <a:ext cx="5142228" cy="468850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7825" y="1409178"/>
            <a:ext cx="4989264" cy="2909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400" b="1" dirty="0">
                <a:latin typeface="+mj-ea"/>
                <a:ea typeface="+mj-ea"/>
              </a:rPr>
              <a:t>博弈轮次与平均贡献：</a:t>
            </a:r>
            <a:endParaRPr lang="en-US" altLang="zh-CN" sz="2400" b="1" dirty="0">
              <a:latin typeface="+mj-ea"/>
              <a:ea typeface="+mj-ea"/>
            </a:endParaRPr>
          </a:p>
          <a:p>
            <a:endParaRPr lang="en-US" altLang="zh-CN" sz="2800" dirty="0" smtClean="0">
              <a:latin typeface="+mj-ea"/>
              <a:ea typeface="+mj-ea"/>
            </a:endParaRPr>
          </a:p>
          <a:p>
            <a:endParaRPr lang="en-US" altLang="zh-CN" sz="2800" dirty="0" smtClean="0">
              <a:latin typeface="+mj-ea"/>
              <a:ea typeface="+mj-ea"/>
            </a:endParaRPr>
          </a:p>
          <a:p>
            <a:pPr marL="360000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dirty="0">
                <a:latin typeface="+mj-ea"/>
                <a:ea typeface="+mj-ea"/>
              </a:rPr>
              <a:t>可以看到，在控制组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CR1</a:t>
            </a:r>
            <a:r>
              <a:rPr lang="zh-CN" altLang="en-US" sz="2400" dirty="0">
                <a:latin typeface="+mj-ea"/>
                <a:ea typeface="+mj-ea"/>
              </a:rPr>
              <a:t>和</a:t>
            </a:r>
            <a:r>
              <a:rPr lang="en-US" altLang="zh-CN" sz="2400" dirty="0">
                <a:solidFill>
                  <a:srgbClr val="0070C0"/>
                </a:solidFill>
                <a:latin typeface="+mj-ea"/>
                <a:ea typeface="+mj-ea"/>
              </a:rPr>
              <a:t>RC2</a:t>
            </a:r>
            <a:r>
              <a:rPr lang="zh-CN" altLang="en-US" sz="2400" dirty="0">
                <a:latin typeface="+mj-ea"/>
                <a:ea typeface="+mj-ea"/>
              </a:rPr>
              <a:t>中，平均贡献呈下降趋势。</a:t>
            </a:r>
            <a:endParaRPr lang="en-US" altLang="zh-CN" sz="2400" dirty="0">
              <a:latin typeface="+mj-ea"/>
              <a:ea typeface="+mj-ea"/>
            </a:endParaRPr>
          </a:p>
          <a:p>
            <a:pPr marL="360000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dirty="0">
                <a:latin typeface="+mj-ea"/>
                <a:ea typeface="+mj-ea"/>
              </a:rPr>
              <a:t>而在有奖励的实验组</a:t>
            </a:r>
            <a:r>
              <a:rPr lang="en-US" altLang="zh-CN" sz="2400" dirty="0">
                <a:solidFill>
                  <a:srgbClr val="FF0000"/>
                </a:solidFill>
                <a:latin typeface="+mj-ea"/>
                <a:ea typeface="+mj-ea"/>
              </a:rPr>
              <a:t>CR2</a:t>
            </a:r>
            <a:r>
              <a:rPr lang="zh-CN" altLang="en-US" sz="2400" dirty="0">
                <a:latin typeface="+mj-ea"/>
                <a:ea typeface="+mj-ea"/>
              </a:rPr>
              <a:t>和</a:t>
            </a:r>
            <a:r>
              <a:rPr lang="en-US" altLang="zh-CN" sz="2400" dirty="0">
                <a:solidFill>
                  <a:srgbClr val="0070C0"/>
                </a:solidFill>
                <a:latin typeface="+mj-ea"/>
                <a:ea typeface="+mj-ea"/>
              </a:rPr>
              <a:t>RC1</a:t>
            </a:r>
            <a:r>
              <a:rPr lang="zh-CN" altLang="en-US" sz="2400" dirty="0">
                <a:latin typeface="+mj-ea"/>
                <a:ea typeface="+mj-ea"/>
              </a:rPr>
              <a:t>中，该下降</a:t>
            </a:r>
            <a:r>
              <a:rPr lang="zh-CN" altLang="en-US" sz="2400" dirty="0" smtClean="0">
                <a:latin typeface="+mj-ea"/>
                <a:ea typeface="+mj-ea"/>
              </a:rPr>
              <a:t>趋势被逆转。</a:t>
            </a:r>
            <a:endParaRPr lang="en-US" altLang="zh-CN" sz="2400" dirty="0" smtClean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7825" y="329213"/>
            <a:ext cx="3739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实验结果</a:t>
            </a:r>
            <a:endParaRPr lang="zh-CN" altLang="en-US" sz="3000" dirty="0"/>
          </a:p>
        </p:txBody>
      </p:sp>
      <p:sp>
        <p:nvSpPr>
          <p:cNvPr id="9" name="文本框 8"/>
          <p:cNvSpPr txBox="1"/>
          <p:nvPr/>
        </p:nvSpPr>
        <p:spPr>
          <a:xfrm>
            <a:off x="757825" y="4844659"/>
            <a:ext cx="570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+mj-ea"/>
                <a:ea typeface="+mj-ea"/>
              </a:rPr>
              <a:t>结论：奖励机制促进了合作</a:t>
            </a:r>
            <a:endParaRPr lang="en-US" altLang="zh-CN" sz="24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436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69085" y="2602502"/>
            <a:ext cx="57056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+mj-ea"/>
                <a:ea typeface="+mj-ea"/>
              </a:rPr>
              <a:t>还有其他因素促成合作吗？</a:t>
            </a:r>
            <a:endParaRPr lang="en-US" altLang="zh-CN" sz="2800" dirty="0" smtClean="0">
              <a:latin typeface="+mj-ea"/>
              <a:ea typeface="+mj-ea"/>
            </a:endParaRPr>
          </a:p>
          <a:p>
            <a:pPr algn="ctr"/>
            <a:r>
              <a:rPr lang="zh-CN" altLang="en-US" sz="2800" dirty="0" smtClean="0">
                <a:latin typeface="+mj-ea"/>
                <a:ea typeface="+mj-ea"/>
              </a:rPr>
              <a:t>从被试者的角度入手进行分析</a:t>
            </a: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19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102290" y="1409178"/>
                <a:ext cx="9200369" cy="521709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b="1" dirty="0">
                    <a:latin typeface="+mj-ea"/>
                    <a:ea typeface="+mj-ea"/>
                  </a:rPr>
                  <a:t>1.</a:t>
                </a:r>
                <a:r>
                  <a:rPr lang="zh-CN" altLang="en-US" sz="2400" b="1" dirty="0">
                    <a:latin typeface="+mj-ea"/>
                    <a:ea typeface="+mj-ea"/>
                  </a:rPr>
                  <a:t>收入的</a:t>
                </a:r>
                <a:r>
                  <a:rPr lang="zh-CN" altLang="en-US" sz="2400" b="1" dirty="0" smtClean="0">
                    <a:latin typeface="+mj-ea"/>
                    <a:ea typeface="+mj-ea"/>
                  </a:rPr>
                  <a:t>表达</a:t>
                </a:r>
                <a:endParaRPr lang="en-US" altLang="zh-CN" sz="2400" b="1" dirty="0" smtClean="0">
                  <a:latin typeface="+mj-ea"/>
                  <a:ea typeface="+mj-ea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altLang="zh-CN" sz="1100" b="1" dirty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latin typeface="+mj-ea"/>
                    <a:ea typeface="+mj-ea"/>
                  </a:rPr>
                  <a:t>在“奖励金率”为</a:t>
                </a:r>
                <a14:m>
                  <m:oMath xmlns:m="http://schemas.openxmlformats.org/officeDocument/2006/math">
                    <m:r>
                      <a:rPr lang="zh-CN" altLang="en-US" sz="2400" b="0" i="1" smtClean="0">
                        <a:latin typeface="Cambria Math" panose="02040503050406030204" pitchFamily="18" charset="0"/>
                        <a:ea typeface="+mj-ea"/>
                      </a:rPr>
                      <m:t>𝛼</m:t>
                    </m:r>
                  </m:oMath>
                </a14:m>
                <a:r>
                  <a:rPr lang="zh-CN" altLang="en-US" sz="2400" dirty="0" smtClean="0">
                    <a:latin typeface="+mj-ea"/>
                    <a:ea typeface="+mj-ea"/>
                  </a:rPr>
                  <a:t>的情况下（本研究设定为</a:t>
                </a:r>
                <a:r>
                  <a:rPr lang="en-US" altLang="zh-CN" sz="2400" dirty="0" smtClean="0">
                    <a:latin typeface="+mj-ea"/>
                    <a:ea typeface="+mj-ea"/>
                  </a:rPr>
                  <a:t>20%</a:t>
                </a:r>
                <a:r>
                  <a:rPr lang="zh-CN" altLang="en-US" sz="2400" dirty="0" smtClean="0">
                    <a:latin typeface="+mj-ea"/>
                    <a:ea typeface="+mj-ea"/>
                  </a:rPr>
                  <a:t>）</a:t>
                </a:r>
                <a:endParaRPr lang="en-US" altLang="zh-CN" sz="24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zh-CN" altLang="en-US" sz="2400" dirty="0" smtClean="0">
                    <a:latin typeface="+mj-ea"/>
                    <a:ea typeface="+mj-ea"/>
                  </a:rPr>
                  <a:t>若被试者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j-ea"/>
                      </a:rPr>
                      <m:t>𝑗</m:t>
                    </m:r>
                  </m:oMath>
                </a14:m>
                <a:r>
                  <a:rPr lang="zh-CN" altLang="en-US" sz="2400" dirty="0" smtClean="0">
                    <a:latin typeface="+mj-ea"/>
                    <a:ea typeface="+mj-ea"/>
                  </a:rPr>
                  <a:t> 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𝑗𝑖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</m:oMath>
                </a14:m>
                <a:r>
                  <a:rPr lang="zh-CN" altLang="en-US" sz="2400" dirty="0" smtClean="0">
                    <a:latin typeface="+mj-ea"/>
                    <a:ea typeface="+mj-ea"/>
                  </a:rPr>
                  <a:t>份分配权投给被试者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</m:oMath>
                </a14:m>
                <a:r>
                  <a:rPr lang="zh-CN" altLang="en-US" sz="2400" dirty="0" smtClean="0">
                    <a:latin typeface="+mj-ea"/>
                    <a:ea typeface="+mj-ea"/>
                  </a:rPr>
                  <a:t> ，则被试者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j-ea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+mj-ea"/>
                      </a:rPr>
                      <m:t> </m:t>
                    </m:r>
                  </m:oMath>
                </a14:m>
                <a:r>
                  <a:rPr lang="zh-CN" altLang="en-US" sz="2400" dirty="0" smtClean="0">
                    <a:latin typeface="+mj-ea"/>
                    <a:ea typeface="+mj-ea"/>
                  </a:rPr>
                  <a:t>的期望收益为：</a:t>
                </a:r>
                <a:endParaRPr lang="en-US" altLang="zh-CN" sz="24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lang="en-US" altLang="zh-CN" sz="2400" b="0" i="1">
                              <a:latin typeface="Cambria Math" panose="02040503050406030204" pitchFamily="18" charset="0"/>
                              <a:ea typeface="+mj-ea"/>
                            </a:rPr>
                            <m:t>𝜋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𝑔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𝛼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1−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𝛼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+mj-ea"/>
                        </a:rPr>
                        <m:t>×</m:t>
                      </m:r>
                      <m:d>
                        <m:d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20−</m:t>
                          </m:r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+1.6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𝑅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  <m:t>120</m:t>
                          </m:r>
                        </m:den>
                      </m:f>
                    </m:oMath>
                  </m:oMathPara>
                </a14:m>
                <a:endParaRPr lang="en-US" altLang="zh-CN" sz="24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:r>
                  <a:rPr lang="zh-CN" altLang="en-US" sz="2000" dirty="0" smtClean="0">
                    <a:latin typeface="+mj-ea"/>
                    <a:ea typeface="+mj-ea"/>
                  </a:rPr>
                  <a:t>其中</a:t>
                </a:r>
                <a:endParaRPr lang="en-US" altLang="zh-CN" sz="20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𝑥</m:t>
                        </m:r>
                      </m:e>
                    </m:acc>
                  </m:oMath>
                </a14:m>
                <a:r>
                  <a:rPr lang="zh-CN" altLang="en-US" sz="2000" dirty="0" smtClean="0">
                    <a:latin typeface="+mj-ea"/>
                    <a:ea typeface="+mj-ea"/>
                  </a:rPr>
                  <a:t>    是该组被试者的平均贡献</a:t>
                </a:r>
                <a:endParaRPr lang="en-US" altLang="zh-CN" sz="20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j-ea"/>
                      </a:rPr>
                      <m:t>𝑅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+mj-ea"/>
                      </a:rPr>
                      <m:t>𝛼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j-ea"/>
                      </a:rPr>
                      <m:t>×4×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20</m:t>
                        </m:r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+mj-ea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+1.6</m:t>
                        </m:r>
                        <m:acc>
                          <m:accPr>
                            <m:chr m:val="̅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r>
                  <a:rPr lang="zh-CN" altLang="en-US" sz="2000" dirty="0" smtClean="0">
                    <a:latin typeface="+mj-ea"/>
                    <a:ea typeface="+mj-ea"/>
                  </a:rPr>
                  <a:t>   是总奖励</a:t>
                </a:r>
                <a:endParaRPr lang="en-US" altLang="zh-CN" sz="2000" dirty="0" smtClean="0">
                  <a:latin typeface="+mj-ea"/>
                  <a:ea typeface="+mj-ea"/>
                </a:endParaRPr>
              </a:p>
              <a:p>
                <a:pPr marL="18000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𝑗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+mj-ea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+mj-ea"/>
                              </a:rPr>
                              <m:t>𝑗𝑖</m:t>
                            </m:r>
                          </m:sub>
                        </m:sSub>
                      </m:e>
                    </m:nary>
                    <m:r>
                      <a:rPr lang="zh-CN" altLang="en-US" sz="2000" b="0" i="1">
                        <a:latin typeface="Cambria Math" panose="02040503050406030204" pitchFamily="18" charset="0"/>
                        <a:ea typeface="+mj-ea"/>
                      </a:rPr>
                      <m:t>，</m:t>
                    </m:r>
                  </m:oMath>
                </a14:m>
                <a:r>
                  <a:rPr lang="zh-CN" altLang="en-US" sz="2000" dirty="0" smtClean="0">
                    <a:latin typeface="+mj-ea"/>
                    <a:ea typeface="+mj-ea"/>
                  </a:rPr>
                  <a:t>且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zh-CN" altLang="en-US" sz="2000" i="1" dirty="0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000" b="0" i="1" dirty="0" smtClean="0">
                            <a:latin typeface="Cambria Math" panose="02040503050406030204" pitchFamily="18" charset="0"/>
                            <a:ea typeface="+mj-ea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i="1" dirty="0" smtClean="0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+mj-ea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+mj-ea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+mj-ea"/>
                          </a:rPr>
                          <m:t>=120</m:t>
                        </m:r>
                      </m:e>
                    </m:nary>
                    <m:r>
                      <a:rPr lang="zh-CN" altLang="en-US" sz="2000" b="0" i="1" dirty="0">
                        <a:latin typeface="Cambria Math" panose="02040503050406030204" pitchFamily="18" charset="0"/>
                        <a:ea typeface="+mj-ea"/>
                      </a:rPr>
                      <m:t>，</m:t>
                    </m:r>
                    <m:nary>
                      <m:naryPr>
                        <m:chr m:val="∑"/>
                        <m:supHide m:val="on"/>
                        <m:ctrlPr>
                          <a:rPr lang="zh-CN" altLang="en-US" sz="2000" i="1" dirty="0">
                            <a:latin typeface="Cambria Math" panose="02040503050406030204" pitchFamily="18" charset="0"/>
                            <a:ea typeface="+mj-ea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000" b="0" i="1" dirty="0">
                            <a:latin typeface="Cambria Math" panose="02040503050406030204" pitchFamily="18" charset="0"/>
                            <a:ea typeface="+mj-ea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>
                                <a:latin typeface="Cambria Math" panose="02040503050406030204" pitchFamily="18" charset="0"/>
                                <a:ea typeface="+mj-ea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ea typeface="+mj-ea"/>
                              </a:rPr>
                              <m:t>𝑗</m:t>
                            </m:r>
                            <m:r>
                              <a:rPr lang="en-US" altLang="zh-CN" sz="2000" b="0" i="1" dirty="0">
                                <a:latin typeface="Cambria Math" panose="02040503050406030204" pitchFamily="18" charset="0"/>
                                <a:ea typeface="+mj-ea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+mj-ea"/>
                          </a:rPr>
                          <m:t>=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+mj-ea"/>
                          </a:rPr>
                          <m:t>3</m:t>
                        </m:r>
                        <m:r>
                          <a:rPr lang="en-US" altLang="zh-CN" sz="2000" b="0" i="1" dirty="0">
                            <a:latin typeface="Cambria Math" panose="02040503050406030204" pitchFamily="18" charset="0"/>
                            <a:ea typeface="+mj-ea"/>
                          </a:rPr>
                          <m:t>0</m:t>
                        </m:r>
                      </m:e>
                    </m:nary>
                  </m:oMath>
                </a14:m>
                <a:endParaRPr lang="en-US" altLang="zh-CN" sz="2400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2290" y="1409178"/>
                <a:ext cx="9200369" cy="5217090"/>
              </a:xfrm>
              <a:blipFill>
                <a:blip r:embed="rId2"/>
                <a:stretch>
                  <a:fillRect l="-1060" t="-818" b="-12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757825" y="460736"/>
            <a:ext cx="8273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 smtClean="0"/>
              <a:t>进一步设定 </a:t>
            </a:r>
            <a:r>
              <a:rPr lang="en-US" altLang="zh-CN" sz="3000" dirty="0" smtClean="0"/>
              <a:t>Model of conditional cooperation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8415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1203</Words>
  <Application>Microsoft Office PowerPoint</Application>
  <PresentationFormat>宽屏</PresentationFormat>
  <Paragraphs>131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6" baseType="lpstr">
      <vt:lpstr>等线</vt:lpstr>
      <vt:lpstr>Cambria Math</vt:lpstr>
      <vt:lpstr>Arial</vt:lpstr>
      <vt:lpstr>等线 Light</vt:lpstr>
      <vt:lpstr>Office 主题​​</vt:lpstr>
      <vt:lpstr>Endogenous rewards   promote  cooperation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Endogenous rewards  promote cooperation</dc:title>
  <dc:creator>Chen Zhuojun</dc:creator>
  <cp:lastModifiedBy>Chen Zhuojun</cp:lastModifiedBy>
  <cp:revision>28</cp:revision>
  <dcterms:created xsi:type="dcterms:W3CDTF">2018-10-17T13:14:58Z</dcterms:created>
  <dcterms:modified xsi:type="dcterms:W3CDTF">2018-10-18T02:01:53Z</dcterms:modified>
</cp:coreProperties>
</file>