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90" r:id="rId2"/>
    <p:sldId id="281" r:id="rId3"/>
    <p:sldId id="291" r:id="rId4"/>
    <p:sldId id="329" r:id="rId5"/>
    <p:sldId id="332" r:id="rId6"/>
    <p:sldId id="333" r:id="rId7"/>
    <p:sldId id="339" r:id="rId8"/>
    <p:sldId id="334" r:id="rId9"/>
    <p:sldId id="337" r:id="rId10"/>
    <p:sldId id="340" r:id="rId11"/>
    <p:sldId id="341" r:id="rId12"/>
    <p:sldId id="344" r:id="rId13"/>
    <p:sldId id="345" r:id="rId14"/>
    <p:sldId id="335" r:id="rId15"/>
    <p:sldId id="342" r:id="rId16"/>
    <p:sldId id="343" r:id="rId17"/>
    <p:sldId id="346" r:id="rId18"/>
    <p:sldId id="347" r:id="rId19"/>
    <p:sldId id="330" r:id="rId20"/>
    <p:sldId id="348" r:id="rId21"/>
    <p:sldId id="349" r:id="rId22"/>
    <p:sldId id="350" r:id="rId23"/>
    <p:sldId id="351" r:id="rId24"/>
    <p:sldId id="361" r:id="rId25"/>
    <p:sldId id="352" r:id="rId26"/>
    <p:sldId id="356" r:id="rId27"/>
    <p:sldId id="353" r:id="rId28"/>
    <p:sldId id="354" r:id="rId29"/>
    <p:sldId id="357" r:id="rId30"/>
    <p:sldId id="364" r:id="rId31"/>
    <p:sldId id="365" r:id="rId32"/>
    <p:sldId id="355" r:id="rId33"/>
    <p:sldId id="358" r:id="rId34"/>
    <p:sldId id="359" r:id="rId35"/>
    <p:sldId id="360" r:id="rId36"/>
    <p:sldId id="274" r:id="rId37"/>
  </p:sldIdLst>
  <p:sldSz cx="9144000" cy="6858000" type="screen4x3"/>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99" userDrawn="1">
          <p15:clr>
            <a:srgbClr val="A4A3A4"/>
          </p15:clr>
        </p15:guide>
        <p15:guide id="2" pos="2880" userDrawn="1">
          <p15:clr>
            <a:srgbClr val="A4A3A4"/>
          </p15:clr>
        </p15:guide>
        <p15:guide id="3" pos="856" userDrawn="1">
          <p15:clr>
            <a:srgbClr val="A4A3A4"/>
          </p15:clr>
        </p15:guide>
        <p15:guide id="4" pos="4224" userDrawn="1">
          <p15:clr>
            <a:srgbClr val="A4A3A4"/>
          </p15:clr>
        </p15:guide>
        <p15:guide id="5" pos="5279" userDrawn="1">
          <p15:clr>
            <a:srgbClr val="A4A3A4"/>
          </p15:clr>
        </p15:guide>
        <p15:guide id="7" orient="horz" pos="1366" userDrawn="1">
          <p15:clr>
            <a:srgbClr val="A4A3A4"/>
          </p15:clr>
        </p15:guide>
        <p15:guide id="8" orient="horz" pos="2682" userDrawn="1">
          <p15:clr>
            <a:srgbClr val="A4A3A4"/>
          </p15:clr>
        </p15:guide>
        <p15:guide id="10" pos="21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7C"/>
    <a:srgbClr val="FFC001"/>
    <a:srgbClr val="3A3A3A"/>
    <a:srgbClr val="FAFAFA"/>
    <a:srgbClr val="F0B700"/>
    <a:srgbClr val="E2AC00"/>
    <a:srgbClr val="B08600"/>
    <a:srgbClr val="F6BB00"/>
    <a:srgbClr val="E1E1E1"/>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4660" autoAdjust="0"/>
  </p:normalViewPr>
  <p:slideViewPr>
    <p:cSldViewPr snapToGrid="0" showGuides="1">
      <p:cViewPr varScale="1">
        <p:scale>
          <a:sx n="68" d="100"/>
          <a:sy n="68" d="100"/>
        </p:scale>
        <p:origin x="1072" y="36"/>
      </p:cViewPr>
      <p:guideLst>
        <p:guide orient="horz" pos="2999"/>
        <p:guide pos="2880"/>
        <p:guide pos="856"/>
        <p:guide pos="4224"/>
        <p:guide pos="5279"/>
        <p:guide orient="horz" pos="1366"/>
        <p:guide orient="horz" pos="2682"/>
        <p:guide pos="2165"/>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t>2018/10/17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t>‹#›</a:t>
            </a:fld>
            <a:endParaRPr lang="zh-CN" altLang="en-US"/>
          </a:p>
        </p:txBody>
      </p:sp>
    </p:spTree>
    <p:extLst>
      <p:ext uri="{BB962C8B-B14F-4D97-AF65-F5344CB8AC3E}">
        <p14:creationId xmlns:p14="http://schemas.microsoft.com/office/powerpoint/2010/main" val="113452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a:t>
            </a:fld>
            <a:endParaRPr lang="zh-CN" altLang="en-US"/>
          </a:p>
        </p:txBody>
      </p:sp>
    </p:spTree>
    <p:extLst>
      <p:ext uri="{BB962C8B-B14F-4D97-AF65-F5344CB8AC3E}">
        <p14:creationId xmlns:p14="http://schemas.microsoft.com/office/powerpoint/2010/main" val="4104427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10</a:t>
            </a:fld>
            <a:endParaRPr lang="zh-CN" altLang="en-US"/>
          </a:p>
        </p:txBody>
      </p:sp>
    </p:spTree>
    <p:extLst>
      <p:ext uri="{BB962C8B-B14F-4D97-AF65-F5344CB8AC3E}">
        <p14:creationId xmlns:p14="http://schemas.microsoft.com/office/powerpoint/2010/main" val="3976900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11</a:t>
            </a:fld>
            <a:endParaRPr lang="zh-CN" altLang="en-US"/>
          </a:p>
        </p:txBody>
      </p:sp>
    </p:spTree>
    <p:extLst>
      <p:ext uri="{BB962C8B-B14F-4D97-AF65-F5344CB8AC3E}">
        <p14:creationId xmlns:p14="http://schemas.microsoft.com/office/powerpoint/2010/main" val="1821290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12</a:t>
            </a:fld>
            <a:endParaRPr lang="zh-CN" altLang="en-US"/>
          </a:p>
        </p:txBody>
      </p:sp>
    </p:spTree>
    <p:extLst>
      <p:ext uri="{BB962C8B-B14F-4D97-AF65-F5344CB8AC3E}">
        <p14:creationId xmlns:p14="http://schemas.microsoft.com/office/powerpoint/2010/main" val="4172863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13</a:t>
            </a:fld>
            <a:endParaRPr lang="zh-CN" altLang="en-US"/>
          </a:p>
        </p:txBody>
      </p:sp>
    </p:spTree>
    <p:extLst>
      <p:ext uri="{BB962C8B-B14F-4D97-AF65-F5344CB8AC3E}">
        <p14:creationId xmlns:p14="http://schemas.microsoft.com/office/powerpoint/2010/main" val="2122081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14</a:t>
            </a:fld>
            <a:endParaRPr lang="zh-CN" altLang="en-US"/>
          </a:p>
        </p:txBody>
      </p:sp>
    </p:spTree>
    <p:extLst>
      <p:ext uri="{BB962C8B-B14F-4D97-AF65-F5344CB8AC3E}">
        <p14:creationId xmlns:p14="http://schemas.microsoft.com/office/powerpoint/2010/main" val="2016055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15</a:t>
            </a:fld>
            <a:endParaRPr lang="zh-CN" altLang="en-US"/>
          </a:p>
        </p:txBody>
      </p:sp>
    </p:spTree>
    <p:extLst>
      <p:ext uri="{BB962C8B-B14F-4D97-AF65-F5344CB8AC3E}">
        <p14:creationId xmlns:p14="http://schemas.microsoft.com/office/powerpoint/2010/main" val="24376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16</a:t>
            </a:fld>
            <a:endParaRPr lang="zh-CN" altLang="en-US"/>
          </a:p>
        </p:txBody>
      </p:sp>
    </p:spTree>
    <p:extLst>
      <p:ext uri="{BB962C8B-B14F-4D97-AF65-F5344CB8AC3E}">
        <p14:creationId xmlns:p14="http://schemas.microsoft.com/office/powerpoint/2010/main" val="4145696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17</a:t>
            </a:fld>
            <a:endParaRPr lang="zh-CN" altLang="en-US"/>
          </a:p>
        </p:txBody>
      </p:sp>
    </p:spTree>
    <p:extLst>
      <p:ext uri="{BB962C8B-B14F-4D97-AF65-F5344CB8AC3E}">
        <p14:creationId xmlns:p14="http://schemas.microsoft.com/office/powerpoint/2010/main" val="2700505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18</a:t>
            </a:fld>
            <a:endParaRPr lang="zh-CN" altLang="en-US"/>
          </a:p>
        </p:txBody>
      </p:sp>
    </p:spTree>
    <p:extLst>
      <p:ext uri="{BB962C8B-B14F-4D97-AF65-F5344CB8AC3E}">
        <p14:creationId xmlns:p14="http://schemas.microsoft.com/office/powerpoint/2010/main" val="1448515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19</a:t>
            </a:fld>
            <a:endParaRPr lang="zh-CN" altLang="en-US"/>
          </a:p>
        </p:txBody>
      </p:sp>
    </p:spTree>
    <p:extLst>
      <p:ext uri="{BB962C8B-B14F-4D97-AF65-F5344CB8AC3E}">
        <p14:creationId xmlns:p14="http://schemas.microsoft.com/office/powerpoint/2010/main" val="98565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a:t>
            </a:fld>
            <a:endParaRPr lang="zh-CN" altLang="en-US"/>
          </a:p>
        </p:txBody>
      </p:sp>
    </p:spTree>
    <p:extLst>
      <p:ext uri="{BB962C8B-B14F-4D97-AF65-F5344CB8AC3E}">
        <p14:creationId xmlns:p14="http://schemas.microsoft.com/office/powerpoint/2010/main" val="953248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20</a:t>
            </a:fld>
            <a:endParaRPr lang="zh-CN" altLang="en-US"/>
          </a:p>
        </p:txBody>
      </p:sp>
    </p:spTree>
    <p:extLst>
      <p:ext uri="{BB962C8B-B14F-4D97-AF65-F5344CB8AC3E}">
        <p14:creationId xmlns:p14="http://schemas.microsoft.com/office/powerpoint/2010/main" val="3137847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21</a:t>
            </a:fld>
            <a:endParaRPr lang="zh-CN" altLang="en-US"/>
          </a:p>
        </p:txBody>
      </p:sp>
    </p:spTree>
    <p:extLst>
      <p:ext uri="{BB962C8B-B14F-4D97-AF65-F5344CB8AC3E}">
        <p14:creationId xmlns:p14="http://schemas.microsoft.com/office/powerpoint/2010/main" val="1466769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22</a:t>
            </a:fld>
            <a:endParaRPr lang="zh-CN" altLang="en-US"/>
          </a:p>
        </p:txBody>
      </p:sp>
    </p:spTree>
    <p:extLst>
      <p:ext uri="{BB962C8B-B14F-4D97-AF65-F5344CB8AC3E}">
        <p14:creationId xmlns:p14="http://schemas.microsoft.com/office/powerpoint/2010/main" val="3784955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23</a:t>
            </a:fld>
            <a:endParaRPr lang="zh-CN" altLang="en-US"/>
          </a:p>
        </p:txBody>
      </p:sp>
    </p:spTree>
    <p:extLst>
      <p:ext uri="{BB962C8B-B14F-4D97-AF65-F5344CB8AC3E}">
        <p14:creationId xmlns:p14="http://schemas.microsoft.com/office/powerpoint/2010/main" val="542957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24</a:t>
            </a:fld>
            <a:endParaRPr lang="zh-CN" altLang="en-US"/>
          </a:p>
        </p:txBody>
      </p:sp>
    </p:spTree>
    <p:extLst>
      <p:ext uri="{BB962C8B-B14F-4D97-AF65-F5344CB8AC3E}">
        <p14:creationId xmlns:p14="http://schemas.microsoft.com/office/powerpoint/2010/main" val="2853749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25</a:t>
            </a:fld>
            <a:endParaRPr lang="zh-CN" altLang="en-US"/>
          </a:p>
        </p:txBody>
      </p:sp>
    </p:spTree>
    <p:extLst>
      <p:ext uri="{BB962C8B-B14F-4D97-AF65-F5344CB8AC3E}">
        <p14:creationId xmlns:p14="http://schemas.microsoft.com/office/powerpoint/2010/main" val="4127319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26</a:t>
            </a:fld>
            <a:endParaRPr lang="zh-CN" altLang="en-US"/>
          </a:p>
        </p:txBody>
      </p:sp>
    </p:spTree>
    <p:extLst>
      <p:ext uri="{BB962C8B-B14F-4D97-AF65-F5344CB8AC3E}">
        <p14:creationId xmlns:p14="http://schemas.microsoft.com/office/powerpoint/2010/main" val="1633599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27</a:t>
            </a:fld>
            <a:endParaRPr lang="zh-CN" altLang="en-US"/>
          </a:p>
        </p:txBody>
      </p:sp>
    </p:spTree>
    <p:extLst>
      <p:ext uri="{BB962C8B-B14F-4D97-AF65-F5344CB8AC3E}">
        <p14:creationId xmlns:p14="http://schemas.microsoft.com/office/powerpoint/2010/main" val="3889777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28</a:t>
            </a:fld>
            <a:endParaRPr lang="zh-CN" altLang="en-US"/>
          </a:p>
        </p:txBody>
      </p:sp>
    </p:spTree>
    <p:extLst>
      <p:ext uri="{BB962C8B-B14F-4D97-AF65-F5344CB8AC3E}">
        <p14:creationId xmlns:p14="http://schemas.microsoft.com/office/powerpoint/2010/main" val="1306211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29</a:t>
            </a:fld>
            <a:endParaRPr lang="zh-CN" altLang="en-US"/>
          </a:p>
        </p:txBody>
      </p:sp>
    </p:spTree>
    <p:extLst>
      <p:ext uri="{BB962C8B-B14F-4D97-AF65-F5344CB8AC3E}">
        <p14:creationId xmlns:p14="http://schemas.microsoft.com/office/powerpoint/2010/main" val="2781951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a:t>
            </a:fld>
            <a:endParaRPr lang="zh-CN" altLang="en-US"/>
          </a:p>
        </p:txBody>
      </p:sp>
    </p:spTree>
    <p:extLst>
      <p:ext uri="{BB962C8B-B14F-4D97-AF65-F5344CB8AC3E}">
        <p14:creationId xmlns:p14="http://schemas.microsoft.com/office/powerpoint/2010/main" val="1719294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30</a:t>
            </a:fld>
            <a:endParaRPr lang="zh-CN" altLang="en-US"/>
          </a:p>
        </p:txBody>
      </p:sp>
    </p:spTree>
    <p:extLst>
      <p:ext uri="{BB962C8B-B14F-4D97-AF65-F5344CB8AC3E}">
        <p14:creationId xmlns:p14="http://schemas.microsoft.com/office/powerpoint/2010/main" val="3639373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31</a:t>
            </a:fld>
            <a:endParaRPr lang="zh-CN" altLang="en-US"/>
          </a:p>
        </p:txBody>
      </p:sp>
    </p:spTree>
    <p:extLst>
      <p:ext uri="{BB962C8B-B14F-4D97-AF65-F5344CB8AC3E}">
        <p14:creationId xmlns:p14="http://schemas.microsoft.com/office/powerpoint/2010/main" val="37835812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32</a:t>
            </a:fld>
            <a:endParaRPr lang="zh-CN" altLang="en-US"/>
          </a:p>
        </p:txBody>
      </p:sp>
    </p:spTree>
    <p:extLst>
      <p:ext uri="{BB962C8B-B14F-4D97-AF65-F5344CB8AC3E}">
        <p14:creationId xmlns:p14="http://schemas.microsoft.com/office/powerpoint/2010/main" val="4005628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33</a:t>
            </a:fld>
            <a:endParaRPr lang="zh-CN" altLang="en-US"/>
          </a:p>
        </p:txBody>
      </p:sp>
    </p:spTree>
    <p:extLst>
      <p:ext uri="{BB962C8B-B14F-4D97-AF65-F5344CB8AC3E}">
        <p14:creationId xmlns:p14="http://schemas.microsoft.com/office/powerpoint/2010/main" val="2091874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34</a:t>
            </a:fld>
            <a:endParaRPr lang="zh-CN" altLang="en-US"/>
          </a:p>
        </p:txBody>
      </p:sp>
    </p:spTree>
    <p:extLst>
      <p:ext uri="{BB962C8B-B14F-4D97-AF65-F5344CB8AC3E}">
        <p14:creationId xmlns:p14="http://schemas.microsoft.com/office/powerpoint/2010/main" val="9847739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35</a:t>
            </a:fld>
            <a:endParaRPr lang="zh-CN" altLang="en-US"/>
          </a:p>
        </p:txBody>
      </p:sp>
    </p:spTree>
    <p:extLst>
      <p:ext uri="{BB962C8B-B14F-4D97-AF65-F5344CB8AC3E}">
        <p14:creationId xmlns:p14="http://schemas.microsoft.com/office/powerpoint/2010/main" val="3106902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36</a:t>
            </a:fld>
            <a:endParaRPr lang="zh-CN" altLang="en-US"/>
          </a:p>
        </p:txBody>
      </p:sp>
    </p:spTree>
    <p:extLst>
      <p:ext uri="{BB962C8B-B14F-4D97-AF65-F5344CB8AC3E}">
        <p14:creationId xmlns:p14="http://schemas.microsoft.com/office/powerpoint/2010/main" val="951973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a:t>
            </a:fld>
            <a:endParaRPr lang="zh-CN" altLang="en-US"/>
          </a:p>
        </p:txBody>
      </p:sp>
    </p:spTree>
    <p:extLst>
      <p:ext uri="{BB962C8B-B14F-4D97-AF65-F5344CB8AC3E}">
        <p14:creationId xmlns:p14="http://schemas.microsoft.com/office/powerpoint/2010/main" val="2950330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5</a:t>
            </a:fld>
            <a:endParaRPr lang="zh-CN" altLang="en-US"/>
          </a:p>
        </p:txBody>
      </p:sp>
    </p:spTree>
    <p:extLst>
      <p:ext uri="{BB962C8B-B14F-4D97-AF65-F5344CB8AC3E}">
        <p14:creationId xmlns:p14="http://schemas.microsoft.com/office/powerpoint/2010/main" val="592954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6</a:t>
            </a:fld>
            <a:endParaRPr lang="zh-CN" altLang="en-US"/>
          </a:p>
        </p:txBody>
      </p:sp>
    </p:spTree>
    <p:extLst>
      <p:ext uri="{BB962C8B-B14F-4D97-AF65-F5344CB8AC3E}">
        <p14:creationId xmlns:p14="http://schemas.microsoft.com/office/powerpoint/2010/main" val="1460805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7</a:t>
            </a:fld>
            <a:endParaRPr lang="zh-CN" altLang="en-US"/>
          </a:p>
        </p:txBody>
      </p:sp>
    </p:spTree>
    <p:extLst>
      <p:ext uri="{BB962C8B-B14F-4D97-AF65-F5344CB8AC3E}">
        <p14:creationId xmlns:p14="http://schemas.microsoft.com/office/powerpoint/2010/main" val="518194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8</a:t>
            </a:fld>
            <a:endParaRPr lang="zh-CN" altLang="en-US"/>
          </a:p>
        </p:txBody>
      </p:sp>
    </p:spTree>
    <p:extLst>
      <p:ext uri="{BB962C8B-B14F-4D97-AF65-F5344CB8AC3E}">
        <p14:creationId xmlns:p14="http://schemas.microsoft.com/office/powerpoint/2010/main" val="1237787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9</a:t>
            </a:fld>
            <a:endParaRPr lang="zh-CN" altLang="en-US"/>
          </a:p>
        </p:txBody>
      </p:sp>
    </p:spTree>
    <p:extLst>
      <p:ext uri="{BB962C8B-B14F-4D97-AF65-F5344CB8AC3E}">
        <p14:creationId xmlns:p14="http://schemas.microsoft.com/office/powerpoint/2010/main" val="2661766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BC56423-C432-45E6-89A1-31D5D84238BE}" type="datetimeFigureOut">
              <a:rPr lang="zh-CN" altLang="en-US" smtClean="0"/>
              <a:t>2018/10/17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
        <p:nvSpPr>
          <p:cNvPr id="7" name="文本框 6"/>
          <p:cNvSpPr txBox="1"/>
          <p:nvPr userDrawn="1"/>
        </p:nvSpPr>
        <p:spPr>
          <a:xfrm>
            <a:off x="8590327" y="6459523"/>
            <a:ext cx="478172" cy="369332"/>
          </a:xfrm>
          <a:prstGeom prst="rect">
            <a:avLst/>
          </a:prstGeom>
          <a:noFill/>
        </p:spPr>
        <p:txBody>
          <a:bodyPr wrap="square" rtlCol="0">
            <a:spAutoFit/>
          </a:bodyPr>
          <a:lstStyle/>
          <a:p>
            <a:fld id="{7ACA2778-5B13-44DF-A715-FCABA52AFB55}" type="slidenum">
              <a:rPr lang="zh-CN" altLang="en-US" smtClean="0">
                <a:solidFill>
                  <a:schemeClr val="bg1">
                    <a:lumMod val="50000"/>
                  </a:schemeClr>
                </a:solidFill>
              </a:rPr>
              <a:t>‹#›</a:t>
            </a:fld>
            <a:endParaRPr lang="zh-CN" altLang="en-US" dirty="0">
              <a:solidFill>
                <a:schemeClr val="bg1">
                  <a:lumMod val="50000"/>
                </a:schemeClr>
              </a:solidFill>
            </a:endParaRPr>
          </a:p>
        </p:txBody>
      </p:sp>
    </p:spTree>
    <p:extLst>
      <p:ext uri="{BB962C8B-B14F-4D97-AF65-F5344CB8AC3E}">
        <p14:creationId xmlns:p14="http://schemas.microsoft.com/office/powerpoint/2010/main" val="340683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BC56423-C432-45E6-89A1-31D5D84238BE}" type="datetimeFigureOut">
              <a:rPr lang="zh-CN" altLang="en-US" smtClean="0"/>
              <a:t>2018/10/17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4263158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BC56423-C432-45E6-89A1-31D5D84238BE}" type="datetimeFigureOut">
              <a:rPr lang="zh-CN" altLang="en-US" smtClean="0"/>
              <a:t>2018/10/17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55041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BC56423-C432-45E6-89A1-31D5D84238BE}" type="datetimeFigureOut">
              <a:rPr lang="zh-CN" altLang="en-US" smtClean="0"/>
              <a:t>2018/10/17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grpSp>
        <p:nvGrpSpPr>
          <p:cNvPr id="7" name="组合 6"/>
          <p:cNvGrpSpPr/>
          <p:nvPr userDrawn="1"/>
        </p:nvGrpSpPr>
        <p:grpSpPr>
          <a:xfrm>
            <a:off x="-69852" y="-1225656"/>
            <a:ext cx="9590114" cy="8380465"/>
            <a:chOff x="-69852" y="-1225656"/>
            <a:chExt cx="9590114" cy="8380465"/>
          </a:xfrm>
        </p:grpSpPr>
        <p:sp>
          <p:nvSpPr>
            <p:cNvPr id="8" name="任意多边形 7"/>
            <p:cNvSpPr/>
            <p:nvPr/>
          </p:nvSpPr>
          <p:spPr>
            <a:xfrm rot="2700000">
              <a:off x="3986364" y="-1225656"/>
              <a:ext cx="2382953" cy="2382953"/>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srgbClr val="00397C"/>
                </a:solidFill>
              </a:endParaRPr>
            </a:p>
          </p:txBody>
        </p:sp>
        <p:sp>
          <p:nvSpPr>
            <p:cNvPr id="9" name="任意多边形 8"/>
            <p:cNvSpPr/>
            <p:nvPr/>
          </p:nvSpPr>
          <p:spPr>
            <a:xfrm rot="2700000">
              <a:off x="8876374" y="1379056"/>
              <a:ext cx="643888" cy="643888"/>
            </a:xfrm>
            <a:custGeom>
              <a:avLst/>
              <a:gdLst>
                <a:gd name="connsiteX0" fmla="*/ 0 w 816398"/>
                <a:gd name="connsiteY0" fmla="*/ 0 h 816398"/>
                <a:gd name="connsiteX1" fmla="*/ 816398 w 816398"/>
                <a:gd name="connsiteY1" fmla="*/ 816398 h 816398"/>
                <a:gd name="connsiteX2" fmla="*/ 0 w 816398"/>
                <a:gd name="connsiteY2" fmla="*/ 816398 h 816398"/>
              </a:gdLst>
              <a:ahLst/>
              <a:cxnLst>
                <a:cxn ang="0">
                  <a:pos x="connsiteX0" y="connsiteY0"/>
                </a:cxn>
                <a:cxn ang="0">
                  <a:pos x="connsiteX1" y="connsiteY1"/>
                </a:cxn>
                <a:cxn ang="0">
                  <a:pos x="connsiteX2" y="connsiteY2"/>
                </a:cxn>
              </a:cxnLst>
              <a:rect l="l" t="t" r="r" b="b"/>
              <a:pathLst>
                <a:path w="816398" h="816398">
                  <a:moveTo>
                    <a:pt x="0" y="0"/>
                  </a:moveTo>
                  <a:lnTo>
                    <a:pt x="816398" y="816398"/>
                  </a:lnTo>
                  <a:lnTo>
                    <a:pt x="0" y="81639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0" name="任意多边形 9"/>
            <p:cNvSpPr/>
            <p:nvPr/>
          </p:nvSpPr>
          <p:spPr>
            <a:xfrm rot="2700000">
              <a:off x="-317586" y="6355516"/>
              <a:ext cx="1287497" cy="311090"/>
            </a:xfrm>
            <a:custGeom>
              <a:avLst/>
              <a:gdLst>
                <a:gd name="connsiteX0" fmla="*/ 0 w 1716663"/>
                <a:gd name="connsiteY0" fmla="*/ 0 h 414787"/>
                <a:gd name="connsiteX1" fmla="*/ 1716663 w 1716663"/>
                <a:gd name="connsiteY1" fmla="*/ 0 h 414787"/>
                <a:gd name="connsiteX2" fmla="*/ 1301876 w 1716663"/>
                <a:gd name="connsiteY2" fmla="*/ 414787 h 414787"/>
                <a:gd name="connsiteX3" fmla="*/ 414787 w 1716663"/>
                <a:gd name="connsiteY3" fmla="*/ 414787 h 414787"/>
              </a:gdLst>
              <a:ahLst/>
              <a:cxnLst>
                <a:cxn ang="0">
                  <a:pos x="connsiteX0" y="connsiteY0"/>
                </a:cxn>
                <a:cxn ang="0">
                  <a:pos x="connsiteX1" y="connsiteY1"/>
                </a:cxn>
                <a:cxn ang="0">
                  <a:pos x="connsiteX2" y="connsiteY2"/>
                </a:cxn>
                <a:cxn ang="0">
                  <a:pos x="connsiteX3" y="connsiteY3"/>
                </a:cxn>
              </a:cxnLst>
              <a:rect l="l" t="t" r="r" b="b"/>
              <a:pathLst>
                <a:path w="1716663" h="414787">
                  <a:moveTo>
                    <a:pt x="0" y="0"/>
                  </a:moveTo>
                  <a:lnTo>
                    <a:pt x="1716663" y="0"/>
                  </a:lnTo>
                  <a:lnTo>
                    <a:pt x="1301876" y="414787"/>
                  </a:lnTo>
                  <a:lnTo>
                    <a:pt x="414787" y="414787"/>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1" name="任意多边形 10"/>
            <p:cNvSpPr/>
            <p:nvPr/>
          </p:nvSpPr>
          <p:spPr>
            <a:xfrm rot="2700000">
              <a:off x="-243303" y="6576923"/>
              <a:ext cx="693803" cy="346901"/>
            </a:xfrm>
            <a:custGeom>
              <a:avLst/>
              <a:gdLst>
                <a:gd name="connsiteX0" fmla="*/ 0 w 925070"/>
                <a:gd name="connsiteY0" fmla="*/ 0 h 462535"/>
                <a:gd name="connsiteX1" fmla="*/ 925070 w 925070"/>
                <a:gd name="connsiteY1" fmla="*/ 0 h 462535"/>
                <a:gd name="connsiteX2" fmla="*/ 462535 w 925070"/>
                <a:gd name="connsiteY2" fmla="*/ 462535 h 462535"/>
              </a:gdLst>
              <a:ahLst/>
              <a:cxnLst>
                <a:cxn ang="0">
                  <a:pos x="connsiteX0" y="connsiteY0"/>
                </a:cxn>
                <a:cxn ang="0">
                  <a:pos x="connsiteX1" y="connsiteY1"/>
                </a:cxn>
                <a:cxn ang="0">
                  <a:pos x="connsiteX2" y="connsiteY2"/>
                </a:cxn>
              </a:cxnLst>
              <a:rect l="l" t="t" r="r" b="b"/>
              <a:pathLst>
                <a:path w="925070" h="462535">
                  <a:moveTo>
                    <a:pt x="0" y="0"/>
                  </a:moveTo>
                  <a:lnTo>
                    <a:pt x="925070" y="0"/>
                  </a:lnTo>
                  <a:lnTo>
                    <a:pt x="462535" y="462535"/>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2" name="任意多边形 11"/>
            <p:cNvSpPr/>
            <p:nvPr/>
          </p:nvSpPr>
          <p:spPr>
            <a:xfrm rot="2700000">
              <a:off x="8859741" y="4787266"/>
              <a:ext cx="613124" cy="609248"/>
            </a:xfrm>
            <a:custGeom>
              <a:avLst/>
              <a:gdLst>
                <a:gd name="connsiteX0" fmla="*/ 0 w 307527"/>
                <a:gd name="connsiteY0" fmla="*/ 0 h 532977"/>
                <a:gd name="connsiteX1" fmla="*/ 307527 w 307527"/>
                <a:gd name="connsiteY1" fmla="*/ 307527 h 532977"/>
                <a:gd name="connsiteX2" fmla="*/ 82077 w 307527"/>
                <a:gd name="connsiteY2" fmla="*/ 532977 h 532977"/>
                <a:gd name="connsiteX3" fmla="*/ 0 w 307527"/>
                <a:gd name="connsiteY3" fmla="*/ 532977 h 532977"/>
                <a:gd name="connsiteX0" fmla="*/ 23304 w 330831"/>
                <a:gd name="connsiteY0" fmla="*/ 0 h 606761"/>
                <a:gd name="connsiteX1" fmla="*/ 330831 w 330831"/>
                <a:gd name="connsiteY1" fmla="*/ 307527 h 606761"/>
                <a:gd name="connsiteX2" fmla="*/ 105381 w 330831"/>
                <a:gd name="connsiteY2" fmla="*/ 532977 h 606761"/>
                <a:gd name="connsiteX3" fmla="*/ 0 w 330831"/>
                <a:gd name="connsiteY3" fmla="*/ 606761 h 606761"/>
                <a:gd name="connsiteX4" fmla="*/ 23304 w 330831"/>
                <a:gd name="connsiteY4" fmla="*/ 0 h 606761"/>
                <a:gd name="connsiteX0" fmla="*/ 23304 w 330831"/>
                <a:gd name="connsiteY0" fmla="*/ 0 h 606761"/>
                <a:gd name="connsiteX1" fmla="*/ 330831 w 330831"/>
                <a:gd name="connsiteY1" fmla="*/ 307527 h 606761"/>
                <a:gd name="connsiteX2" fmla="*/ 108295 w 330831"/>
                <a:gd name="connsiteY2" fmla="*/ 600055 h 606761"/>
                <a:gd name="connsiteX3" fmla="*/ 0 w 330831"/>
                <a:gd name="connsiteY3" fmla="*/ 606761 h 606761"/>
                <a:gd name="connsiteX4" fmla="*/ 23304 w 330831"/>
                <a:gd name="connsiteY4" fmla="*/ 0 h 606761"/>
                <a:gd name="connsiteX0" fmla="*/ 23304 w 314808"/>
                <a:gd name="connsiteY0" fmla="*/ 0 h 606761"/>
                <a:gd name="connsiteX1" fmla="*/ 314808 w 314808"/>
                <a:gd name="connsiteY1" fmla="*/ 332682 h 606761"/>
                <a:gd name="connsiteX2" fmla="*/ 108295 w 314808"/>
                <a:gd name="connsiteY2" fmla="*/ 600055 h 606761"/>
                <a:gd name="connsiteX3" fmla="*/ 0 w 314808"/>
                <a:gd name="connsiteY3" fmla="*/ 606761 h 606761"/>
                <a:gd name="connsiteX4" fmla="*/ 23304 w 314808"/>
                <a:gd name="connsiteY4" fmla="*/ 0 h 606761"/>
                <a:gd name="connsiteX0" fmla="*/ 23304 w 565338"/>
                <a:gd name="connsiteY0" fmla="*/ 0 h 621113"/>
                <a:gd name="connsiteX1" fmla="*/ 565338 w 565338"/>
                <a:gd name="connsiteY1" fmla="*/ 621113 h 621113"/>
                <a:gd name="connsiteX2" fmla="*/ 108295 w 565338"/>
                <a:gd name="connsiteY2" fmla="*/ 600055 h 621113"/>
                <a:gd name="connsiteX3" fmla="*/ 0 w 565338"/>
                <a:gd name="connsiteY3" fmla="*/ 606761 h 621113"/>
                <a:gd name="connsiteX4" fmla="*/ 23304 w 565338"/>
                <a:gd name="connsiteY4" fmla="*/ 0 h 621113"/>
                <a:gd name="connsiteX0" fmla="*/ 23304 w 530381"/>
                <a:gd name="connsiteY0" fmla="*/ 0 h 606761"/>
                <a:gd name="connsiteX1" fmla="*/ 530381 w 530381"/>
                <a:gd name="connsiteY1" fmla="*/ 594282 h 606761"/>
                <a:gd name="connsiteX2" fmla="*/ 108295 w 530381"/>
                <a:gd name="connsiteY2" fmla="*/ 600055 h 606761"/>
                <a:gd name="connsiteX3" fmla="*/ 0 w 530381"/>
                <a:gd name="connsiteY3" fmla="*/ 606761 h 606761"/>
                <a:gd name="connsiteX4" fmla="*/ 23304 w 530381"/>
                <a:gd name="connsiteY4" fmla="*/ 0 h 60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381" h="606761">
                  <a:moveTo>
                    <a:pt x="23304" y="0"/>
                  </a:moveTo>
                  <a:lnTo>
                    <a:pt x="530381" y="594282"/>
                  </a:lnTo>
                  <a:lnTo>
                    <a:pt x="108295" y="600055"/>
                  </a:lnTo>
                  <a:lnTo>
                    <a:pt x="0" y="606761"/>
                  </a:lnTo>
                  <a:cubicBezTo>
                    <a:pt x="0" y="429102"/>
                    <a:pt x="23304" y="177659"/>
                    <a:pt x="23304"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3" name="图片 12"/>
            <p:cNvPicPr>
              <a:picLocks noChangeAspect="1"/>
            </p:cNvPicPr>
            <p:nvPr/>
          </p:nvPicPr>
          <p:blipFill rotWithShape="1">
            <a:blip r:embed="rId2"/>
            <a:srcRect l="15598" t="11334" r="44229" b="-766"/>
            <a:stretch/>
          </p:blipFill>
          <p:spPr>
            <a:xfrm>
              <a:off x="6990114" y="1731660"/>
              <a:ext cx="2187514" cy="3341694"/>
            </a:xfrm>
            <a:custGeom>
              <a:avLst/>
              <a:gdLst>
                <a:gd name="connsiteX0" fmla="*/ 1651000 w 2139361"/>
                <a:gd name="connsiteY0" fmla="*/ 0 h 3268134"/>
                <a:gd name="connsiteX1" fmla="*/ 2139361 w 2139361"/>
                <a:gd name="connsiteY1" fmla="*/ 483352 h 3268134"/>
                <a:gd name="connsiteX2" fmla="*/ 2139361 w 2139361"/>
                <a:gd name="connsiteY2" fmla="*/ 2784782 h 3268134"/>
                <a:gd name="connsiteX3" fmla="*/ 1651000 w 2139361"/>
                <a:gd name="connsiteY3" fmla="*/ 3268134 h 3268134"/>
                <a:gd name="connsiteX4" fmla="*/ 0 w 2139361"/>
                <a:gd name="connsiteY4" fmla="*/ 1634067 h 3268134"/>
                <a:gd name="connsiteX5" fmla="*/ 1651000 w 2139361"/>
                <a:gd name="connsiteY5" fmla="*/ 0 h 326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9361" h="3268134">
                  <a:moveTo>
                    <a:pt x="1651000" y="0"/>
                  </a:moveTo>
                  <a:lnTo>
                    <a:pt x="2139361" y="483352"/>
                  </a:lnTo>
                  <a:lnTo>
                    <a:pt x="2139361" y="2784782"/>
                  </a:lnTo>
                  <a:lnTo>
                    <a:pt x="1651000" y="3268134"/>
                  </a:lnTo>
                  <a:lnTo>
                    <a:pt x="0" y="1634067"/>
                  </a:lnTo>
                  <a:lnTo>
                    <a:pt x="1651000" y="0"/>
                  </a:lnTo>
                  <a:close/>
                </a:path>
              </a:pathLst>
            </a:custGeom>
          </p:spPr>
        </p:pic>
        <p:pic>
          <p:nvPicPr>
            <p:cNvPr id="14" name="图片 13"/>
            <p:cNvPicPr>
              <a:picLocks noChangeAspect="1"/>
            </p:cNvPicPr>
            <p:nvPr/>
          </p:nvPicPr>
          <p:blipFill>
            <a:blip r:embed="rId3"/>
            <a:srcRect l="9237" t="2626" r="29608" b="2626"/>
            <a:stretch>
              <a:fillRect/>
            </a:stretch>
          </p:blipFill>
          <p:spPr>
            <a:xfrm>
              <a:off x="7041436" y="-40264"/>
              <a:ext cx="2147829" cy="1670306"/>
            </a:xfrm>
            <a:custGeom>
              <a:avLst/>
              <a:gdLst>
                <a:gd name="connsiteX0" fmla="*/ 28576 w 2203471"/>
                <a:gd name="connsiteY0" fmla="*/ 0 h 1713577"/>
                <a:gd name="connsiteX1" fmla="*/ 2203471 w 2203471"/>
                <a:gd name="connsiteY1" fmla="*/ 0 h 1713577"/>
                <a:gd name="connsiteX2" fmla="*/ 2203471 w 2203471"/>
                <a:gd name="connsiteY2" fmla="*/ 1195108 h 1713577"/>
                <a:gd name="connsiteX3" fmla="*/ 1685002 w 2203471"/>
                <a:gd name="connsiteY3" fmla="*/ 1713577 h 1713577"/>
                <a:gd name="connsiteX4" fmla="*/ 0 w 2203471"/>
                <a:gd name="connsiteY4" fmla="*/ 28575 h 1713577"/>
                <a:gd name="connsiteX5" fmla="*/ 28576 w 2203471"/>
                <a:gd name="connsiteY5" fmla="*/ 0 h 171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471" h="1713577">
                  <a:moveTo>
                    <a:pt x="28576" y="0"/>
                  </a:moveTo>
                  <a:lnTo>
                    <a:pt x="2203471" y="0"/>
                  </a:lnTo>
                  <a:lnTo>
                    <a:pt x="2203471" y="1195108"/>
                  </a:lnTo>
                  <a:lnTo>
                    <a:pt x="1685002" y="1713577"/>
                  </a:lnTo>
                  <a:lnTo>
                    <a:pt x="0" y="28575"/>
                  </a:lnTo>
                  <a:lnTo>
                    <a:pt x="28576" y="0"/>
                  </a:lnTo>
                  <a:close/>
                </a:path>
              </a:pathLst>
            </a:custGeom>
          </p:spPr>
        </p:pic>
        <p:pic>
          <p:nvPicPr>
            <p:cNvPr id="15" name="图片 14"/>
            <p:cNvPicPr>
              <a:picLocks noChangeAspect="1"/>
            </p:cNvPicPr>
            <p:nvPr/>
          </p:nvPicPr>
          <p:blipFill>
            <a:blip r:embed="rId4"/>
            <a:stretch>
              <a:fillRect/>
            </a:stretch>
          </p:blipFill>
          <p:spPr>
            <a:xfrm>
              <a:off x="5236114" y="-15796"/>
              <a:ext cx="3380747" cy="3385256"/>
            </a:xfrm>
            <a:custGeom>
              <a:avLst/>
              <a:gdLst>
                <a:gd name="connsiteX0" fmla="*/ 1685003 w 3370005"/>
                <a:gd name="connsiteY0" fmla="*/ 0 h 3370004"/>
                <a:gd name="connsiteX1" fmla="*/ 3370005 w 3370005"/>
                <a:gd name="connsiteY1" fmla="*/ 1685002 h 3370004"/>
                <a:gd name="connsiteX2" fmla="*/ 1685003 w 3370005"/>
                <a:gd name="connsiteY2" fmla="*/ 3370004 h 3370004"/>
                <a:gd name="connsiteX3" fmla="*/ 0 w 3370005"/>
                <a:gd name="connsiteY3" fmla="*/ 1685002 h 3370004"/>
              </a:gdLst>
              <a:ahLst/>
              <a:cxnLst>
                <a:cxn ang="0">
                  <a:pos x="connsiteX0" y="connsiteY0"/>
                </a:cxn>
                <a:cxn ang="0">
                  <a:pos x="connsiteX1" y="connsiteY1"/>
                </a:cxn>
                <a:cxn ang="0">
                  <a:pos x="connsiteX2" y="connsiteY2"/>
                </a:cxn>
                <a:cxn ang="0">
                  <a:pos x="connsiteX3" y="connsiteY3"/>
                </a:cxn>
              </a:cxnLst>
              <a:rect l="l" t="t" r="r" b="b"/>
              <a:pathLst>
                <a:path w="3370005" h="3370004">
                  <a:moveTo>
                    <a:pt x="1685003" y="0"/>
                  </a:moveTo>
                  <a:lnTo>
                    <a:pt x="3370005" y="1685002"/>
                  </a:lnTo>
                  <a:lnTo>
                    <a:pt x="1685003" y="3370004"/>
                  </a:lnTo>
                  <a:lnTo>
                    <a:pt x="0" y="1685002"/>
                  </a:lnTo>
                  <a:close/>
                </a:path>
              </a:pathLst>
            </a:custGeom>
          </p:spPr>
        </p:pic>
      </p:grpSp>
      <p:sp>
        <p:nvSpPr>
          <p:cNvPr id="16" name="矩形 15"/>
          <p:cNvSpPr/>
          <p:nvPr userDrawn="1"/>
        </p:nvSpPr>
        <p:spPr>
          <a:xfrm rot="-2760000">
            <a:off x="6368985" y="-1590529"/>
            <a:ext cx="104819" cy="8885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27844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BC56423-C432-45E6-89A1-31D5D84238BE}" type="datetimeFigureOut">
              <a:rPr lang="zh-CN" altLang="en-US" smtClean="0"/>
              <a:t>2018/10/17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730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BC56423-C432-45E6-89A1-31D5D84238BE}" type="datetimeFigureOut">
              <a:rPr lang="zh-CN" altLang="en-US" smtClean="0"/>
              <a:t>2018/10/17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288392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BC56423-C432-45E6-89A1-31D5D84238BE}" type="datetimeFigureOut">
              <a:rPr lang="zh-CN" altLang="en-US" smtClean="0"/>
              <a:t>2018/10/17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478566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BC56423-C432-45E6-89A1-31D5D84238BE}" type="datetimeFigureOut">
              <a:rPr lang="zh-CN" altLang="en-US" smtClean="0"/>
              <a:t>2018/10/17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236730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56423-C432-45E6-89A1-31D5D84238BE}" type="datetimeFigureOut">
              <a:rPr lang="zh-CN" altLang="en-US" smtClean="0"/>
              <a:t>2018/10/17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73685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BC56423-C432-45E6-89A1-31D5D84238BE}" type="datetimeFigureOut">
              <a:rPr lang="zh-CN" altLang="en-US" smtClean="0"/>
              <a:t>2018/10/17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78879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BC56423-C432-45E6-89A1-31D5D84238BE}" type="datetimeFigureOut">
              <a:rPr lang="zh-CN" altLang="en-US" smtClean="0"/>
              <a:t>2018/10/17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07375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56423-C432-45E6-89A1-31D5D84238BE}" type="datetimeFigureOut">
              <a:rPr lang="zh-CN" altLang="en-US" smtClean="0"/>
              <a:t>2018/10/17</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985288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lum/>
          </a:blip>
          <a:stretch>
            <a:fillRect/>
          </a:stretch>
        </p:blipFill>
        <p:spPr>
          <a:xfrm>
            <a:off x="2248282" y="1059067"/>
            <a:ext cx="1397000" cy="1397000"/>
          </a:xfrm>
          <a:prstGeom prst="rect">
            <a:avLst/>
          </a:prstGeom>
          <a:noFill/>
          <a:ln>
            <a:noFill/>
          </a:ln>
        </p:spPr>
      </p:pic>
      <p:sp>
        <p:nvSpPr>
          <p:cNvPr id="19" name="文本框 18"/>
          <p:cNvSpPr txBox="1"/>
          <p:nvPr/>
        </p:nvSpPr>
        <p:spPr>
          <a:xfrm>
            <a:off x="103599" y="2962745"/>
            <a:ext cx="6702554" cy="954107"/>
          </a:xfrm>
          <a:prstGeom prst="rect">
            <a:avLst/>
          </a:prstGeom>
          <a:noFill/>
        </p:spPr>
        <p:txBody>
          <a:bodyPr wrap="square" rtlCol="0">
            <a:spAutoFit/>
          </a:bodyPr>
          <a:lstStyle/>
          <a:p>
            <a:pPr algn="ctr"/>
            <a:r>
              <a:rPr lang="en-US" altLang="zh-CN" sz="2800" b="1" dirty="0">
                <a:solidFill>
                  <a:srgbClr val="00397C"/>
                </a:solidFill>
                <a:latin typeface="Calibri Light" panose="020F0302020204030204" pitchFamily="34" charset="0"/>
                <a:ea typeface="宋体" panose="02010600030101010101" pitchFamily="2" charset="-122"/>
              </a:rPr>
              <a:t>Household Expenditure and</a:t>
            </a:r>
            <a:r>
              <a:rPr lang="zh-CN" altLang="en-US" sz="2800" b="1" dirty="0">
                <a:solidFill>
                  <a:srgbClr val="00397C"/>
                </a:solidFill>
                <a:latin typeface="Calibri Light" panose="020F0302020204030204" pitchFamily="34" charset="0"/>
                <a:ea typeface="宋体" panose="02010600030101010101" pitchFamily="2" charset="-122"/>
              </a:rPr>
              <a:t> </a:t>
            </a:r>
            <a:r>
              <a:rPr lang="en-US" altLang="zh-CN" sz="2800" b="1" dirty="0">
                <a:solidFill>
                  <a:srgbClr val="00397C"/>
                </a:solidFill>
                <a:latin typeface="Calibri Light" panose="020F0302020204030204" pitchFamily="34" charset="0"/>
                <a:ea typeface="宋体" panose="02010600030101010101" pitchFamily="2" charset="-122"/>
              </a:rPr>
              <a:t> the Income Tax Rebates of 2001</a:t>
            </a:r>
            <a:endParaRPr lang="zh-CN" altLang="en-US" sz="2800" b="1" dirty="0">
              <a:solidFill>
                <a:srgbClr val="00397C"/>
              </a:solidFill>
              <a:latin typeface="Calibri Light" panose="020F0302020204030204" pitchFamily="34" charset="0"/>
              <a:ea typeface="宋体" panose="02010600030101010101" pitchFamily="2" charset="-122"/>
            </a:endParaRPr>
          </a:p>
        </p:txBody>
      </p:sp>
      <p:sp>
        <p:nvSpPr>
          <p:cNvPr id="23" name="文本框 22"/>
          <p:cNvSpPr txBox="1"/>
          <p:nvPr/>
        </p:nvSpPr>
        <p:spPr>
          <a:xfrm>
            <a:off x="103599" y="4227539"/>
            <a:ext cx="7661751" cy="1706878"/>
          </a:xfrm>
          <a:prstGeom prst="rect">
            <a:avLst/>
          </a:prstGeom>
          <a:noFill/>
        </p:spPr>
        <p:txBody>
          <a:bodyPr wrap="square" rtlCol="0">
            <a:spAutoFit/>
          </a:bodyPr>
          <a:lstStyle/>
          <a:p>
            <a:pPr algn="ctr">
              <a:lnSpc>
                <a:spcPct val="150000"/>
              </a:lnSpc>
            </a:pPr>
            <a:r>
              <a:rPr lang="en-US" altLang="zh-CN" b="1" dirty="0">
                <a:solidFill>
                  <a:srgbClr val="00397C"/>
                </a:solidFill>
                <a:latin typeface="Calibri Light" panose="020F0302020204030204" pitchFamily="34" charset="0"/>
              </a:rPr>
              <a:t>Author: Johnson D.S., Parker J.A., and </a:t>
            </a:r>
            <a:r>
              <a:rPr lang="en-US" altLang="zh-CN" b="1" dirty="0" err="1">
                <a:solidFill>
                  <a:srgbClr val="00397C"/>
                </a:solidFill>
                <a:latin typeface="Calibri Light" panose="020F0302020204030204" pitchFamily="34" charset="0"/>
              </a:rPr>
              <a:t>Souleles</a:t>
            </a:r>
            <a:r>
              <a:rPr lang="en-US" altLang="zh-CN" b="1" dirty="0">
                <a:solidFill>
                  <a:srgbClr val="00397C"/>
                </a:solidFill>
                <a:latin typeface="Calibri Light" panose="020F0302020204030204" pitchFamily="34" charset="0"/>
              </a:rPr>
              <a:t> N.S.,</a:t>
            </a:r>
          </a:p>
          <a:p>
            <a:pPr algn="ctr">
              <a:lnSpc>
                <a:spcPct val="150000"/>
              </a:lnSpc>
            </a:pPr>
            <a:r>
              <a:rPr lang="en-US" altLang="zh-CN" b="1" dirty="0">
                <a:solidFill>
                  <a:srgbClr val="00397C"/>
                </a:solidFill>
                <a:latin typeface="Calibri Light" panose="020F0302020204030204" pitchFamily="34" charset="0"/>
              </a:rPr>
              <a:t>Source:  The American Economic Review, Vol.96, No.5(Dec., 2006), pp.1589-1610</a:t>
            </a:r>
          </a:p>
          <a:p>
            <a:pPr algn="ctr">
              <a:lnSpc>
                <a:spcPct val="150000"/>
              </a:lnSpc>
            </a:pPr>
            <a:r>
              <a:rPr lang="en-US" altLang="zh-CN" b="1" dirty="0">
                <a:solidFill>
                  <a:srgbClr val="00397C"/>
                </a:solidFill>
                <a:latin typeface="Calibri Light" panose="020F0302020204030204" pitchFamily="34" charset="0"/>
              </a:rPr>
              <a:t>Speaker </a:t>
            </a:r>
            <a:r>
              <a:rPr lang="zh-CN" altLang="en-US" b="1" dirty="0">
                <a:solidFill>
                  <a:srgbClr val="00397C"/>
                </a:solidFill>
                <a:latin typeface="Calibri Light" panose="020F0302020204030204" pitchFamily="34" charset="0"/>
              </a:rPr>
              <a:t>：</a:t>
            </a:r>
            <a:r>
              <a:rPr lang="en-US" altLang="zh-CN" b="1" dirty="0">
                <a:solidFill>
                  <a:srgbClr val="00397C"/>
                </a:solidFill>
                <a:latin typeface="Calibri Light" panose="020F0302020204030204" pitchFamily="34" charset="0"/>
              </a:rPr>
              <a:t>Liming Hou</a:t>
            </a:r>
          </a:p>
          <a:p>
            <a:pPr algn="ctr">
              <a:lnSpc>
                <a:spcPct val="150000"/>
              </a:lnSpc>
            </a:pPr>
            <a:r>
              <a:rPr lang="en-US" altLang="zh-CN" b="1" dirty="0">
                <a:solidFill>
                  <a:srgbClr val="00397C"/>
                </a:solidFill>
                <a:latin typeface="Calibri Light" panose="020F0302020204030204" pitchFamily="34" charset="0"/>
              </a:rPr>
              <a:t>2018.10.18</a:t>
            </a:r>
            <a:endParaRPr lang="zh-CN" altLang="en-US" sz="1600" b="1" dirty="0">
              <a:solidFill>
                <a:srgbClr val="00397C"/>
              </a:solidFill>
              <a:latin typeface="Calibri Light" panose="020F0302020204030204" pitchFamily="34" charset="0"/>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1328" y="5735613"/>
            <a:ext cx="923900" cy="920319"/>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1733" y="5782242"/>
            <a:ext cx="827063" cy="827063"/>
          </a:xfrm>
          <a:prstGeom prst="rect">
            <a:avLst/>
          </a:prstGeom>
        </p:spPr>
      </p:pic>
    </p:spTree>
    <p:extLst>
      <p:ext uri="{BB962C8B-B14F-4D97-AF65-F5344CB8AC3E}">
        <p14:creationId xmlns:p14="http://schemas.microsoft.com/office/powerpoint/2010/main" val="2885978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文本框 134"/>
          <p:cNvSpPr txBox="1"/>
          <p:nvPr/>
        </p:nvSpPr>
        <p:spPr>
          <a:xfrm>
            <a:off x="224153" y="940991"/>
            <a:ext cx="8787871" cy="400110"/>
          </a:xfrm>
          <a:prstGeom prst="rect">
            <a:avLst/>
          </a:prstGeom>
          <a:noFill/>
        </p:spPr>
        <p:txBody>
          <a:bodyPr wrap="square" rtlCol="0">
            <a:spAutoFit/>
          </a:bodyPr>
          <a:lstStyle/>
          <a:p>
            <a:pPr defTabSz="685800">
              <a:defRPr/>
            </a:pPr>
            <a:r>
              <a:rPr lang="en-US" altLang="zh-CN" sz="2000" b="1" dirty="0">
                <a:latin typeface="Times New Roman" panose="02020603050405020304" pitchFamily="18" charset="0"/>
                <a:cs typeface="Times New Roman" panose="02020603050405020304" pitchFamily="18" charset="0"/>
              </a:rPr>
              <a:t>Two papers study the impact of the 2001 tax rebates</a:t>
            </a:r>
            <a:endParaRPr lang="zh-CN" altLang="en-US" sz="2000" b="1" dirty="0">
              <a:latin typeface="Times New Roman" panose="02020603050405020304" pitchFamily="18" charset="0"/>
              <a:cs typeface="Times New Roman" panose="02020603050405020304" pitchFamily="18" charset="0"/>
            </a:endParaRPr>
          </a:p>
        </p:txBody>
      </p:sp>
      <p:grpSp>
        <p:nvGrpSpPr>
          <p:cNvPr id="2" name="组合 1"/>
          <p:cNvGrpSpPr/>
          <p:nvPr/>
        </p:nvGrpSpPr>
        <p:grpSpPr>
          <a:xfrm>
            <a:off x="0" y="266632"/>
            <a:ext cx="972918" cy="6591370"/>
            <a:chOff x="0" y="266632"/>
            <a:chExt cx="972918" cy="6591370"/>
          </a:xfrm>
        </p:grpSpPr>
        <p:sp>
          <p:nvSpPr>
            <p:cNvPr id="56"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9" name="组合 8"/>
            <p:cNvGrpSpPr/>
            <p:nvPr/>
          </p:nvGrpSpPr>
          <p:grpSpPr>
            <a:xfrm>
              <a:off x="0" y="5962027"/>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矩形 3">
            <a:extLst>
              <a:ext uri="{FF2B5EF4-FFF2-40B4-BE49-F238E27FC236}">
                <a16:creationId xmlns:a16="http://schemas.microsoft.com/office/drawing/2014/main" id="{1E65E4FE-0610-4404-A406-A4400A713E61}"/>
              </a:ext>
            </a:extLst>
          </p:cNvPr>
          <p:cNvSpPr/>
          <p:nvPr/>
        </p:nvSpPr>
        <p:spPr>
          <a:xfrm>
            <a:off x="846742" y="150251"/>
            <a:ext cx="2001445" cy="584775"/>
          </a:xfrm>
          <a:prstGeom prst="rect">
            <a:avLst/>
          </a:prstGeom>
        </p:spPr>
        <p:txBody>
          <a:bodyPr wrap="none">
            <a:spAutoFit/>
          </a:bodyPr>
          <a:lstStyle/>
          <a:p>
            <a:pPr lvl="0"/>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Literature</a:t>
            </a:r>
            <a:endParaRPr lang="zh-CN" altLang="en-US" sz="32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矩形 11">
            <a:extLst>
              <a:ext uri="{FF2B5EF4-FFF2-40B4-BE49-F238E27FC236}">
                <a16:creationId xmlns:a16="http://schemas.microsoft.com/office/drawing/2014/main" id="{9F8C0AA8-99C1-487F-8836-85CD988517E5}"/>
              </a:ext>
            </a:extLst>
          </p:cNvPr>
          <p:cNvSpPr/>
          <p:nvPr/>
        </p:nvSpPr>
        <p:spPr>
          <a:xfrm>
            <a:off x="320486" y="1353443"/>
            <a:ext cx="8380454" cy="4053482"/>
          </a:xfrm>
          <a:prstGeom prst="rect">
            <a:avLst/>
          </a:prstGeom>
          <a:noFill/>
        </p:spPr>
        <p:txBody>
          <a:bodyPr wrap="square" rtlCol="0">
            <a:spAutoFit/>
          </a:bodyPr>
          <a:lstStyle/>
          <a:p>
            <a:pPr marL="342900" indent="-342900" algn="just">
              <a:lnSpc>
                <a:spcPct val="130000"/>
              </a:lnSpc>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Shapiro and </a:t>
            </a:r>
            <a:r>
              <a:rPr lang="en-US" altLang="zh-CN" sz="2000" dirty="0" err="1">
                <a:latin typeface="Times New Roman" panose="02020603050405020304" pitchFamily="18" charset="0"/>
                <a:cs typeface="Times New Roman" panose="02020603050405020304" pitchFamily="18" charset="0"/>
              </a:rPr>
              <a:t>Slemrod</a:t>
            </a:r>
            <a:r>
              <a:rPr lang="en-US" altLang="zh-CN" sz="2000" dirty="0">
                <a:latin typeface="Times New Roman" panose="02020603050405020304" pitchFamily="18" charset="0"/>
                <a:cs typeface="Times New Roman" panose="02020603050405020304" pitchFamily="18" charset="0"/>
              </a:rPr>
              <a:t> (2003a) find that </a:t>
            </a:r>
            <a:r>
              <a:rPr lang="en-US" altLang="zh-CN" sz="2000" dirty="0">
                <a:solidFill>
                  <a:srgbClr val="FF0000"/>
                </a:solidFill>
                <a:latin typeface="Times New Roman" panose="02020603050405020304" pitchFamily="18" charset="0"/>
                <a:cs typeface="Times New Roman" panose="02020603050405020304" pitchFamily="18" charset="0"/>
              </a:rPr>
              <a:t>21.8 percent </a:t>
            </a:r>
            <a:r>
              <a:rPr lang="en-US" altLang="zh-CN" sz="2000" dirty="0">
                <a:latin typeface="Times New Roman" panose="02020603050405020304" pitchFamily="18" charset="0"/>
                <a:cs typeface="Times New Roman" panose="02020603050405020304" pitchFamily="18" charset="0"/>
              </a:rPr>
              <a:t>of respondents who received (or expected to receive) a rebate report that they </a:t>
            </a:r>
            <a:r>
              <a:rPr lang="en-US" altLang="zh-CN" sz="2000" dirty="0">
                <a:solidFill>
                  <a:srgbClr val="FF0000"/>
                </a:solidFill>
                <a:latin typeface="Times New Roman" panose="02020603050405020304" pitchFamily="18" charset="0"/>
                <a:cs typeface="Times New Roman" panose="02020603050405020304" pitchFamily="18" charset="0"/>
              </a:rPr>
              <a:t>will mostly spend their rebate</a:t>
            </a:r>
            <a:r>
              <a:rPr lang="en-US" altLang="zh-CN" sz="2000" dirty="0">
                <a:latin typeface="Times New Roman" panose="02020603050405020304" pitchFamily="18" charset="0"/>
                <a:cs typeface="Times New Roman" panose="02020603050405020304" pitchFamily="18" charset="0"/>
              </a:rPr>
              <a:t>, which is calculated to imply an average marginal propensity to consume of about </a:t>
            </a:r>
            <a:r>
              <a:rPr lang="en-US" altLang="zh-CN" sz="2000" dirty="0">
                <a:solidFill>
                  <a:srgbClr val="FF0000"/>
                </a:solidFill>
                <a:latin typeface="Times New Roman" panose="02020603050405020304" pitchFamily="18" charset="0"/>
                <a:cs typeface="Times New Roman" panose="02020603050405020304" pitchFamily="18" charset="0"/>
              </a:rPr>
              <a:t>one third</a:t>
            </a:r>
            <a:r>
              <a:rPr lang="en-US" altLang="zh-CN" sz="2000" dirty="0">
                <a:latin typeface="Times New Roman" panose="02020603050405020304" pitchFamily="18" charset="0"/>
                <a:cs typeface="Times New Roman" panose="02020603050405020304" pitchFamily="18" charset="0"/>
              </a:rPr>
              <a:t>, consistent with the estimate below of the short-run response of expenditure.</a:t>
            </a:r>
          </a:p>
          <a:p>
            <a:pPr marL="342900" indent="-342900" algn="just">
              <a:lnSpc>
                <a:spcPct val="130000"/>
              </a:lnSpc>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Sumit Agarwal et al. (2004) also exploit the </a:t>
            </a:r>
            <a:r>
              <a:rPr lang="en-US" altLang="zh-CN" sz="2000" dirty="0">
                <a:solidFill>
                  <a:srgbClr val="FF0000"/>
                </a:solidFill>
                <a:latin typeface="Times New Roman" panose="02020603050405020304" pitchFamily="18" charset="0"/>
                <a:cs typeface="Times New Roman" panose="02020603050405020304" pitchFamily="18" charset="0"/>
              </a:rPr>
              <a:t>random timing of the rebate </a:t>
            </a:r>
            <a:r>
              <a:rPr lang="en-US" altLang="zh-CN" sz="2000" dirty="0">
                <a:latin typeface="Times New Roman" panose="02020603050405020304" pitchFamily="18" charset="0"/>
                <a:cs typeface="Times New Roman" panose="02020603050405020304" pitchFamily="18" charset="0"/>
              </a:rPr>
              <a:t>mailing, using </a:t>
            </a:r>
            <a:r>
              <a:rPr lang="en-US" altLang="zh-CN" sz="2000" dirty="0">
                <a:solidFill>
                  <a:srgbClr val="FF0000"/>
                </a:solidFill>
                <a:latin typeface="Times New Roman" panose="02020603050405020304" pitchFamily="18" charset="0"/>
                <a:cs typeface="Times New Roman" panose="02020603050405020304" pitchFamily="18" charset="0"/>
              </a:rPr>
              <a:t>credit-card data</a:t>
            </a:r>
            <a:r>
              <a:rPr lang="en-US" altLang="zh-CN" sz="2000" dirty="0">
                <a:latin typeface="Times New Roman" panose="02020603050405020304" pitchFamily="18" charset="0"/>
                <a:cs typeface="Times New Roman" panose="02020603050405020304" pitchFamily="18" charset="0"/>
              </a:rPr>
              <a:t>, to identify the dynamic response of credit-card payments, spending, and debt to the rebates. The paper finds that households initially used some of their rebates to </a:t>
            </a:r>
            <a:r>
              <a:rPr lang="en-US" altLang="zh-CN" sz="2000" dirty="0">
                <a:solidFill>
                  <a:srgbClr val="FF0000"/>
                </a:solidFill>
                <a:latin typeface="Times New Roman" panose="02020603050405020304" pitchFamily="18" charset="0"/>
                <a:cs typeface="Times New Roman" panose="02020603050405020304" pitchFamily="18" charset="0"/>
              </a:rPr>
              <a:t>increase credit-card payments</a:t>
            </a:r>
            <a:r>
              <a:rPr lang="en-US" altLang="zh-CN" sz="2000" dirty="0">
                <a:latin typeface="Times New Roman" panose="02020603050405020304" pitchFamily="18" charset="0"/>
                <a:cs typeface="Times New Roman" panose="02020603050405020304" pitchFamily="18" charset="0"/>
              </a:rPr>
              <a:t> and thereby pay down debt and increase liquidity.</a:t>
            </a:r>
          </a:p>
        </p:txBody>
      </p:sp>
    </p:spTree>
    <p:extLst>
      <p:ext uri="{BB962C8B-B14F-4D97-AF65-F5344CB8AC3E}">
        <p14:creationId xmlns:p14="http://schemas.microsoft.com/office/powerpoint/2010/main" val="3823707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3117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03</a:t>
            </a:r>
            <a:endParaRPr lang="zh-CN" altLang="en-US" sz="17925" dirty="0">
              <a:solidFill>
                <a:schemeClr val="tx1">
                  <a:alpha val="3000"/>
                </a:schemeClr>
              </a:solidFill>
              <a:latin typeface="Arial Black" panose="020B0A04020102020204" pitchFamily="34" charset="0"/>
            </a:endParaRPr>
          </a:p>
        </p:txBody>
      </p:sp>
      <p:grpSp>
        <p:nvGrpSpPr>
          <p:cNvPr id="2" name="组合 1"/>
          <p:cNvGrpSpPr/>
          <p:nvPr/>
        </p:nvGrpSpPr>
        <p:grpSpPr>
          <a:xfrm>
            <a:off x="-3574" y="857249"/>
            <a:ext cx="1082282" cy="5143502"/>
            <a:chOff x="-3574" y="857249"/>
            <a:chExt cx="1082282" cy="5143502"/>
          </a:xfrm>
        </p:grpSpPr>
        <p:sp>
          <p:nvSpPr>
            <p:cNvPr id="29" name="任意多边形 28"/>
            <p:cNvSpPr/>
            <p:nvPr/>
          </p:nvSpPr>
          <p:spPr>
            <a:xfrm rot="16200000" flipV="1">
              <a:off x="-1810023" y="2663698"/>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26"/>
            <p:cNvSpPr/>
            <p:nvPr/>
          </p:nvSpPr>
          <p:spPr>
            <a:xfrm rot="16200000" flipV="1">
              <a:off x="-1861128" y="306091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1" name="文本框 10"/>
          <p:cNvSpPr txBox="1"/>
          <p:nvPr/>
        </p:nvSpPr>
        <p:spPr>
          <a:xfrm>
            <a:off x="1542789" y="3163568"/>
            <a:ext cx="777777"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03</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2229195" y="3072150"/>
            <a:ext cx="6745472" cy="830997"/>
          </a:xfrm>
          <a:prstGeom prst="rect">
            <a:avLst/>
          </a:prstGeom>
        </p:spPr>
        <p:txBody>
          <a:bodyPr wrap="square">
            <a:spAutoFit/>
          </a:bodyPr>
          <a:lstStyle/>
          <a:p>
            <a:pPr lvl="0"/>
            <a:r>
              <a:rPr lang="en-US" altLang="zh-CN" sz="4800" b="1" dirty="0">
                <a:latin typeface="Times New Roman" panose="02020603050405020304" pitchFamily="18" charset="0"/>
                <a:ea typeface="黑体" panose="02010609060101010101" pitchFamily="49" charset="-122"/>
                <a:cs typeface="Times New Roman" panose="02020603050405020304" pitchFamily="18" charset="0"/>
              </a:rPr>
              <a:t>Data and Variables</a:t>
            </a:r>
            <a:endParaRPr lang="zh-CN" altLang="en-US" sz="4800" b="1" dirty="0">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16" name="直接连接符 15"/>
          <p:cNvCxnSpPr/>
          <p:nvPr/>
        </p:nvCxnSpPr>
        <p:spPr>
          <a:xfrm>
            <a:off x="2229195" y="3037793"/>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3" name="任意多边形 32"/>
          <p:cNvSpPr/>
          <p:nvPr/>
        </p:nvSpPr>
        <p:spPr>
          <a:xfrm rot="2700000">
            <a:off x="8787513" y="3119462"/>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631389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66632"/>
            <a:ext cx="972918" cy="6591370"/>
            <a:chOff x="0" y="266632"/>
            <a:chExt cx="972918" cy="6591370"/>
          </a:xfrm>
        </p:grpSpPr>
        <p:sp>
          <p:nvSpPr>
            <p:cNvPr id="56"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9" name="组合 8"/>
            <p:cNvGrpSpPr/>
            <p:nvPr/>
          </p:nvGrpSpPr>
          <p:grpSpPr>
            <a:xfrm>
              <a:off x="0" y="5962027"/>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矩形 3">
            <a:extLst>
              <a:ext uri="{FF2B5EF4-FFF2-40B4-BE49-F238E27FC236}">
                <a16:creationId xmlns:a16="http://schemas.microsoft.com/office/drawing/2014/main" id="{1E65E4FE-0610-4404-A406-A4400A713E61}"/>
              </a:ext>
            </a:extLst>
          </p:cNvPr>
          <p:cNvSpPr/>
          <p:nvPr/>
        </p:nvSpPr>
        <p:spPr>
          <a:xfrm>
            <a:off x="846742" y="150251"/>
            <a:ext cx="3490058" cy="584775"/>
          </a:xfrm>
          <a:prstGeom prst="rect">
            <a:avLst/>
          </a:prstGeom>
        </p:spPr>
        <p:txBody>
          <a:bodyPr wrap="none">
            <a:spAutoFit/>
          </a:bodyPr>
          <a:lstStyle/>
          <a:p>
            <a:pPr lvl="0"/>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Data and variables</a:t>
            </a:r>
          </a:p>
        </p:txBody>
      </p:sp>
      <p:sp>
        <p:nvSpPr>
          <p:cNvPr id="12" name="文本框 11">
            <a:extLst>
              <a:ext uri="{FF2B5EF4-FFF2-40B4-BE49-F238E27FC236}">
                <a16:creationId xmlns:a16="http://schemas.microsoft.com/office/drawing/2014/main" id="{F9D2134E-AA89-4A8A-8261-87FE6705C6FD}"/>
              </a:ext>
            </a:extLst>
          </p:cNvPr>
          <p:cNvSpPr txBox="1"/>
          <p:nvPr/>
        </p:nvSpPr>
        <p:spPr>
          <a:xfrm>
            <a:off x="224153" y="940991"/>
            <a:ext cx="8787871" cy="400110"/>
          </a:xfrm>
          <a:prstGeom prst="rect">
            <a:avLst/>
          </a:prstGeom>
          <a:noFill/>
        </p:spPr>
        <p:txBody>
          <a:bodyPr wrap="square" rtlCol="0">
            <a:spAutoFit/>
          </a:bodyPr>
          <a:lstStyle/>
          <a:p>
            <a:pPr defTabSz="685800">
              <a:defRPr/>
            </a:pPr>
            <a:r>
              <a:rPr lang="en-US" altLang="zh-CN" sz="2000" b="1" dirty="0">
                <a:latin typeface="Times New Roman" panose="02020603050405020304" pitchFamily="18" charset="0"/>
                <a:cs typeface="Times New Roman" panose="02020603050405020304" pitchFamily="18" charset="0"/>
              </a:rPr>
              <a:t>Expenditures</a:t>
            </a:r>
            <a:endParaRPr lang="zh-CN" altLang="en-US" sz="2000" b="1"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B67A09DF-06CA-47C2-8E7C-8391A47C3D18}"/>
              </a:ext>
            </a:extLst>
          </p:cNvPr>
          <p:cNvSpPr txBox="1"/>
          <p:nvPr/>
        </p:nvSpPr>
        <p:spPr>
          <a:xfrm>
            <a:off x="305578" y="1547066"/>
            <a:ext cx="8172348" cy="1015663"/>
          </a:xfrm>
          <a:prstGeom prst="rect">
            <a:avLst/>
          </a:prstGeom>
          <a:noFill/>
        </p:spPr>
        <p:txBody>
          <a:bodyPr wrap="square" rtlCol="0">
            <a:spAutoFit/>
          </a:bodyPr>
          <a:lstStyle/>
          <a:p>
            <a:pPr algn="just"/>
            <a:r>
              <a:rPr lang="en-US" altLang="zh-CN" sz="2000" dirty="0">
                <a:latin typeface="Times New Roman" panose="02020603050405020304" pitchFamily="18" charset="0"/>
                <a:cs typeface="Times New Roman" panose="02020603050405020304" pitchFamily="18" charset="0"/>
              </a:rPr>
              <a:t>CE households are interviewed up to </a:t>
            </a:r>
            <a:r>
              <a:rPr lang="en-US" altLang="zh-CN" sz="2000" dirty="0">
                <a:solidFill>
                  <a:srgbClr val="FF0000"/>
                </a:solidFill>
                <a:latin typeface="Times New Roman" panose="02020603050405020304" pitchFamily="18" charset="0"/>
                <a:cs typeface="Times New Roman" panose="02020603050405020304" pitchFamily="18" charset="0"/>
              </a:rPr>
              <a:t>four times</a:t>
            </a:r>
            <a:r>
              <a:rPr lang="en-US" altLang="zh-CN" sz="2000" dirty="0">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three months apart</a:t>
            </a:r>
            <a:r>
              <a:rPr lang="en-US" altLang="zh-CN" sz="2000" dirty="0">
                <a:latin typeface="Times New Roman" panose="02020603050405020304" pitchFamily="18" charset="0"/>
                <a:cs typeface="Times New Roman" panose="02020603050405020304" pitchFamily="18" charset="0"/>
              </a:rPr>
              <a:t>, to collect expenditure information. In each interview, they report their expenditures during the </a:t>
            </a:r>
            <a:r>
              <a:rPr lang="en-US" altLang="zh-CN" sz="2000" dirty="0">
                <a:solidFill>
                  <a:srgbClr val="FF0000"/>
                </a:solidFill>
                <a:latin typeface="Times New Roman" panose="02020603050405020304" pitchFamily="18" charset="0"/>
                <a:cs typeface="Times New Roman" panose="02020603050405020304" pitchFamily="18" charset="0"/>
              </a:rPr>
              <a:t>preceding three months</a:t>
            </a:r>
            <a:r>
              <a:rPr lang="en-US" altLang="zh-CN" sz="2000" dirty="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638E2520-2C52-4BE7-9FF5-D319A99A1EA2}"/>
              </a:ext>
            </a:extLst>
          </p:cNvPr>
          <p:cNvSpPr txBox="1"/>
          <p:nvPr/>
        </p:nvSpPr>
        <p:spPr>
          <a:xfrm>
            <a:off x="238934" y="2784761"/>
            <a:ext cx="8787871" cy="400110"/>
          </a:xfrm>
          <a:prstGeom prst="rect">
            <a:avLst/>
          </a:prstGeom>
          <a:noFill/>
        </p:spPr>
        <p:txBody>
          <a:bodyPr wrap="square" rtlCol="0">
            <a:spAutoFit/>
          </a:bodyPr>
          <a:lstStyle/>
          <a:p>
            <a:pPr defTabSz="685800">
              <a:defRPr/>
            </a:pPr>
            <a:r>
              <a:rPr lang="en-US" altLang="zh-CN" sz="2000" b="1" dirty="0">
                <a:latin typeface="Times New Roman" panose="02020603050405020304" pitchFamily="18" charset="0"/>
                <a:cs typeface="Times New Roman" panose="02020603050405020304" pitchFamily="18" charset="0"/>
              </a:rPr>
              <a:t>Different aggregated measures of consumption expenditures:</a:t>
            </a:r>
            <a:endParaRPr lang="zh-CN" altLang="en-US" sz="2000" b="1"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8F504A95-FAA4-4FF6-9264-100B6A74850E}"/>
              </a:ext>
            </a:extLst>
          </p:cNvPr>
          <p:cNvPicPr>
            <a:picLocks noChangeAspect="1"/>
          </p:cNvPicPr>
          <p:nvPr/>
        </p:nvPicPr>
        <p:blipFill>
          <a:blip r:embed="rId3"/>
          <a:stretch>
            <a:fillRect/>
          </a:stretch>
        </p:blipFill>
        <p:spPr>
          <a:xfrm>
            <a:off x="0" y="3338782"/>
            <a:ext cx="9144000" cy="2110811"/>
          </a:xfrm>
          <a:prstGeom prst="rect">
            <a:avLst/>
          </a:prstGeom>
        </p:spPr>
      </p:pic>
      <p:sp>
        <p:nvSpPr>
          <p:cNvPr id="16" name="文本框 15">
            <a:extLst>
              <a:ext uri="{FF2B5EF4-FFF2-40B4-BE49-F238E27FC236}">
                <a16:creationId xmlns:a16="http://schemas.microsoft.com/office/drawing/2014/main" id="{2E6B29D5-31D5-444A-A658-CD88AA1F112A}"/>
              </a:ext>
            </a:extLst>
          </p:cNvPr>
          <p:cNvSpPr txBox="1"/>
          <p:nvPr/>
        </p:nvSpPr>
        <p:spPr>
          <a:xfrm>
            <a:off x="649447" y="5767049"/>
            <a:ext cx="8172348" cy="646331"/>
          </a:xfrm>
          <a:prstGeom prst="rect">
            <a:avLst/>
          </a:prstGeom>
          <a:noFill/>
        </p:spPr>
        <p:txBody>
          <a:bodyPr wrap="square" rtlCol="0">
            <a:spAutoFit/>
          </a:bodyPr>
          <a:lstStyle/>
          <a:p>
            <a:pPr algn="just"/>
            <a:r>
              <a:rPr lang="en-US" altLang="zh-CN" dirty="0">
                <a:latin typeface="Times New Roman" panose="02020603050405020304" pitchFamily="18" charset="0"/>
                <a:cs typeface="Times New Roman" panose="02020603050405020304" pitchFamily="18" charset="0"/>
              </a:rPr>
              <a:t>Notes: Since the response of total expenditures to the rebates was never statistically significant, this paper focus on nondurable expenditures.</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5012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66632"/>
            <a:ext cx="972918" cy="6591370"/>
            <a:chOff x="0" y="266632"/>
            <a:chExt cx="972918" cy="6591370"/>
          </a:xfrm>
        </p:grpSpPr>
        <p:sp>
          <p:nvSpPr>
            <p:cNvPr id="56"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9" name="组合 8"/>
            <p:cNvGrpSpPr/>
            <p:nvPr/>
          </p:nvGrpSpPr>
          <p:grpSpPr>
            <a:xfrm>
              <a:off x="0" y="5962027"/>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矩形 3">
            <a:extLst>
              <a:ext uri="{FF2B5EF4-FFF2-40B4-BE49-F238E27FC236}">
                <a16:creationId xmlns:a16="http://schemas.microsoft.com/office/drawing/2014/main" id="{1E65E4FE-0610-4404-A406-A4400A713E61}"/>
              </a:ext>
            </a:extLst>
          </p:cNvPr>
          <p:cNvSpPr/>
          <p:nvPr/>
        </p:nvSpPr>
        <p:spPr>
          <a:xfrm>
            <a:off x="846742" y="150251"/>
            <a:ext cx="3490058" cy="584775"/>
          </a:xfrm>
          <a:prstGeom prst="rect">
            <a:avLst/>
          </a:prstGeom>
        </p:spPr>
        <p:txBody>
          <a:bodyPr wrap="none">
            <a:spAutoFit/>
          </a:bodyPr>
          <a:lstStyle/>
          <a:p>
            <a:pPr lvl="0"/>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Data and variables</a:t>
            </a:r>
          </a:p>
        </p:txBody>
      </p:sp>
      <p:sp>
        <p:nvSpPr>
          <p:cNvPr id="12" name="文本框 11">
            <a:extLst>
              <a:ext uri="{FF2B5EF4-FFF2-40B4-BE49-F238E27FC236}">
                <a16:creationId xmlns:a16="http://schemas.microsoft.com/office/drawing/2014/main" id="{F9D2134E-AA89-4A8A-8261-87FE6705C6FD}"/>
              </a:ext>
            </a:extLst>
          </p:cNvPr>
          <p:cNvSpPr txBox="1"/>
          <p:nvPr/>
        </p:nvSpPr>
        <p:spPr>
          <a:xfrm>
            <a:off x="224153" y="940991"/>
            <a:ext cx="8787871" cy="400110"/>
          </a:xfrm>
          <a:prstGeom prst="rect">
            <a:avLst/>
          </a:prstGeom>
          <a:noFill/>
        </p:spPr>
        <p:txBody>
          <a:bodyPr wrap="square" rtlCol="0">
            <a:spAutoFit/>
          </a:bodyPr>
          <a:lstStyle/>
          <a:p>
            <a:pPr defTabSz="685800">
              <a:defRPr/>
            </a:pPr>
            <a:r>
              <a:rPr lang="en-US" altLang="zh-CN" sz="2000" b="1" dirty="0">
                <a:latin typeface="Times New Roman" panose="02020603050405020304" pitchFamily="18" charset="0"/>
                <a:cs typeface="Times New Roman" panose="02020603050405020304" pitchFamily="18" charset="0"/>
              </a:rPr>
              <a:t>Rebates</a:t>
            </a:r>
            <a:endParaRPr lang="zh-CN" altLang="en-US" sz="2000" b="1"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B67A09DF-06CA-47C2-8E7C-8391A47C3D18}"/>
              </a:ext>
            </a:extLst>
          </p:cNvPr>
          <p:cNvSpPr txBox="1"/>
          <p:nvPr/>
        </p:nvSpPr>
        <p:spPr>
          <a:xfrm>
            <a:off x="305578" y="1471428"/>
            <a:ext cx="8172348" cy="5016758"/>
          </a:xfrm>
          <a:prstGeom prst="rect">
            <a:avLst/>
          </a:prstGeom>
          <a:noFill/>
        </p:spPr>
        <p:txBody>
          <a:bodyPr wrap="square" rtlCol="0">
            <a:spAutoFit/>
          </a:bodyPr>
          <a:lstStyle/>
          <a:p>
            <a:pPr algn="just"/>
            <a:r>
              <a:rPr lang="en-US" altLang="zh-CN" sz="2000" dirty="0">
                <a:latin typeface="Times New Roman" panose="02020603050405020304" pitchFamily="18" charset="0"/>
                <a:cs typeface="Times New Roman" panose="02020603050405020304" pitchFamily="18" charset="0"/>
              </a:rPr>
              <a:t>The special module of questions about the 2001 rebates covers the crucial period during which and after the rebates were mailed: the module went into the field </a:t>
            </a:r>
            <a:r>
              <a:rPr lang="en-US" altLang="zh-CN" sz="2000" dirty="0">
                <a:solidFill>
                  <a:srgbClr val="FF0000"/>
                </a:solidFill>
                <a:latin typeface="Times New Roman" panose="02020603050405020304" pitchFamily="18" charset="0"/>
                <a:cs typeface="Times New Roman" panose="02020603050405020304" pitchFamily="18" charset="0"/>
              </a:rPr>
              <a:t>in the second week of August, and remained there through the end of</a:t>
            </a:r>
          </a:p>
          <a:p>
            <a:pPr algn="just"/>
            <a:r>
              <a:rPr lang="en-US" altLang="zh-CN" sz="2000" dirty="0">
                <a:solidFill>
                  <a:srgbClr val="FF0000"/>
                </a:solidFill>
                <a:latin typeface="Times New Roman" panose="02020603050405020304" pitchFamily="18" charset="0"/>
                <a:cs typeface="Times New Roman" panose="02020603050405020304" pitchFamily="18" charset="0"/>
              </a:rPr>
              <a:t>December</a:t>
            </a:r>
            <a:r>
              <a:rPr lang="en-US" altLang="zh-CN" sz="2000" dirty="0">
                <a:latin typeface="Times New Roman" panose="02020603050405020304" pitchFamily="18" charset="0"/>
                <a:cs typeface="Times New Roman" panose="02020603050405020304" pitchFamily="18" charset="0"/>
              </a:rPr>
              <a:t>. These questions were asked at the end of the CE interview, after households completed their usual reporting of expenditures and other information. </a:t>
            </a:r>
          </a:p>
          <a:p>
            <a:pPr algn="just"/>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The variable </a:t>
            </a:r>
            <a:r>
              <a:rPr lang="en-US" altLang="zh-CN" sz="2000" b="1" i="1" dirty="0">
                <a:latin typeface="Times New Roman" panose="02020603050405020304" pitchFamily="18" charset="0"/>
                <a:cs typeface="Times New Roman" panose="02020603050405020304" pitchFamily="18" charset="0"/>
              </a:rPr>
              <a:t>Rebate</a:t>
            </a:r>
            <a:r>
              <a:rPr lang="en-US" altLang="zh-CN" sz="2000" dirty="0">
                <a:latin typeface="Times New Roman" panose="02020603050405020304" pitchFamily="18" charset="0"/>
                <a:cs typeface="Times New Roman" panose="02020603050405020304" pitchFamily="18" charset="0"/>
              </a:rPr>
              <a:t> is the sum of all rebates reported during the three-month expenditure reference-period. And this rebate is received during the ten-week period as mentioned</a:t>
            </a:r>
            <a:r>
              <a:rPr lang="en-US" altLang="zh-CN" sz="2000" dirty="0">
                <a:solidFill>
                  <a:schemeClr val="accent1">
                    <a:lumMod val="50000"/>
                  </a:schemeClr>
                </a:solidFill>
                <a:latin typeface="Times New Roman" panose="02020603050405020304" pitchFamily="18" charset="0"/>
                <a:cs typeface="Times New Roman" panose="02020603050405020304" pitchFamily="18" charset="0"/>
              </a:rPr>
              <a:t>. </a:t>
            </a:r>
          </a:p>
          <a:p>
            <a:pPr algn="just"/>
            <a:r>
              <a:rPr lang="en-US" altLang="zh-CN" sz="2000" dirty="0">
                <a:solidFill>
                  <a:schemeClr val="accent1">
                    <a:lumMod val="50000"/>
                  </a:schemeClr>
                </a:solidFill>
                <a:latin typeface="Times New Roman" panose="02020603050405020304" pitchFamily="18" charset="0"/>
                <a:cs typeface="Times New Roman" panose="02020603050405020304" pitchFamily="18" charset="0"/>
              </a:rPr>
              <a:t>(The Economic Growth and Tax Relief Reconciliation Act of 2001 sent tax rebates, typically $300 or $600 in value, to most U.S. households over a ten-week period from late July to the end of September 2001. )</a:t>
            </a:r>
          </a:p>
          <a:p>
            <a:pPr algn="just"/>
            <a:endParaRPr lang="en-US" altLang="zh-CN" sz="2000" dirty="0">
              <a:latin typeface="Times New Roman" panose="02020603050405020304" pitchFamily="18" charset="0"/>
              <a:cs typeface="Times New Roman" panose="02020603050405020304" pitchFamily="18" charset="0"/>
            </a:endParaRPr>
          </a:p>
          <a:p>
            <a:pPr algn="just"/>
            <a:endParaRPr lang="en-US" altLang="zh-CN" sz="2000" dirty="0">
              <a:latin typeface="Times New Roman" panose="02020603050405020304" pitchFamily="18" charset="0"/>
              <a:cs typeface="Times New Roman" panose="02020603050405020304" pitchFamily="18" charset="0"/>
            </a:endParaRPr>
          </a:p>
          <a:p>
            <a:pPr algn="just"/>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2762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66632"/>
            <a:ext cx="972918" cy="6591370"/>
            <a:chOff x="0" y="266632"/>
            <a:chExt cx="972918" cy="6591370"/>
          </a:xfrm>
        </p:grpSpPr>
        <p:sp>
          <p:nvSpPr>
            <p:cNvPr id="56"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9" name="组合 8"/>
            <p:cNvGrpSpPr/>
            <p:nvPr/>
          </p:nvGrpSpPr>
          <p:grpSpPr>
            <a:xfrm>
              <a:off x="0" y="5962027"/>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矩形 3">
            <a:extLst>
              <a:ext uri="{FF2B5EF4-FFF2-40B4-BE49-F238E27FC236}">
                <a16:creationId xmlns:a16="http://schemas.microsoft.com/office/drawing/2014/main" id="{1E65E4FE-0610-4404-A406-A4400A713E61}"/>
              </a:ext>
            </a:extLst>
          </p:cNvPr>
          <p:cNvSpPr/>
          <p:nvPr/>
        </p:nvSpPr>
        <p:spPr>
          <a:xfrm>
            <a:off x="846742" y="150251"/>
            <a:ext cx="3490058" cy="584775"/>
          </a:xfrm>
          <a:prstGeom prst="rect">
            <a:avLst/>
          </a:prstGeom>
        </p:spPr>
        <p:txBody>
          <a:bodyPr wrap="none">
            <a:spAutoFit/>
          </a:bodyPr>
          <a:lstStyle/>
          <a:p>
            <a:pPr lvl="0"/>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Data and variables</a:t>
            </a:r>
          </a:p>
        </p:txBody>
      </p:sp>
      <p:pic>
        <p:nvPicPr>
          <p:cNvPr id="3" name="图片 2">
            <a:extLst>
              <a:ext uri="{FF2B5EF4-FFF2-40B4-BE49-F238E27FC236}">
                <a16:creationId xmlns:a16="http://schemas.microsoft.com/office/drawing/2014/main" id="{5A77C07F-21A9-4494-8F50-5A9614AC78D4}"/>
              </a:ext>
            </a:extLst>
          </p:cNvPr>
          <p:cNvPicPr>
            <a:picLocks noChangeAspect="1"/>
          </p:cNvPicPr>
          <p:nvPr/>
        </p:nvPicPr>
        <p:blipFill>
          <a:blip r:embed="rId3"/>
          <a:stretch>
            <a:fillRect/>
          </a:stretch>
        </p:blipFill>
        <p:spPr>
          <a:xfrm>
            <a:off x="0" y="1048576"/>
            <a:ext cx="9144000" cy="4452773"/>
          </a:xfrm>
          <a:prstGeom prst="rect">
            <a:avLst/>
          </a:prstGeom>
        </p:spPr>
      </p:pic>
    </p:spTree>
    <p:extLst>
      <p:ext uri="{BB962C8B-B14F-4D97-AF65-F5344CB8AC3E}">
        <p14:creationId xmlns:p14="http://schemas.microsoft.com/office/powerpoint/2010/main" val="1246345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66632"/>
            <a:ext cx="972918" cy="6591370"/>
            <a:chOff x="0" y="266632"/>
            <a:chExt cx="972918" cy="6591370"/>
          </a:xfrm>
        </p:grpSpPr>
        <p:sp>
          <p:nvSpPr>
            <p:cNvPr id="56"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9" name="组合 8"/>
            <p:cNvGrpSpPr/>
            <p:nvPr/>
          </p:nvGrpSpPr>
          <p:grpSpPr>
            <a:xfrm>
              <a:off x="0" y="5962027"/>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矩形 3">
            <a:extLst>
              <a:ext uri="{FF2B5EF4-FFF2-40B4-BE49-F238E27FC236}">
                <a16:creationId xmlns:a16="http://schemas.microsoft.com/office/drawing/2014/main" id="{1E65E4FE-0610-4404-A406-A4400A713E61}"/>
              </a:ext>
            </a:extLst>
          </p:cNvPr>
          <p:cNvSpPr/>
          <p:nvPr/>
        </p:nvSpPr>
        <p:spPr>
          <a:xfrm>
            <a:off x="846742" y="150251"/>
            <a:ext cx="3591048" cy="584775"/>
          </a:xfrm>
          <a:prstGeom prst="rect">
            <a:avLst/>
          </a:prstGeom>
        </p:spPr>
        <p:txBody>
          <a:bodyPr wrap="none">
            <a:spAutoFit/>
          </a:bodyPr>
          <a:lstStyle/>
          <a:p>
            <a:pPr lvl="0"/>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Summary Statistics</a:t>
            </a:r>
          </a:p>
        </p:txBody>
      </p:sp>
      <p:pic>
        <p:nvPicPr>
          <p:cNvPr id="5" name="图片 4">
            <a:extLst>
              <a:ext uri="{FF2B5EF4-FFF2-40B4-BE49-F238E27FC236}">
                <a16:creationId xmlns:a16="http://schemas.microsoft.com/office/drawing/2014/main" id="{EE0EB810-3ED5-4CC2-BEBA-346C6833B784}"/>
              </a:ext>
            </a:extLst>
          </p:cNvPr>
          <p:cNvPicPr>
            <a:picLocks noChangeAspect="1"/>
          </p:cNvPicPr>
          <p:nvPr/>
        </p:nvPicPr>
        <p:blipFill>
          <a:blip r:embed="rId3"/>
          <a:stretch>
            <a:fillRect/>
          </a:stretch>
        </p:blipFill>
        <p:spPr>
          <a:xfrm>
            <a:off x="446980" y="735026"/>
            <a:ext cx="8516477" cy="5622652"/>
          </a:xfrm>
          <a:prstGeom prst="rect">
            <a:avLst/>
          </a:prstGeom>
        </p:spPr>
      </p:pic>
    </p:spTree>
    <p:extLst>
      <p:ext uri="{BB962C8B-B14F-4D97-AF65-F5344CB8AC3E}">
        <p14:creationId xmlns:p14="http://schemas.microsoft.com/office/powerpoint/2010/main" val="3157649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66632"/>
            <a:ext cx="972918" cy="6591370"/>
            <a:chOff x="0" y="266632"/>
            <a:chExt cx="972918" cy="6591370"/>
          </a:xfrm>
        </p:grpSpPr>
        <p:sp>
          <p:nvSpPr>
            <p:cNvPr id="56"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9" name="组合 8"/>
            <p:cNvGrpSpPr/>
            <p:nvPr/>
          </p:nvGrpSpPr>
          <p:grpSpPr>
            <a:xfrm>
              <a:off x="0" y="5962027"/>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矩形 3">
            <a:extLst>
              <a:ext uri="{FF2B5EF4-FFF2-40B4-BE49-F238E27FC236}">
                <a16:creationId xmlns:a16="http://schemas.microsoft.com/office/drawing/2014/main" id="{1E65E4FE-0610-4404-A406-A4400A713E61}"/>
              </a:ext>
            </a:extLst>
          </p:cNvPr>
          <p:cNvSpPr/>
          <p:nvPr/>
        </p:nvSpPr>
        <p:spPr>
          <a:xfrm>
            <a:off x="846742" y="150251"/>
            <a:ext cx="4717958" cy="584775"/>
          </a:xfrm>
          <a:prstGeom prst="rect">
            <a:avLst/>
          </a:prstGeom>
        </p:spPr>
        <p:txBody>
          <a:bodyPr wrap="none">
            <a:spAutoFit/>
          </a:bodyPr>
          <a:lstStyle/>
          <a:p>
            <a:pPr lvl="0"/>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Summary Statistics(cont.)</a:t>
            </a:r>
          </a:p>
        </p:txBody>
      </p:sp>
      <p:pic>
        <p:nvPicPr>
          <p:cNvPr id="3" name="图片 2">
            <a:extLst>
              <a:ext uri="{FF2B5EF4-FFF2-40B4-BE49-F238E27FC236}">
                <a16:creationId xmlns:a16="http://schemas.microsoft.com/office/drawing/2014/main" id="{8690FCD5-32C1-45CA-902C-0A86905A3703}"/>
              </a:ext>
            </a:extLst>
          </p:cNvPr>
          <p:cNvPicPr>
            <a:picLocks noChangeAspect="1"/>
          </p:cNvPicPr>
          <p:nvPr/>
        </p:nvPicPr>
        <p:blipFill>
          <a:blip r:embed="rId3"/>
          <a:stretch>
            <a:fillRect/>
          </a:stretch>
        </p:blipFill>
        <p:spPr>
          <a:xfrm>
            <a:off x="424206" y="971884"/>
            <a:ext cx="8214929" cy="5310273"/>
          </a:xfrm>
          <a:prstGeom prst="rect">
            <a:avLst/>
          </a:prstGeom>
        </p:spPr>
      </p:pic>
    </p:spTree>
    <p:extLst>
      <p:ext uri="{BB962C8B-B14F-4D97-AF65-F5344CB8AC3E}">
        <p14:creationId xmlns:p14="http://schemas.microsoft.com/office/powerpoint/2010/main" val="4090502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3117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04</a:t>
            </a:r>
            <a:endParaRPr lang="zh-CN" altLang="en-US" sz="17925" dirty="0">
              <a:solidFill>
                <a:schemeClr val="tx1">
                  <a:alpha val="3000"/>
                </a:schemeClr>
              </a:solidFill>
              <a:latin typeface="Arial Black" panose="020B0A04020102020204" pitchFamily="34" charset="0"/>
            </a:endParaRPr>
          </a:p>
        </p:txBody>
      </p:sp>
      <p:grpSp>
        <p:nvGrpSpPr>
          <p:cNvPr id="2" name="组合 1"/>
          <p:cNvGrpSpPr/>
          <p:nvPr/>
        </p:nvGrpSpPr>
        <p:grpSpPr>
          <a:xfrm>
            <a:off x="-3574" y="857249"/>
            <a:ext cx="1082282" cy="5143502"/>
            <a:chOff x="-3574" y="857249"/>
            <a:chExt cx="1082282" cy="5143502"/>
          </a:xfrm>
        </p:grpSpPr>
        <p:sp>
          <p:nvSpPr>
            <p:cNvPr id="29" name="任意多边形 28"/>
            <p:cNvSpPr/>
            <p:nvPr/>
          </p:nvSpPr>
          <p:spPr>
            <a:xfrm rot="16200000" flipV="1">
              <a:off x="-1810023" y="2663698"/>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26"/>
            <p:cNvSpPr/>
            <p:nvPr/>
          </p:nvSpPr>
          <p:spPr>
            <a:xfrm rot="16200000" flipV="1">
              <a:off x="-1861128" y="306091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1" name="文本框 10"/>
          <p:cNvSpPr txBox="1"/>
          <p:nvPr/>
        </p:nvSpPr>
        <p:spPr>
          <a:xfrm>
            <a:off x="1137438" y="967123"/>
            <a:ext cx="787395"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04</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1823844" y="975296"/>
            <a:ext cx="6745472" cy="707886"/>
          </a:xfrm>
          <a:prstGeom prst="rect">
            <a:avLst/>
          </a:prstGeom>
        </p:spPr>
        <p:txBody>
          <a:bodyPr wrap="square">
            <a:spAutoFit/>
          </a:bodyPr>
          <a:lstStyle/>
          <a:p>
            <a:r>
              <a:rPr lang="en-US" altLang="zh-CN" sz="4000" b="1" dirty="0">
                <a:latin typeface="Times New Roman" panose="02020603050405020304" pitchFamily="18" charset="0"/>
                <a:ea typeface="黑体" panose="02010609060101010101" pitchFamily="49" charset="-122"/>
                <a:cs typeface="Times New Roman" panose="02020603050405020304" pitchFamily="18" charset="0"/>
              </a:rPr>
              <a:t>Empirical Models and Results</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16" name="直接连接符 15"/>
          <p:cNvCxnSpPr/>
          <p:nvPr/>
        </p:nvCxnSpPr>
        <p:spPr>
          <a:xfrm>
            <a:off x="1823844" y="841348"/>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3" name="任意多边形 32"/>
          <p:cNvSpPr/>
          <p:nvPr/>
        </p:nvSpPr>
        <p:spPr>
          <a:xfrm rot="2700000">
            <a:off x="8787513" y="3119462"/>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文本框 2">
            <a:extLst>
              <a:ext uri="{FF2B5EF4-FFF2-40B4-BE49-F238E27FC236}">
                <a16:creationId xmlns:a16="http://schemas.microsoft.com/office/drawing/2014/main" id="{C20DDFAE-FAD0-4599-9052-76A86F56D5F8}"/>
              </a:ext>
            </a:extLst>
          </p:cNvPr>
          <p:cNvSpPr txBox="1"/>
          <p:nvPr/>
        </p:nvSpPr>
        <p:spPr>
          <a:xfrm>
            <a:off x="1267662" y="2042986"/>
            <a:ext cx="7122193" cy="3697166"/>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altLang="zh-CN" sz="3200" dirty="0">
                <a:latin typeface="Times New Roman" panose="02020603050405020304" pitchFamily="18" charset="0"/>
                <a:cs typeface="Times New Roman" panose="02020603050405020304" pitchFamily="18" charset="0"/>
              </a:rPr>
              <a:t>Baseline Model</a:t>
            </a:r>
          </a:p>
          <a:p>
            <a:pPr marL="571500" indent="-571500">
              <a:lnSpc>
                <a:spcPct val="150000"/>
              </a:lnSpc>
              <a:buFont typeface="Wingdings" panose="05000000000000000000" pitchFamily="2" charset="2"/>
              <a:buChar char="Ø"/>
            </a:pPr>
            <a:r>
              <a:rPr lang="en-US" altLang="zh-CN" sz="3200" dirty="0">
                <a:latin typeface="Times New Roman" panose="02020603050405020304" pitchFamily="18" charset="0"/>
                <a:cs typeface="Times New Roman" panose="02020603050405020304" pitchFamily="18" charset="0"/>
              </a:rPr>
              <a:t>The short-run response of expenditure</a:t>
            </a:r>
          </a:p>
          <a:p>
            <a:pPr marL="571500" indent="-571500">
              <a:lnSpc>
                <a:spcPct val="150000"/>
              </a:lnSpc>
              <a:buFont typeface="Wingdings" panose="05000000000000000000" pitchFamily="2" charset="2"/>
              <a:buChar char="Ø"/>
            </a:pPr>
            <a:r>
              <a:rPr lang="en-US" altLang="zh-CN" sz="3200" dirty="0">
                <a:latin typeface="Times New Roman" panose="02020603050405020304" pitchFamily="18" charset="0"/>
                <a:cs typeface="Times New Roman" panose="02020603050405020304" pitchFamily="18" charset="0"/>
              </a:rPr>
              <a:t>The long-run response of expenditure</a:t>
            </a:r>
          </a:p>
          <a:p>
            <a:pPr marL="571500" indent="-571500">
              <a:lnSpc>
                <a:spcPct val="150000"/>
              </a:lnSpc>
              <a:buFont typeface="Wingdings" panose="05000000000000000000" pitchFamily="2" charset="2"/>
              <a:buChar char="Ø"/>
            </a:pPr>
            <a:r>
              <a:rPr lang="en-US" altLang="zh-CN" sz="3200" dirty="0">
                <a:latin typeface="Times New Roman" panose="02020603050405020304" pitchFamily="18" charset="0"/>
                <a:cs typeface="Times New Roman" panose="02020603050405020304" pitchFamily="18" charset="0"/>
              </a:rPr>
              <a:t>Differences in responses across households and goods</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5675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3117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04</a:t>
            </a:r>
            <a:endParaRPr lang="zh-CN" altLang="en-US" sz="17925" dirty="0">
              <a:solidFill>
                <a:schemeClr val="tx1">
                  <a:alpha val="3000"/>
                </a:schemeClr>
              </a:solidFill>
              <a:latin typeface="Arial Black" panose="020B0A04020102020204" pitchFamily="34" charset="0"/>
            </a:endParaRPr>
          </a:p>
        </p:txBody>
      </p:sp>
      <p:grpSp>
        <p:nvGrpSpPr>
          <p:cNvPr id="2" name="组合 1"/>
          <p:cNvGrpSpPr/>
          <p:nvPr/>
        </p:nvGrpSpPr>
        <p:grpSpPr>
          <a:xfrm>
            <a:off x="-3574" y="857249"/>
            <a:ext cx="1082282" cy="5143502"/>
            <a:chOff x="-3574" y="857249"/>
            <a:chExt cx="1082282" cy="5143502"/>
          </a:xfrm>
        </p:grpSpPr>
        <p:sp>
          <p:nvSpPr>
            <p:cNvPr id="29" name="任意多边形 28"/>
            <p:cNvSpPr/>
            <p:nvPr/>
          </p:nvSpPr>
          <p:spPr>
            <a:xfrm rot="16200000" flipV="1">
              <a:off x="-1810023" y="2663698"/>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26"/>
            <p:cNvSpPr/>
            <p:nvPr/>
          </p:nvSpPr>
          <p:spPr>
            <a:xfrm rot="16200000" flipV="1">
              <a:off x="-1861128" y="306091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1" name="文本框 10"/>
          <p:cNvSpPr txBox="1"/>
          <p:nvPr/>
        </p:nvSpPr>
        <p:spPr>
          <a:xfrm>
            <a:off x="1137438" y="967123"/>
            <a:ext cx="787395"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04</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1823844" y="975296"/>
            <a:ext cx="6745472" cy="707886"/>
          </a:xfrm>
          <a:prstGeom prst="rect">
            <a:avLst/>
          </a:prstGeom>
        </p:spPr>
        <p:txBody>
          <a:bodyPr wrap="square">
            <a:spAutoFit/>
          </a:bodyPr>
          <a:lstStyle/>
          <a:p>
            <a:r>
              <a:rPr lang="en-US" altLang="zh-CN" sz="4000" b="1" dirty="0">
                <a:latin typeface="Times New Roman" panose="02020603050405020304" pitchFamily="18" charset="0"/>
                <a:ea typeface="黑体" panose="02010609060101010101" pitchFamily="49" charset="-122"/>
                <a:cs typeface="Times New Roman" panose="02020603050405020304" pitchFamily="18" charset="0"/>
              </a:rPr>
              <a:t>Empirical Models and Results</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16" name="直接连接符 15"/>
          <p:cNvCxnSpPr/>
          <p:nvPr/>
        </p:nvCxnSpPr>
        <p:spPr>
          <a:xfrm>
            <a:off x="1823844" y="841348"/>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3" name="任意多边形 32"/>
          <p:cNvSpPr/>
          <p:nvPr/>
        </p:nvSpPr>
        <p:spPr>
          <a:xfrm rot="2700000">
            <a:off x="8787513" y="3119462"/>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文本框 2">
            <a:extLst>
              <a:ext uri="{FF2B5EF4-FFF2-40B4-BE49-F238E27FC236}">
                <a16:creationId xmlns:a16="http://schemas.microsoft.com/office/drawing/2014/main" id="{C20DDFAE-FAD0-4599-9052-76A86F56D5F8}"/>
              </a:ext>
            </a:extLst>
          </p:cNvPr>
          <p:cNvSpPr txBox="1"/>
          <p:nvPr/>
        </p:nvSpPr>
        <p:spPr>
          <a:xfrm>
            <a:off x="1267662" y="2042986"/>
            <a:ext cx="7122193" cy="3697166"/>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altLang="zh-CN" sz="3200" dirty="0">
                <a:latin typeface="Times New Roman" panose="02020603050405020304" pitchFamily="18" charset="0"/>
                <a:cs typeface="Times New Roman" panose="02020603050405020304" pitchFamily="18" charset="0"/>
              </a:rPr>
              <a:t>Baseline Model</a:t>
            </a:r>
          </a:p>
          <a:p>
            <a:pPr marL="571500" indent="-571500">
              <a:lnSpc>
                <a:spcPct val="150000"/>
              </a:lnSpc>
              <a:buFont typeface="Wingdings" panose="05000000000000000000" pitchFamily="2" charset="2"/>
              <a:buChar char="Ø"/>
            </a:pPr>
            <a:r>
              <a:rPr lang="en-US" altLang="zh-CN" sz="3200" dirty="0">
                <a:solidFill>
                  <a:schemeClr val="bg1">
                    <a:lumMod val="85000"/>
                  </a:schemeClr>
                </a:solidFill>
                <a:latin typeface="Times New Roman" panose="02020603050405020304" pitchFamily="18" charset="0"/>
                <a:cs typeface="Times New Roman" panose="02020603050405020304" pitchFamily="18" charset="0"/>
              </a:rPr>
              <a:t>The short-run response of expenditure</a:t>
            </a:r>
          </a:p>
          <a:p>
            <a:pPr marL="571500" indent="-571500">
              <a:lnSpc>
                <a:spcPct val="150000"/>
              </a:lnSpc>
              <a:buFont typeface="Wingdings" panose="05000000000000000000" pitchFamily="2" charset="2"/>
              <a:buChar char="Ø"/>
            </a:pPr>
            <a:r>
              <a:rPr lang="en-US" altLang="zh-CN" sz="3200" dirty="0">
                <a:solidFill>
                  <a:schemeClr val="bg1">
                    <a:lumMod val="85000"/>
                  </a:schemeClr>
                </a:solidFill>
                <a:latin typeface="Times New Roman" panose="02020603050405020304" pitchFamily="18" charset="0"/>
                <a:cs typeface="Times New Roman" panose="02020603050405020304" pitchFamily="18" charset="0"/>
              </a:rPr>
              <a:t>The long-run response of expenditure</a:t>
            </a:r>
          </a:p>
          <a:p>
            <a:pPr marL="571500" indent="-571500">
              <a:lnSpc>
                <a:spcPct val="150000"/>
              </a:lnSpc>
              <a:buFont typeface="Wingdings" panose="05000000000000000000" pitchFamily="2" charset="2"/>
              <a:buChar char="Ø"/>
            </a:pPr>
            <a:r>
              <a:rPr lang="en-US" altLang="zh-CN" sz="3200" dirty="0">
                <a:solidFill>
                  <a:schemeClr val="bg1">
                    <a:lumMod val="85000"/>
                  </a:schemeClr>
                </a:solidFill>
                <a:latin typeface="Times New Roman" panose="02020603050405020304" pitchFamily="18" charset="0"/>
                <a:cs typeface="Times New Roman" panose="02020603050405020304" pitchFamily="18" charset="0"/>
              </a:rPr>
              <a:t>Differences in responses across households and goods</a:t>
            </a:r>
            <a:endParaRPr lang="zh-CN" altLang="en-US" sz="3200" dirty="0">
              <a:solidFill>
                <a:schemeClr val="bg1">
                  <a:lumMod val="8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7784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文本框 139"/>
          <p:cNvSpPr txBox="1"/>
          <p:nvPr/>
        </p:nvSpPr>
        <p:spPr>
          <a:xfrm>
            <a:off x="665622" y="116960"/>
            <a:ext cx="8048913" cy="668645"/>
          </a:xfrm>
          <a:prstGeom prst="rect">
            <a:avLst/>
          </a:prstGeom>
          <a:noFill/>
        </p:spPr>
        <p:txBody>
          <a:bodyPr wrap="square" rtlCol="0">
            <a:spAutoFit/>
          </a:bodyPr>
          <a:lstStyle/>
          <a:p>
            <a:pPr>
              <a:lnSpc>
                <a:spcPct val="130000"/>
              </a:lnSpc>
            </a:pPr>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PIH under rational expectations</a:t>
            </a:r>
            <a:endParaRPr lang="zh-CN" altLang="en-US" sz="3200" b="1" dirty="0">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20" name="组合 19"/>
          <p:cNvGrpSpPr/>
          <p:nvPr/>
        </p:nvGrpSpPr>
        <p:grpSpPr>
          <a:xfrm>
            <a:off x="0" y="266632"/>
            <a:ext cx="972918" cy="6591370"/>
            <a:chOff x="0" y="266632"/>
            <a:chExt cx="972918" cy="6591370"/>
          </a:xfrm>
        </p:grpSpPr>
        <p:sp>
          <p:nvSpPr>
            <p:cNvPr id="21"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3" name="组合 22"/>
            <p:cNvGrpSpPr/>
            <p:nvPr/>
          </p:nvGrpSpPr>
          <p:grpSpPr>
            <a:xfrm>
              <a:off x="0" y="5962027"/>
              <a:ext cx="972918" cy="895975"/>
              <a:chOff x="0" y="5962027"/>
              <a:chExt cx="972918" cy="895975"/>
            </a:xfrm>
          </p:grpSpPr>
          <p:sp>
            <p:nvSpPr>
              <p:cNvPr id="24" name="任意多边形 23"/>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 name="图片 4">
            <a:extLst>
              <a:ext uri="{FF2B5EF4-FFF2-40B4-BE49-F238E27FC236}">
                <a16:creationId xmlns:a16="http://schemas.microsoft.com/office/drawing/2014/main" id="{D3963A51-EE74-4B95-BFC1-4B2727AE0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43" y="2273918"/>
            <a:ext cx="8741506" cy="1143793"/>
          </a:xfrm>
          <a:prstGeom prst="rect">
            <a:avLst/>
          </a:prstGeom>
        </p:spPr>
      </p:pic>
      <p:pic>
        <p:nvPicPr>
          <p:cNvPr id="7" name="图片 6">
            <a:extLst>
              <a:ext uri="{FF2B5EF4-FFF2-40B4-BE49-F238E27FC236}">
                <a16:creationId xmlns:a16="http://schemas.microsoft.com/office/drawing/2014/main" id="{F04605F3-7BAF-46DE-84E4-D3208D7AEC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360" y="3348974"/>
            <a:ext cx="8741502" cy="2231693"/>
          </a:xfrm>
          <a:prstGeom prst="rect">
            <a:avLst/>
          </a:prstGeom>
        </p:spPr>
      </p:pic>
      <p:pic>
        <p:nvPicPr>
          <p:cNvPr id="4" name="图片 3">
            <a:extLst>
              <a:ext uri="{FF2B5EF4-FFF2-40B4-BE49-F238E27FC236}">
                <a16:creationId xmlns:a16="http://schemas.microsoft.com/office/drawing/2014/main" id="{1BA1AF6B-DD79-483F-9288-A2E0DF325B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331" y="1361584"/>
            <a:ext cx="8741503" cy="968471"/>
          </a:xfrm>
          <a:prstGeom prst="rect">
            <a:avLst/>
          </a:prstGeom>
        </p:spPr>
      </p:pic>
    </p:spTree>
    <p:extLst>
      <p:ext uri="{BB962C8B-B14F-4D97-AF65-F5344CB8AC3E}">
        <p14:creationId xmlns:p14="http://schemas.microsoft.com/office/powerpoint/2010/main" val="52790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51435" y="592852"/>
            <a:ext cx="891540" cy="891540"/>
          </a:xfrm>
          <a:prstGeom prst="ellipse">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圆角矩形 4"/>
          <p:cNvSpPr/>
          <p:nvPr/>
        </p:nvSpPr>
        <p:spPr>
          <a:xfrm>
            <a:off x="1122211" y="592852"/>
            <a:ext cx="4137660" cy="86868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6" name="文本框 5"/>
          <p:cNvSpPr txBox="1"/>
          <p:nvPr/>
        </p:nvSpPr>
        <p:spPr>
          <a:xfrm>
            <a:off x="1146589" y="680944"/>
            <a:ext cx="2178802" cy="715581"/>
          </a:xfrm>
          <a:prstGeom prst="rect">
            <a:avLst/>
          </a:prstGeom>
          <a:noFill/>
        </p:spPr>
        <p:txBody>
          <a:bodyPr wrap="none" rtlCol="0">
            <a:spAutoFit/>
          </a:bodyPr>
          <a:lstStyle/>
          <a:p>
            <a:r>
              <a:rPr lang="en-US" altLang="zh-CN" sz="4050" dirty="0">
                <a:latin typeface="Calibri Light" panose="020F0302020204030204" pitchFamily="34" charset="0"/>
              </a:rPr>
              <a:t>ONTENT</a:t>
            </a:r>
            <a:r>
              <a:rPr lang="en-US" altLang="zh-CN" sz="4050" dirty="0">
                <a:solidFill>
                  <a:srgbClr val="FFC001"/>
                </a:solidFill>
                <a:latin typeface="Calibri Light" panose="020F0302020204030204" pitchFamily="34" charset="0"/>
              </a:rPr>
              <a:t>  </a:t>
            </a:r>
            <a:endParaRPr lang="zh-CN" altLang="en-US" sz="4050" b="1" dirty="0">
              <a:latin typeface="Calibri Light" panose="020F0302020204030204" pitchFamily="34" charset="0"/>
            </a:endParaRPr>
          </a:p>
        </p:txBody>
      </p:sp>
      <p:sp>
        <p:nvSpPr>
          <p:cNvPr id="7" name="文本框 6"/>
          <p:cNvSpPr txBox="1"/>
          <p:nvPr/>
        </p:nvSpPr>
        <p:spPr>
          <a:xfrm>
            <a:off x="740958" y="680944"/>
            <a:ext cx="461986" cy="715581"/>
          </a:xfrm>
          <a:prstGeom prst="rect">
            <a:avLst/>
          </a:prstGeom>
          <a:noFill/>
        </p:spPr>
        <p:txBody>
          <a:bodyPr wrap="none" rtlCol="0">
            <a:spAutoFit/>
          </a:bodyPr>
          <a:lstStyle/>
          <a:p>
            <a:r>
              <a:rPr lang="en-US" altLang="zh-CN" sz="4050" dirty="0">
                <a:solidFill>
                  <a:schemeClr val="bg1"/>
                </a:solidFill>
                <a:latin typeface="Calibri Light" panose="020F0302020204030204" pitchFamily="34" charset="0"/>
              </a:rPr>
              <a:t>C</a:t>
            </a:r>
            <a:endParaRPr lang="zh-CN" altLang="en-US" sz="4050" dirty="0">
              <a:solidFill>
                <a:schemeClr val="bg1"/>
              </a:solidFill>
              <a:latin typeface="Calibri Light" panose="020F0302020204030204" pitchFamily="34" charset="0"/>
            </a:endParaRPr>
          </a:p>
        </p:txBody>
      </p:sp>
      <p:sp>
        <p:nvSpPr>
          <p:cNvPr id="10" name="文本框 9"/>
          <p:cNvSpPr txBox="1"/>
          <p:nvPr/>
        </p:nvSpPr>
        <p:spPr>
          <a:xfrm>
            <a:off x="1122211" y="1657349"/>
            <a:ext cx="587020" cy="646331"/>
          </a:xfrm>
          <a:prstGeom prst="rect">
            <a:avLst/>
          </a:prstGeom>
          <a:noFill/>
        </p:spPr>
        <p:txBody>
          <a:bodyPr wrap="none" rtlCol="0">
            <a:spAutoFit/>
          </a:bodyPr>
          <a:lstStyle/>
          <a:p>
            <a:r>
              <a:rPr lang="en-US" altLang="zh-CN" sz="3600" dirty="0">
                <a:latin typeface="Yu Gothic UI Light" panose="020B0300000000000000" pitchFamily="34" charset="-128"/>
                <a:ea typeface="Yu Gothic UI Light" panose="020B0300000000000000" pitchFamily="34" charset="-128"/>
              </a:rPr>
              <a:t>01</a:t>
            </a:r>
            <a:endParaRPr lang="zh-CN" altLang="en-US" sz="3600" dirty="0">
              <a:latin typeface="Yu Gothic UI Light" panose="020B0300000000000000" pitchFamily="34" charset="-128"/>
              <a:ea typeface="Yu Gothic UI Light" panose="020B0300000000000000" pitchFamily="34" charset="-128"/>
            </a:endParaRPr>
          </a:p>
        </p:txBody>
      </p:sp>
      <p:sp>
        <p:nvSpPr>
          <p:cNvPr id="11" name="矩形 10"/>
          <p:cNvSpPr/>
          <p:nvPr/>
        </p:nvSpPr>
        <p:spPr>
          <a:xfrm>
            <a:off x="1771290" y="1698926"/>
            <a:ext cx="7017110" cy="523220"/>
          </a:xfrm>
          <a:prstGeom prst="rect">
            <a:avLst/>
          </a:prstGeom>
        </p:spPr>
        <p:txBody>
          <a:bodyPr wrap="square">
            <a:spAutoFit/>
          </a:bodyPr>
          <a:lstStyle/>
          <a:p>
            <a:pPr lvl="0"/>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Introduction</a:t>
            </a:r>
            <a:endParaRPr lang="zh-CN" altLang="en-US" sz="2800" b="1" dirty="0">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14" name="直接连接符 13"/>
          <p:cNvCxnSpPr/>
          <p:nvPr/>
        </p:nvCxnSpPr>
        <p:spPr>
          <a:xfrm>
            <a:off x="1712087" y="1726600"/>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122211" y="2632497"/>
            <a:ext cx="659155" cy="646331"/>
          </a:xfrm>
          <a:prstGeom prst="rect">
            <a:avLst/>
          </a:prstGeom>
          <a:noFill/>
        </p:spPr>
        <p:txBody>
          <a:bodyPr wrap="none" rtlCol="0">
            <a:spAutoFit/>
          </a:bodyPr>
          <a:lstStyle/>
          <a:p>
            <a:r>
              <a:rPr lang="en-US" altLang="zh-CN" sz="3600" dirty="0">
                <a:latin typeface="Yu Gothic UI Light" panose="020B0300000000000000" pitchFamily="34" charset="-128"/>
                <a:ea typeface="Yu Gothic UI Light" panose="020B0300000000000000" pitchFamily="34" charset="-128"/>
              </a:rPr>
              <a:t>02</a:t>
            </a:r>
            <a:endParaRPr lang="zh-CN" altLang="en-US" sz="3600" dirty="0">
              <a:latin typeface="Yu Gothic UI Light" panose="020B0300000000000000" pitchFamily="34" charset="-128"/>
              <a:ea typeface="Yu Gothic UI Light" panose="020B0300000000000000" pitchFamily="34" charset="-128"/>
            </a:endParaRPr>
          </a:p>
        </p:txBody>
      </p:sp>
      <p:cxnSp>
        <p:nvCxnSpPr>
          <p:cNvPr id="20" name="直接连接符 19"/>
          <p:cNvCxnSpPr/>
          <p:nvPr/>
        </p:nvCxnSpPr>
        <p:spPr>
          <a:xfrm>
            <a:off x="1712087" y="2701748"/>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1122211" y="3536949"/>
            <a:ext cx="659155" cy="646331"/>
          </a:xfrm>
          <a:prstGeom prst="rect">
            <a:avLst/>
          </a:prstGeom>
          <a:noFill/>
        </p:spPr>
        <p:txBody>
          <a:bodyPr wrap="none" rtlCol="0">
            <a:spAutoFit/>
          </a:bodyPr>
          <a:lstStyle/>
          <a:p>
            <a:r>
              <a:rPr lang="en-US" altLang="zh-CN" sz="3600" dirty="0">
                <a:latin typeface="Yu Gothic UI Light" panose="020B0300000000000000" pitchFamily="34" charset="-128"/>
                <a:ea typeface="Yu Gothic UI Light" panose="020B0300000000000000" pitchFamily="34" charset="-128"/>
              </a:rPr>
              <a:t>03</a:t>
            </a:r>
            <a:endParaRPr lang="zh-CN" altLang="en-US" sz="3600" dirty="0">
              <a:latin typeface="Yu Gothic UI Light" panose="020B0300000000000000" pitchFamily="34" charset="-128"/>
              <a:ea typeface="Yu Gothic UI Light" panose="020B0300000000000000" pitchFamily="34" charset="-128"/>
            </a:endParaRPr>
          </a:p>
        </p:txBody>
      </p:sp>
      <p:sp>
        <p:nvSpPr>
          <p:cNvPr id="35" name="矩形 34"/>
          <p:cNvSpPr/>
          <p:nvPr/>
        </p:nvSpPr>
        <p:spPr>
          <a:xfrm>
            <a:off x="1751316" y="3633853"/>
            <a:ext cx="7017110" cy="523220"/>
          </a:xfrm>
          <a:prstGeom prst="rect">
            <a:avLst/>
          </a:prstGeom>
        </p:spPr>
        <p:txBody>
          <a:bodyPr wrap="square">
            <a:spAutoFit/>
          </a:bodyPr>
          <a:lstStyle/>
          <a:p>
            <a:pPr lvl="0"/>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Data and Variables</a:t>
            </a:r>
            <a:endParaRPr lang="zh-CN" altLang="en-US" sz="2800" b="1" dirty="0">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37" name="直接连接符 36"/>
          <p:cNvCxnSpPr/>
          <p:nvPr/>
        </p:nvCxnSpPr>
        <p:spPr>
          <a:xfrm>
            <a:off x="1712087" y="3606200"/>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122211" y="4512097"/>
            <a:ext cx="667170" cy="646331"/>
          </a:xfrm>
          <a:prstGeom prst="rect">
            <a:avLst/>
          </a:prstGeom>
          <a:noFill/>
        </p:spPr>
        <p:txBody>
          <a:bodyPr wrap="none" rtlCol="0">
            <a:spAutoFit/>
          </a:bodyPr>
          <a:lstStyle/>
          <a:p>
            <a:r>
              <a:rPr lang="en-US" altLang="zh-CN" sz="3600" dirty="0">
                <a:latin typeface="Yu Gothic UI Light" panose="020B0300000000000000" pitchFamily="34" charset="-128"/>
                <a:ea typeface="Yu Gothic UI Light" panose="020B0300000000000000" pitchFamily="34" charset="-128"/>
              </a:rPr>
              <a:t>04</a:t>
            </a:r>
            <a:endParaRPr lang="zh-CN" altLang="en-US" sz="3600" dirty="0">
              <a:latin typeface="Yu Gothic UI Light" panose="020B0300000000000000" pitchFamily="34" charset="-128"/>
              <a:ea typeface="Yu Gothic UI Light" panose="020B0300000000000000" pitchFamily="34" charset="-128"/>
            </a:endParaRPr>
          </a:p>
        </p:txBody>
      </p:sp>
      <p:sp>
        <p:nvSpPr>
          <p:cNvPr id="42" name="矩形 41"/>
          <p:cNvSpPr/>
          <p:nvPr/>
        </p:nvSpPr>
        <p:spPr>
          <a:xfrm>
            <a:off x="1771290" y="4570608"/>
            <a:ext cx="7017110" cy="523220"/>
          </a:xfrm>
          <a:prstGeom prst="rect">
            <a:avLst/>
          </a:prstGeom>
        </p:spPr>
        <p:txBody>
          <a:bodyPr wrap="square">
            <a:spAutoFit/>
          </a:bodyPr>
          <a:lstStyle/>
          <a:p>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Empirical Models and Results</a:t>
            </a:r>
            <a:endParaRPr lang="zh-CN" altLang="en-US" sz="2800" b="1" dirty="0">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44" name="直接连接符 43"/>
          <p:cNvCxnSpPr/>
          <p:nvPr/>
        </p:nvCxnSpPr>
        <p:spPr>
          <a:xfrm>
            <a:off x="1712087" y="4581348"/>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E28659CE-B56F-4D5E-BDC4-E231A6AE03E2}"/>
              </a:ext>
            </a:extLst>
          </p:cNvPr>
          <p:cNvSpPr txBox="1"/>
          <p:nvPr/>
        </p:nvSpPr>
        <p:spPr>
          <a:xfrm>
            <a:off x="1132312" y="5409214"/>
            <a:ext cx="659155" cy="646331"/>
          </a:xfrm>
          <a:prstGeom prst="rect">
            <a:avLst/>
          </a:prstGeom>
          <a:noFill/>
        </p:spPr>
        <p:txBody>
          <a:bodyPr wrap="none" rtlCol="0">
            <a:spAutoFit/>
          </a:bodyPr>
          <a:lstStyle/>
          <a:p>
            <a:r>
              <a:rPr lang="en-US" altLang="zh-CN" sz="3600" dirty="0">
                <a:latin typeface="Yu Gothic UI Light" panose="020B0300000000000000" pitchFamily="34" charset="-128"/>
                <a:ea typeface="Yu Gothic UI Light" panose="020B0300000000000000" pitchFamily="34" charset="-128"/>
              </a:rPr>
              <a:t>05</a:t>
            </a:r>
            <a:endParaRPr lang="zh-CN" altLang="en-US" sz="3600" dirty="0">
              <a:latin typeface="Yu Gothic UI Light" panose="020B0300000000000000" pitchFamily="34" charset="-128"/>
              <a:ea typeface="Yu Gothic UI Light" panose="020B0300000000000000" pitchFamily="34" charset="-128"/>
            </a:endParaRPr>
          </a:p>
        </p:txBody>
      </p:sp>
      <p:cxnSp>
        <p:nvCxnSpPr>
          <p:cNvPr id="22" name="直接连接符 21">
            <a:extLst>
              <a:ext uri="{FF2B5EF4-FFF2-40B4-BE49-F238E27FC236}">
                <a16:creationId xmlns:a16="http://schemas.microsoft.com/office/drawing/2014/main" id="{81920A5E-4A2B-47F2-8088-E44F62CB9EA7}"/>
              </a:ext>
            </a:extLst>
          </p:cNvPr>
          <p:cNvCxnSpPr/>
          <p:nvPr/>
        </p:nvCxnSpPr>
        <p:spPr>
          <a:xfrm>
            <a:off x="1716638" y="5490005"/>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ACA5CDAB-8500-4171-BE84-F3A8A66A9F77}"/>
              </a:ext>
            </a:extLst>
          </p:cNvPr>
          <p:cNvSpPr/>
          <p:nvPr/>
        </p:nvSpPr>
        <p:spPr>
          <a:xfrm>
            <a:off x="1771290" y="5416869"/>
            <a:ext cx="7017110" cy="523220"/>
          </a:xfrm>
          <a:prstGeom prst="rect">
            <a:avLst/>
          </a:prstGeom>
        </p:spPr>
        <p:txBody>
          <a:bodyPr wrap="square">
            <a:spAutoFit/>
          </a:bodyPr>
          <a:lstStyle/>
          <a:p>
            <a:pPr lvl="0"/>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Conclusion</a:t>
            </a:r>
            <a:endParaRPr lang="zh-CN" altLang="en-US" sz="28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4" name="矩形 23">
            <a:extLst>
              <a:ext uri="{FF2B5EF4-FFF2-40B4-BE49-F238E27FC236}">
                <a16:creationId xmlns:a16="http://schemas.microsoft.com/office/drawing/2014/main" id="{448D0B27-0467-452E-ABEE-5D028EF2C0C5}"/>
              </a:ext>
            </a:extLst>
          </p:cNvPr>
          <p:cNvSpPr/>
          <p:nvPr/>
        </p:nvSpPr>
        <p:spPr>
          <a:xfrm>
            <a:off x="1789381" y="2671511"/>
            <a:ext cx="7017110" cy="523220"/>
          </a:xfrm>
          <a:prstGeom prst="rect">
            <a:avLst/>
          </a:prstGeom>
        </p:spPr>
        <p:txBody>
          <a:bodyPr wrap="square">
            <a:spAutoFit/>
          </a:bodyPr>
          <a:lstStyle/>
          <a:p>
            <a:pPr lvl="0"/>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Literature</a:t>
            </a:r>
            <a:endParaRPr lang="zh-CN" altLang="en-US" sz="2800" b="1"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951069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文本框 139"/>
          <p:cNvSpPr txBox="1"/>
          <p:nvPr/>
        </p:nvSpPr>
        <p:spPr>
          <a:xfrm>
            <a:off x="665622" y="116960"/>
            <a:ext cx="8048913" cy="668645"/>
          </a:xfrm>
          <a:prstGeom prst="rect">
            <a:avLst/>
          </a:prstGeom>
          <a:noFill/>
        </p:spPr>
        <p:txBody>
          <a:bodyPr wrap="square" rtlCol="0">
            <a:spAutoFit/>
          </a:bodyPr>
          <a:lstStyle/>
          <a:p>
            <a:pPr>
              <a:lnSpc>
                <a:spcPct val="130000"/>
              </a:lnSpc>
            </a:pPr>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Baseline Model</a:t>
            </a:r>
          </a:p>
        </p:txBody>
      </p:sp>
      <p:grpSp>
        <p:nvGrpSpPr>
          <p:cNvPr id="20" name="组合 19"/>
          <p:cNvGrpSpPr/>
          <p:nvPr/>
        </p:nvGrpSpPr>
        <p:grpSpPr>
          <a:xfrm>
            <a:off x="0" y="266632"/>
            <a:ext cx="972918" cy="6591370"/>
            <a:chOff x="0" y="266632"/>
            <a:chExt cx="972918" cy="6591370"/>
          </a:xfrm>
        </p:grpSpPr>
        <p:sp>
          <p:nvSpPr>
            <p:cNvPr id="21"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3" name="组合 22"/>
            <p:cNvGrpSpPr/>
            <p:nvPr/>
          </p:nvGrpSpPr>
          <p:grpSpPr>
            <a:xfrm>
              <a:off x="0" y="5962027"/>
              <a:ext cx="972918" cy="895975"/>
              <a:chOff x="0" y="5962027"/>
              <a:chExt cx="972918" cy="895975"/>
            </a:xfrm>
          </p:grpSpPr>
          <p:sp>
            <p:nvSpPr>
              <p:cNvPr id="24" name="任意多边形 23"/>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239EB7FB-EAB4-473B-96A4-4122381661AD}"/>
                  </a:ext>
                </a:extLst>
              </p:cNvPr>
              <p:cNvSpPr/>
              <p:nvPr/>
            </p:nvSpPr>
            <p:spPr>
              <a:xfrm>
                <a:off x="466550" y="1033352"/>
                <a:ext cx="8083485" cy="413511"/>
              </a:xfrm>
              <a:prstGeom prst="rect">
                <a:avLst/>
              </a:prstGeom>
            </p:spPr>
            <p:txBody>
              <a:bodyPr wrap="square">
                <a:spAutoFit/>
              </a:bodyPr>
              <a:lstStyle/>
              <a:p>
                <a:pPr indent="266700" algn="just">
                  <a:spcAft>
                    <a:spcPts val="0"/>
                  </a:spcAft>
                </a:pPr>
                <a14:m>
                  <m:oMath xmlns:m="http://schemas.openxmlformats.org/officeDocument/2006/math">
                    <m:sSub>
                      <m:sSubPr>
                        <m:ctrlPr>
                          <a:rPr lang="en-US" altLang="zh-CN" sz="2000" b="0" i="1" kern="100" smtClean="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000" b="0" i="1" kern="100" smtClean="0">
                            <a:latin typeface="Cambria Math" panose="02040503050406030204" pitchFamily="18" charset="0"/>
                            <a:ea typeface="等线" panose="02010600030101010101" pitchFamily="2" charset="-122"/>
                            <a:cs typeface="Times New Roman" panose="02020603050405020304" pitchFamily="18" charset="0"/>
                          </a:rPr>
                          <m:t>𝐶</m:t>
                        </m:r>
                      </m:e>
                      <m:sub>
                        <m:r>
                          <a:rPr lang="en-US" altLang="zh-CN" sz="2000" b="0" i="1" kern="100" smtClean="0">
                            <a:latin typeface="Cambria Math" panose="02040503050406030204" pitchFamily="18" charset="0"/>
                            <a:ea typeface="等线" panose="02010600030101010101" pitchFamily="2" charset="-122"/>
                            <a:cs typeface="Times New Roman" panose="02020603050405020304" pitchFamily="18" charset="0"/>
                          </a:rPr>
                          <m:t>𝑖</m:t>
                        </m:r>
                        <m:r>
                          <a:rPr lang="en-US" altLang="zh-CN" sz="2000" b="0" i="1" kern="100" smtClean="0">
                            <a:latin typeface="Cambria Math" panose="02040503050406030204" pitchFamily="18" charset="0"/>
                            <a:ea typeface="等线" panose="02010600030101010101" pitchFamily="2" charset="-122"/>
                            <a:cs typeface="Times New Roman" panose="02020603050405020304" pitchFamily="18" charset="0"/>
                          </a:rPr>
                          <m:t>,</m:t>
                        </m:r>
                        <m:r>
                          <a:rPr lang="en-US" altLang="zh-CN" sz="2000" b="0" i="1" kern="100" smtClean="0">
                            <a:latin typeface="Cambria Math" panose="02040503050406030204" pitchFamily="18" charset="0"/>
                            <a:ea typeface="等线" panose="02010600030101010101" pitchFamily="2" charset="-122"/>
                            <a:cs typeface="Times New Roman" panose="02020603050405020304" pitchFamily="18" charset="0"/>
                          </a:rPr>
                          <m:t>𝑡</m:t>
                        </m:r>
                        <m:r>
                          <a:rPr lang="en-US" altLang="zh-CN" sz="2000" b="0" i="1" kern="100" smtClean="0">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en-US" altLang="zh-CN" sz="20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𝐶</m:t>
                        </m:r>
                      </m:e>
                      <m: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𝑖</m:t>
                        </m:r>
                        <m:r>
                          <a:rPr lang="en-US" altLang="zh-CN" sz="2000" b="0" i="1" kern="100" smtClean="0">
                            <a:latin typeface="Cambria Math" panose="02040503050406030204" pitchFamily="18" charset="0"/>
                            <a:ea typeface="等线" panose="02010600030101010101" pitchFamily="2" charset="-122"/>
                            <a:cs typeface="Times New Roman" panose="02020603050405020304" pitchFamily="18" charset="0"/>
                          </a:rPr>
                          <m:t>,</m:t>
                        </m:r>
                        <m:r>
                          <a:rPr lang="en-US" altLang="zh-CN" sz="2000" b="0" i="1" kern="100" smtClean="0">
                            <a:latin typeface="Cambria Math" panose="02040503050406030204" pitchFamily="18" charset="0"/>
                            <a:ea typeface="等线" panose="02010600030101010101" pitchFamily="2" charset="-122"/>
                            <a:cs typeface="Times New Roman" panose="02020603050405020304" pitchFamily="18" charset="0"/>
                          </a:rPr>
                          <m:t>𝑡</m:t>
                        </m:r>
                      </m:sub>
                    </m:sSub>
                    <m:r>
                      <a:rPr lang="en-US" altLang="zh-CN" sz="2000" kern="100">
                        <a:latin typeface="Cambria Math" panose="02040503050406030204" pitchFamily="18" charset="0"/>
                        <a:ea typeface="等线" panose="02010600030101010101" pitchFamily="2" charset="-122"/>
                        <a:cs typeface="Times New Roman" panose="02020603050405020304" pitchFamily="18" charset="0"/>
                      </a:rPr>
                      <m:t>=</m:t>
                    </m:r>
                    <m:nary>
                      <m:naryPr>
                        <m:chr m:val="∑"/>
                        <m:supHide m:val="on"/>
                        <m:ctrlPr>
                          <a:rPr lang="zh-CN" altLang="en-US" sz="2000" i="1" kern="100">
                            <a:latin typeface="Cambria Math" panose="02040503050406030204" pitchFamily="18" charset="0"/>
                            <a:ea typeface="Cambria Math" panose="02040503050406030204" pitchFamily="18" charset="0"/>
                            <a:cs typeface="Times New Roman" panose="02020603050405020304" pitchFamily="18" charset="0"/>
                          </a:rPr>
                        </m:ctrlPr>
                      </m:naryPr>
                      <m:sub>
                        <m:r>
                          <m:rPr>
                            <m:brk m:alnAt="7"/>
                          </m:rPr>
                          <a:rPr lang="en-US" altLang="zh-CN" sz="2000" i="1" kern="100">
                            <a:latin typeface="Cambria Math" panose="02040503050406030204" pitchFamily="18" charset="0"/>
                            <a:ea typeface="Cambria Math" panose="02040503050406030204" pitchFamily="18" charset="0"/>
                            <a:cs typeface="Times New Roman" panose="02020603050405020304" pitchFamily="18" charset="0"/>
                          </a:rPr>
                          <m:t>𝑠</m:t>
                        </m:r>
                      </m:sub>
                      <m:sup/>
                      <m:e>
                        <m:sSub>
                          <m:sSubPr>
                            <m:ctrlPr>
                              <a:rPr lang="en-US" altLang="zh-CN" sz="20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𝛽</m:t>
                            </m:r>
                          </m:e>
                          <m: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0</m:t>
                            </m:r>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𝑠</m:t>
                            </m:r>
                          </m:sub>
                        </m:sSub>
                      </m:e>
                    </m:nary>
                    <m:r>
                      <a:rPr lang="zh-CN" altLang="en-US" sz="2000" i="1" kern="100">
                        <a:latin typeface="Cambria Math" panose="02040503050406030204" pitchFamily="18" charset="0"/>
                        <a:ea typeface="MS Gothic" panose="020B0609070205080204" pitchFamily="49" charset="-128"/>
                        <a:cs typeface="MS Gothic" panose="020B0609070205080204" pitchFamily="49" charset="-128"/>
                      </a:rPr>
                      <m:t>∗</m:t>
                    </m:r>
                    <m:sSub>
                      <m:sSubPr>
                        <m:ctrlPr>
                          <a:rPr lang="en-US" altLang="zh-CN" sz="2000" i="1" kern="100" smtClean="0">
                            <a:latin typeface="Cambria Math" panose="02040503050406030204" pitchFamily="18" charset="0"/>
                            <a:ea typeface="MS Gothic" panose="020B0609070205080204" pitchFamily="49" charset="-128"/>
                          </a:rPr>
                        </m:ctrlPr>
                      </m:sSubPr>
                      <m:e>
                        <m:r>
                          <a:rPr lang="en-US" altLang="zh-CN" sz="2000" i="1" kern="100">
                            <a:latin typeface="Cambria Math" panose="02040503050406030204" pitchFamily="18" charset="0"/>
                            <a:ea typeface="MS Gothic" panose="020B0609070205080204" pitchFamily="49" charset="-128"/>
                            <a:cs typeface="MS Gothic" panose="020B0609070205080204" pitchFamily="49" charset="-128"/>
                          </a:rPr>
                          <m:t>𝑚𝑜𝑛𝑡h</m:t>
                        </m:r>
                      </m:e>
                      <m:sub>
                        <m:r>
                          <a:rPr lang="en-US" altLang="zh-CN" sz="2000" b="0" i="1" kern="100" smtClean="0">
                            <a:latin typeface="Cambria Math" panose="02040503050406030204" pitchFamily="18" charset="0"/>
                            <a:ea typeface="MS Gothic" panose="020B0609070205080204" pitchFamily="49" charset="-128"/>
                          </a:rPr>
                          <m:t>𝑠</m:t>
                        </m:r>
                        <m:r>
                          <a:rPr lang="en-US" altLang="zh-CN" sz="2000" b="0" i="1" kern="100" smtClean="0">
                            <a:latin typeface="Cambria Math" panose="02040503050406030204" pitchFamily="18" charset="0"/>
                            <a:ea typeface="MS Gothic" panose="020B0609070205080204" pitchFamily="49" charset="-128"/>
                          </a:rPr>
                          <m:t>,</m:t>
                        </m:r>
                        <m:r>
                          <a:rPr lang="en-US" altLang="zh-CN" sz="2000" b="0" i="1" kern="100" smtClean="0">
                            <a:latin typeface="Cambria Math" panose="02040503050406030204" pitchFamily="18" charset="0"/>
                            <a:ea typeface="MS Gothic" panose="020B0609070205080204" pitchFamily="49" charset="-128"/>
                          </a:rPr>
                          <m:t>𝑖</m:t>
                        </m:r>
                      </m:sub>
                    </m:s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m:t>
                    </m:r>
                    <m:sSubSup>
                      <m:sSubSupPr>
                        <m:ctrlPr>
                          <a:rPr lang="zh-CN" altLang="zh-CN" sz="200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𝛽</m:t>
                        </m:r>
                      </m:e>
                      <m: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𝑖</m:t>
                        </m:r>
                      </m:sub>
                      <m:sup>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m:t>
                        </m:r>
                      </m:sup>
                    </m:sSubSup>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𝑋</m:t>
                        </m:r>
                      </m:e>
                      <m: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𝑖</m:t>
                        </m:r>
                        <m:r>
                          <a:rPr lang="en-US" altLang="zh-CN" sz="2000" b="0" i="1" kern="100" smtClean="0">
                            <a:latin typeface="Cambria Math" panose="02040503050406030204" pitchFamily="18" charset="0"/>
                            <a:ea typeface="等线" panose="02010600030101010101" pitchFamily="2" charset="-122"/>
                            <a:cs typeface="Times New Roman" panose="02020603050405020304" pitchFamily="18" charset="0"/>
                          </a:rPr>
                          <m:t>,</m:t>
                        </m:r>
                        <m:r>
                          <a:rPr lang="en-US" altLang="zh-CN" sz="2000" b="0" i="1" kern="100" smtClean="0">
                            <a:latin typeface="Cambria Math" panose="02040503050406030204" pitchFamily="18" charset="0"/>
                            <a:ea typeface="等线" panose="02010600030101010101" pitchFamily="2" charset="-122"/>
                            <a:cs typeface="Times New Roman" panose="02020603050405020304" pitchFamily="18" charset="0"/>
                          </a:rPr>
                          <m:t>𝑡</m:t>
                        </m:r>
                      </m:sub>
                    </m:s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𝛽</m:t>
                        </m:r>
                      </m:e>
                      <m: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2</m:t>
                        </m:r>
                      </m:sub>
                    </m:s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b="0" i="1" kern="100" smtClean="0">
                            <a:latin typeface="Cambria Math" panose="02040503050406030204" pitchFamily="18" charset="0"/>
                            <a:ea typeface="等线" panose="02010600030101010101" pitchFamily="2" charset="-122"/>
                            <a:cs typeface="Times New Roman" panose="02020603050405020304" pitchFamily="18" charset="0"/>
                          </a:rPr>
                          <m:t>𝑅</m:t>
                        </m:r>
                      </m:e>
                      <m: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𝑖</m:t>
                        </m:r>
                        <m:r>
                          <a:rPr lang="en-US" altLang="zh-CN" sz="2000" b="0" i="1" kern="100" smtClean="0">
                            <a:latin typeface="Cambria Math" panose="02040503050406030204" pitchFamily="18" charset="0"/>
                            <a:ea typeface="等线" panose="02010600030101010101" pitchFamily="2" charset="-122"/>
                            <a:cs typeface="Times New Roman" panose="02020603050405020304" pitchFamily="18" charset="0"/>
                          </a:rPr>
                          <m:t>,</m:t>
                        </m:r>
                        <m:r>
                          <a:rPr lang="en-US" altLang="zh-CN" sz="2000" b="0" i="1" kern="100" smtClean="0">
                            <a:latin typeface="Cambria Math" panose="02040503050406030204" pitchFamily="18" charset="0"/>
                            <a:ea typeface="等线" panose="02010600030101010101" pitchFamily="2" charset="-122"/>
                            <a:cs typeface="Times New Roman" panose="02020603050405020304" pitchFamily="18" charset="0"/>
                          </a:rPr>
                          <m:t>𝑡</m:t>
                        </m:r>
                        <m:r>
                          <a:rPr lang="en-US" altLang="zh-CN" sz="2000" b="0" i="1" kern="100" smtClean="0">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𝑢</m:t>
                        </m:r>
                      </m:e>
                      <m: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𝑖</m:t>
                        </m:r>
                        <m:r>
                          <a:rPr lang="en-US" altLang="zh-CN" sz="2000" b="0" i="1" kern="100" smtClean="0">
                            <a:latin typeface="Cambria Math" panose="02040503050406030204" pitchFamily="18" charset="0"/>
                            <a:ea typeface="等线" panose="02010600030101010101" pitchFamily="2" charset="-122"/>
                            <a:cs typeface="Times New Roman" panose="02020603050405020304" pitchFamily="18" charset="0"/>
                          </a:rPr>
                          <m:t>,</m:t>
                        </m:r>
                        <m:r>
                          <a:rPr lang="en-US" altLang="zh-CN" sz="2000" b="0" i="1" kern="100" smtClean="0">
                            <a:latin typeface="Cambria Math" panose="02040503050406030204" pitchFamily="18" charset="0"/>
                            <a:ea typeface="等线" panose="02010600030101010101" pitchFamily="2" charset="-122"/>
                            <a:cs typeface="Times New Roman" panose="02020603050405020304" pitchFamily="18" charset="0"/>
                          </a:rPr>
                          <m:t>𝑡</m:t>
                        </m:r>
                        <m:r>
                          <a:rPr lang="en-US" altLang="zh-CN" sz="2000" b="0" i="1" kern="100" smtClean="0">
                            <a:latin typeface="Cambria Math" panose="02040503050406030204" pitchFamily="18" charset="0"/>
                            <a:ea typeface="等线" panose="02010600030101010101" pitchFamily="2" charset="-122"/>
                            <a:cs typeface="Times New Roman" panose="02020603050405020304" pitchFamily="18" charset="0"/>
                          </a:rPr>
                          <m:t>+1</m:t>
                        </m:r>
                      </m:sub>
                    </m:sSub>
                    <m:r>
                      <a:rPr lang="zh-CN" altLang="en-US" sz="2000" i="1" kern="100" smtClean="0">
                        <a:latin typeface="Cambria Math" panose="02040503050406030204" pitchFamily="18" charset="0"/>
                        <a:ea typeface="等线" panose="02010600030101010101" pitchFamily="2" charset="-122"/>
                        <a:cs typeface="Times New Roman" panose="02020603050405020304" pitchFamily="18" charset="0"/>
                      </a:rPr>
                      <m:t>（</m:t>
                    </m:r>
                  </m:oMath>
                </a14:m>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1</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 </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13" name="矩形 12">
                <a:extLst>
                  <a:ext uri="{FF2B5EF4-FFF2-40B4-BE49-F238E27FC236}">
                    <a16:creationId xmlns:a16="http://schemas.microsoft.com/office/drawing/2014/main" id="{239EB7FB-EAB4-473B-96A4-4122381661AD}"/>
                  </a:ext>
                </a:extLst>
              </p:cNvPr>
              <p:cNvSpPr>
                <a:spLocks noRot="1" noChangeAspect="1" noMove="1" noResize="1" noEditPoints="1" noAdjustHandles="1" noChangeArrowheads="1" noChangeShapeType="1" noTextEdit="1"/>
              </p:cNvSpPr>
              <p:nvPr/>
            </p:nvSpPr>
            <p:spPr>
              <a:xfrm>
                <a:off x="466550" y="1033352"/>
                <a:ext cx="8083485" cy="413511"/>
              </a:xfrm>
              <a:prstGeom prst="rect">
                <a:avLst/>
              </a:prstGeom>
              <a:blipFill>
                <a:blip r:embed="rId3"/>
                <a:stretch>
                  <a:fillRect t="-119403" b="-1791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C56CA636-E040-417D-837B-D5D44F0EC97E}"/>
                  </a:ext>
                </a:extLst>
              </p:cNvPr>
              <p:cNvSpPr/>
              <p:nvPr/>
            </p:nvSpPr>
            <p:spPr>
              <a:xfrm>
                <a:off x="665622" y="1777089"/>
                <a:ext cx="8083485" cy="4740978"/>
              </a:xfrm>
              <a:prstGeom prst="rect">
                <a:avLst/>
              </a:prstGeom>
            </p:spPr>
            <p:txBody>
              <a:bodyPr wrap="square">
                <a:spAutoFit/>
              </a:bodyPr>
              <a:lstStyle/>
              <a:p>
                <a:pPr>
                  <a:lnSpc>
                    <a:spcPct val="150000"/>
                  </a:lnSpc>
                </a:pPr>
                <a14:m>
                  <m:oMath xmlns:m="http://schemas.openxmlformats.org/officeDocument/2006/math">
                    <m:sSub>
                      <m:sSubPr>
                        <m:ctrlPr>
                          <a:rPr lang="en-US" altLang="zh-CN" b="1" i="1" kern="100" smtClean="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b="1" i="1" kern="100">
                            <a:latin typeface="Cambria Math" panose="02040503050406030204" pitchFamily="18" charset="0"/>
                            <a:ea typeface="等线" panose="02010600030101010101" pitchFamily="2" charset="-122"/>
                            <a:cs typeface="Times New Roman" panose="02020603050405020304" pitchFamily="18" charset="0"/>
                          </a:rPr>
                          <m:t>𝑪</m:t>
                        </m:r>
                      </m:e>
                      <m:sub>
                        <m:r>
                          <a:rPr lang="en-US" altLang="zh-CN" b="1" i="1" kern="100">
                            <a:latin typeface="Cambria Math" panose="02040503050406030204" pitchFamily="18" charset="0"/>
                            <a:ea typeface="等线" panose="02010600030101010101" pitchFamily="2" charset="-122"/>
                            <a:cs typeface="Times New Roman" panose="02020603050405020304" pitchFamily="18" charset="0"/>
                          </a:rPr>
                          <m:t>𝒊</m:t>
                        </m:r>
                        <m:r>
                          <a:rPr lang="en-US" altLang="zh-CN" b="1"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b="1" i="1" kern="100">
                            <a:latin typeface="Cambria Math" panose="02040503050406030204" pitchFamily="18" charset="0"/>
                            <a:ea typeface="等线" panose="02010600030101010101" pitchFamily="2" charset="-122"/>
                            <a:cs typeface="Times New Roman" panose="02020603050405020304" pitchFamily="18" charset="0"/>
                          </a:rPr>
                          <m:t>𝒕</m:t>
                        </m:r>
                        <m:r>
                          <a:rPr lang="en-US" altLang="zh-CN" b="1"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b="1" i="1" kern="100">
                            <a:latin typeface="Cambria Math" panose="02040503050406030204" pitchFamily="18" charset="0"/>
                            <a:ea typeface="等线" panose="02010600030101010101" pitchFamily="2" charset="-122"/>
                            <a:cs typeface="Times New Roman" panose="02020603050405020304" pitchFamily="18" charset="0"/>
                          </a:rPr>
                          <m:t>𝟏</m:t>
                        </m:r>
                      </m:sub>
                    </m:sSub>
                  </m:oMath>
                </a14:m>
                <a:r>
                  <a:rPr lang="en-US" altLang="zh-CN" dirty="0">
                    <a:latin typeface="Times New Roman" panose="02020603050405020304" pitchFamily="18" charset="0"/>
                    <a:cs typeface="Times New Roman" panose="02020603050405020304" pitchFamily="18" charset="0"/>
                  </a:rPr>
                  <a:t>: either consumption expenditures or their log;</a:t>
                </a:r>
              </a:p>
              <a:p>
                <a:pPr>
                  <a:lnSpc>
                    <a:spcPct val="150000"/>
                  </a:lnSpc>
                </a:pPr>
                <a14:m>
                  <m:oMath xmlns:m="http://schemas.openxmlformats.org/officeDocument/2006/math">
                    <m:sSub>
                      <m:sSubPr>
                        <m:ctrlPr>
                          <a:rPr lang="en-US" altLang="zh-CN" b="1" i="1" kern="100">
                            <a:latin typeface="Cambria Math" panose="02040503050406030204" pitchFamily="18" charset="0"/>
                            <a:ea typeface="MS Gothic" panose="020B0609070205080204" pitchFamily="49" charset="-128"/>
                          </a:rPr>
                        </m:ctrlPr>
                      </m:sSubPr>
                      <m:e>
                        <m:r>
                          <a:rPr lang="en-US" altLang="zh-CN" b="1" i="1" kern="100">
                            <a:latin typeface="Cambria Math" panose="02040503050406030204" pitchFamily="18" charset="0"/>
                            <a:ea typeface="MS Gothic" panose="020B0609070205080204" pitchFamily="49" charset="-128"/>
                            <a:cs typeface="MS Gothic" panose="020B0609070205080204" pitchFamily="49" charset="-128"/>
                          </a:rPr>
                          <m:t>𝒎𝒐𝒏𝒕𝒉</m:t>
                        </m:r>
                      </m:e>
                      <m:sub>
                        <m:r>
                          <a:rPr lang="en-US" altLang="zh-CN" b="1" i="1" kern="100">
                            <a:latin typeface="Cambria Math" panose="02040503050406030204" pitchFamily="18" charset="0"/>
                            <a:ea typeface="MS Gothic" panose="020B0609070205080204" pitchFamily="49" charset="-128"/>
                          </a:rPr>
                          <m:t>𝒔</m:t>
                        </m:r>
                        <m:r>
                          <a:rPr lang="en-US" altLang="zh-CN" b="1" i="1" kern="100">
                            <a:latin typeface="Cambria Math" panose="02040503050406030204" pitchFamily="18" charset="0"/>
                            <a:ea typeface="MS Gothic" panose="020B0609070205080204" pitchFamily="49" charset="-128"/>
                          </a:rPr>
                          <m:t>,</m:t>
                        </m:r>
                        <m:r>
                          <a:rPr lang="en-US" altLang="zh-CN" b="1" i="1" kern="100">
                            <a:latin typeface="Cambria Math" panose="02040503050406030204" pitchFamily="18" charset="0"/>
                            <a:ea typeface="MS Gothic" panose="020B0609070205080204" pitchFamily="49" charset="-128"/>
                          </a:rPr>
                          <m:t>𝒊</m:t>
                        </m:r>
                      </m:sub>
                    </m:sSub>
                  </m:oMath>
                </a14:m>
                <a:r>
                  <a:rPr lang="en-US" altLang="zh-CN" dirty="0">
                    <a:latin typeface="Times New Roman" panose="02020603050405020304" pitchFamily="18" charset="0"/>
                    <a:cs typeface="Times New Roman" panose="02020603050405020304" pitchFamily="18" charset="0"/>
                  </a:rPr>
                  <a:t>: a complete set of indicator variables for every period in the sample;</a:t>
                </a:r>
              </a:p>
              <a:p>
                <a:pPr>
                  <a:lnSpc>
                    <a:spcPct val="150000"/>
                  </a:lnSpc>
                </a:pPr>
                <a14:m>
                  <m:oMath xmlns:m="http://schemas.openxmlformats.org/officeDocument/2006/math">
                    <m:sSub>
                      <m:sSubPr>
                        <m:ctrlPr>
                          <a:rPr lang="zh-CN" altLang="zh-CN" b="1"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b="1" i="1" kern="100">
                            <a:latin typeface="Cambria Math" panose="02040503050406030204" pitchFamily="18" charset="0"/>
                            <a:ea typeface="等线" panose="02010600030101010101" pitchFamily="2" charset="-122"/>
                            <a:cs typeface="Times New Roman" panose="02020603050405020304" pitchFamily="18" charset="0"/>
                          </a:rPr>
                          <m:t>𝑿</m:t>
                        </m:r>
                      </m:e>
                      <m:sub>
                        <m:r>
                          <a:rPr lang="en-US" altLang="zh-CN" b="1" i="1" kern="100">
                            <a:latin typeface="Cambria Math" panose="02040503050406030204" pitchFamily="18" charset="0"/>
                            <a:ea typeface="等线" panose="02010600030101010101" pitchFamily="2" charset="-122"/>
                            <a:cs typeface="Times New Roman" panose="02020603050405020304" pitchFamily="18" charset="0"/>
                          </a:rPr>
                          <m:t>𝒊</m:t>
                        </m:r>
                        <m:r>
                          <a:rPr lang="en-US" altLang="zh-CN" b="1"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b="1" i="1" kern="100">
                            <a:latin typeface="Cambria Math" panose="02040503050406030204" pitchFamily="18" charset="0"/>
                            <a:ea typeface="等线" panose="02010600030101010101" pitchFamily="2" charset="-122"/>
                            <a:cs typeface="Times New Roman" panose="02020603050405020304" pitchFamily="18" charset="0"/>
                          </a:rPr>
                          <m:t>𝒕</m:t>
                        </m:r>
                      </m:sub>
                    </m:sSub>
                  </m:oMath>
                </a14:m>
                <a:r>
                  <a:rPr lang="en-US" altLang="zh-CN" dirty="0">
                    <a:latin typeface="Times New Roman" panose="02020603050405020304" pitchFamily="18" charset="0"/>
                    <a:cs typeface="Times New Roman" panose="02020603050405020304" pitchFamily="18" charset="0"/>
                  </a:rPr>
                  <a:t>: control variables, </a:t>
                </a:r>
                <a:r>
                  <a:rPr lang="en-US" altLang="zh-CN" dirty="0" err="1">
                    <a:latin typeface="Times New Roman" panose="02020603050405020304" pitchFamily="18" charset="0"/>
                    <a:cs typeface="Times New Roman" panose="02020603050405020304" pitchFamily="18" charset="0"/>
                  </a:rPr>
                  <a:t>eg.</a:t>
                </a:r>
                <a:r>
                  <a:rPr lang="en-US" altLang="zh-CN" dirty="0">
                    <a:latin typeface="Times New Roman" panose="02020603050405020304" pitchFamily="18" charset="0"/>
                    <a:cs typeface="Times New Roman" panose="02020603050405020304" pitchFamily="18" charset="0"/>
                  </a:rPr>
                  <a:t> age  and changes in family composition;</a:t>
                </a:r>
              </a:p>
              <a:p>
                <a:pPr>
                  <a:lnSpc>
                    <a:spcPct val="150000"/>
                  </a:lnSpc>
                </a:pPr>
                <a14:m>
                  <m:oMath xmlns:m="http://schemas.openxmlformats.org/officeDocument/2006/math">
                    <m:sSub>
                      <m:sSubPr>
                        <m:ctrlPr>
                          <a:rPr lang="zh-CN" altLang="zh-CN" b="1"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b="1" i="1" kern="100">
                            <a:latin typeface="Cambria Math" panose="02040503050406030204" pitchFamily="18" charset="0"/>
                            <a:ea typeface="等线" panose="02010600030101010101" pitchFamily="2" charset="-122"/>
                            <a:cs typeface="Times New Roman" panose="02020603050405020304" pitchFamily="18" charset="0"/>
                          </a:rPr>
                          <m:t>𝑹</m:t>
                        </m:r>
                      </m:e>
                      <m:sub>
                        <m:r>
                          <a:rPr lang="en-US" altLang="zh-CN" b="1" i="1" kern="100">
                            <a:latin typeface="Cambria Math" panose="02040503050406030204" pitchFamily="18" charset="0"/>
                            <a:ea typeface="等线" panose="02010600030101010101" pitchFamily="2" charset="-122"/>
                            <a:cs typeface="Times New Roman" panose="02020603050405020304" pitchFamily="18" charset="0"/>
                          </a:rPr>
                          <m:t>𝒊</m:t>
                        </m:r>
                        <m:r>
                          <a:rPr lang="en-US" altLang="zh-CN" b="1"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b="1" i="1" kern="100">
                            <a:latin typeface="Cambria Math" panose="02040503050406030204" pitchFamily="18" charset="0"/>
                            <a:ea typeface="等线" panose="02010600030101010101" pitchFamily="2" charset="-122"/>
                            <a:cs typeface="Times New Roman" panose="02020603050405020304" pitchFamily="18" charset="0"/>
                          </a:rPr>
                          <m:t>𝒕</m:t>
                        </m:r>
                        <m:r>
                          <a:rPr lang="en-US" altLang="zh-CN" b="1"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b="1" i="1" kern="100">
                            <a:latin typeface="Cambria Math" panose="02040503050406030204" pitchFamily="18" charset="0"/>
                            <a:ea typeface="等线" panose="02010600030101010101" pitchFamily="2" charset="-122"/>
                            <a:cs typeface="Times New Roman" panose="02020603050405020304" pitchFamily="18" charset="0"/>
                          </a:rPr>
                          <m:t>𝟏</m:t>
                        </m:r>
                      </m:sub>
                    </m:sSub>
                  </m:oMath>
                </a14:m>
                <a:r>
                  <a:rPr lang="en-US" altLang="zh-CN" dirty="0">
                    <a:latin typeface="Times New Roman" panose="02020603050405020304" pitchFamily="18" charset="0"/>
                    <a:cs typeface="Times New Roman" panose="02020603050405020304" pitchFamily="18" charset="0"/>
                  </a:rPr>
                  <a:t>: take one of the three forms below:</a:t>
                </a:r>
              </a:p>
              <a:p>
                <a:pPr marL="342900" indent="-342900">
                  <a:lnSpc>
                    <a:spcPct val="150000"/>
                  </a:lnSpc>
                  <a:buAutoNum type="arabicParenBoth"/>
                </a:pPr>
                <a:r>
                  <a:rPr lang="en-US" altLang="zh-CN" dirty="0">
                    <a:latin typeface="Times New Roman" panose="02020603050405020304" pitchFamily="18" charset="0"/>
                    <a:cs typeface="Times New Roman" panose="02020603050405020304" pitchFamily="18" charset="0"/>
                  </a:rPr>
                  <a:t>The total dollar amount of rebates received by household </a:t>
                </a:r>
                <a:r>
                  <a:rPr lang="en-US" altLang="zh-CN" i="1" dirty="0" err="1">
                    <a:latin typeface="Times New Roman" panose="02020603050405020304" pitchFamily="18" charset="0"/>
                    <a:cs typeface="Times New Roman" panose="02020603050405020304" pitchFamily="18" charset="0"/>
                  </a:rPr>
                  <a:t>i</a:t>
                </a:r>
                <a:r>
                  <a:rPr lang="en-US" altLang="zh-CN" i="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in period t+1; </a:t>
                </a:r>
                <a14:m>
                  <m:oMath xmlns:m="http://schemas.openxmlformats.org/officeDocument/2006/math">
                    <m:sSub>
                      <m:sSubPr>
                        <m:ctrlPr>
                          <a:rPr lang="zh-CN" altLang="zh-CN" b="1"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b="1" i="1" kern="100">
                            <a:latin typeface="Cambria Math" panose="02040503050406030204" pitchFamily="18" charset="0"/>
                            <a:ea typeface="等线" panose="02010600030101010101" pitchFamily="2" charset="-122"/>
                            <a:cs typeface="Times New Roman" panose="02020603050405020304" pitchFamily="18" charset="0"/>
                          </a:rPr>
                          <m:t>𝑹</m:t>
                        </m:r>
                      </m:e>
                      <m:sub>
                        <m:r>
                          <a:rPr lang="en-US" altLang="zh-CN" b="1" i="1" kern="100">
                            <a:latin typeface="Cambria Math" panose="02040503050406030204" pitchFamily="18" charset="0"/>
                            <a:ea typeface="等线" panose="02010600030101010101" pitchFamily="2" charset="-122"/>
                            <a:cs typeface="Times New Roman" panose="02020603050405020304" pitchFamily="18" charset="0"/>
                          </a:rPr>
                          <m:t>𝒊</m:t>
                        </m:r>
                        <m:r>
                          <a:rPr lang="en-US" altLang="zh-CN" b="1"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b="1" i="1" kern="100">
                            <a:latin typeface="Cambria Math" panose="02040503050406030204" pitchFamily="18" charset="0"/>
                            <a:ea typeface="等线" panose="02010600030101010101" pitchFamily="2" charset="-122"/>
                            <a:cs typeface="Times New Roman" panose="02020603050405020304" pitchFamily="18" charset="0"/>
                          </a:rPr>
                          <m:t>𝒕</m:t>
                        </m:r>
                        <m:r>
                          <a:rPr lang="en-US" altLang="zh-CN" b="1"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b="1" i="1" kern="100">
                            <a:latin typeface="Cambria Math" panose="02040503050406030204" pitchFamily="18" charset="0"/>
                            <a:ea typeface="等线" panose="02010600030101010101" pitchFamily="2" charset="-122"/>
                            <a:cs typeface="Times New Roman" panose="02020603050405020304" pitchFamily="18" charset="0"/>
                          </a:rPr>
                          <m:t>𝟏</m:t>
                        </m:r>
                      </m:sub>
                    </m:sSub>
                  </m:oMath>
                </a14:m>
                <a:r>
                  <a:rPr lang="en-US" altLang="zh-CN" b="1" dirty="0">
                    <a:latin typeface="Times New Roman" panose="02020603050405020304" pitchFamily="18" charset="0"/>
                    <a:cs typeface="Times New Roman" panose="02020603050405020304" pitchFamily="18" charset="0"/>
                  </a:rPr>
                  <a:t> </a:t>
                </a:r>
              </a:p>
              <a:p>
                <a:pPr>
                  <a:lnSpc>
                    <a:spcPct val="150000"/>
                  </a:lnSpc>
                </a:pPr>
                <a:r>
                  <a:rPr lang="en-US" altLang="zh-CN" dirty="0">
                    <a:latin typeface="Times New Roman" panose="02020603050405020304" pitchFamily="18" charset="0"/>
                    <a:cs typeface="Times New Roman" panose="02020603050405020304" pitchFamily="18" charset="0"/>
                  </a:rPr>
                  <a:t>(2) A dummy variable indicating whether any rebate was received in t+1; </a:t>
                </a:r>
                <a:r>
                  <a:rPr lang="en-US" altLang="zh-CN" b="1" dirty="0">
                    <a:latin typeface="Times New Roman" panose="02020603050405020304" pitchFamily="18" charset="0"/>
                    <a:cs typeface="Times New Roman" panose="02020603050405020304" pitchFamily="18" charset="0"/>
                  </a:rPr>
                  <a:t>I(</a:t>
                </a:r>
                <a14:m>
                  <m:oMath xmlns:m="http://schemas.openxmlformats.org/officeDocument/2006/math">
                    <m:sSub>
                      <m:sSubPr>
                        <m:ctrlPr>
                          <a:rPr lang="zh-CN" altLang="zh-CN" b="1"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b="1" i="1" kern="100">
                            <a:latin typeface="Cambria Math" panose="02040503050406030204" pitchFamily="18" charset="0"/>
                            <a:ea typeface="等线" panose="02010600030101010101" pitchFamily="2" charset="-122"/>
                            <a:cs typeface="Times New Roman" panose="02020603050405020304" pitchFamily="18" charset="0"/>
                          </a:rPr>
                          <m:t>𝑹</m:t>
                        </m:r>
                      </m:e>
                      <m:sub>
                        <m:r>
                          <a:rPr lang="en-US" altLang="zh-CN" b="1" i="1" kern="100">
                            <a:latin typeface="Cambria Math" panose="02040503050406030204" pitchFamily="18" charset="0"/>
                            <a:ea typeface="等线" panose="02010600030101010101" pitchFamily="2" charset="-122"/>
                            <a:cs typeface="Times New Roman" panose="02020603050405020304" pitchFamily="18" charset="0"/>
                          </a:rPr>
                          <m:t>𝒊</m:t>
                        </m:r>
                        <m:r>
                          <a:rPr lang="en-US" altLang="zh-CN" b="1"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b="1" i="1" kern="100">
                            <a:latin typeface="Cambria Math" panose="02040503050406030204" pitchFamily="18" charset="0"/>
                            <a:ea typeface="等线" panose="02010600030101010101" pitchFamily="2" charset="-122"/>
                            <a:cs typeface="Times New Roman" panose="02020603050405020304" pitchFamily="18" charset="0"/>
                          </a:rPr>
                          <m:t>𝒕</m:t>
                        </m:r>
                        <m:r>
                          <a:rPr lang="en-US" altLang="zh-CN" b="1"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b="1" i="1" kern="100">
                            <a:latin typeface="Cambria Math" panose="02040503050406030204" pitchFamily="18" charset="0"/>
                            <a:ea typeface="等线" panose="02010600030101010101" pitchFamily="2" charset="-122"/>
                            <a:cs typeface="Times New Roman" panose="02020603050405020304" pitchFamily="18" charset="0"/>
                          </a:rPr>
                          <m:t>𝟏</m:t>
                        </m:r>
                      </m:sub>
                    </m:sSub>
                  </m:oMath>
                </a14:m>
                <a:r>
                  <a:rPr lang="en-US" altLang="zh-CN" b="1" dirty="0">
                    <a:latin typeface="Times New Roman" panose="02020603050405020304" pitchFamily="18" charset="0"/>
                    <a:cs typeface="Times New Roman" panose="02020603050405020304" pitchFamily="18" charset="0"/>
                  </a:rPr>
                  <a:t>&gt;0)</a:t>
                </a:r>
              </a:p>
              <a:p>
                <a:pPr>
                  <a:lnSpc>
                    <a:spcPct val="150000"/>
                  </a:lnSpc>
                </a:pPr>
                <a:r>
                  <a:rPr lang="en-US" altLang="zh-CN" dirty="0">
                    <a:latin typeface="Times New Roman" panose="02020603050405020304" pitchFamily="18" charset="0"/>
                    <a:cs typeface="Times New Roman" panose="02020603050405020304" pitchFamily="18" charset="0"/>
                  </a:rPr>
                  <a:t>(3) A distributed lag of </a:t>
                </a:r>
                <a14:m>
                  <m:oMath xmlns:m="http://schemas.openxmlformats.org/officeDocument/2006/math">
                    <m:sSub>
                      <m:sSubPr>
                        <m:ctrlPr>
                          <a:rPr lang="zh-CN" altLang="zh-CN" b="1"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b="1" i="1" kern="100">
                            <a:latin typeface="Cambria Math" panose="02040503050406030204" pitchFamily="18" charset="0"/>
                            <a:ea typeface="等线" panose="02010600030101010101" pitchFamily="2" charset="-122"/>
                            <a:cs typeface="Times New Roman" panose="02020603050405020304" pitchFamily="18" charset="0"/>
                          </a:rPr>
                          <m:t>𝑹</m:t>
                        </m:r>
                      </m:e>
                      <m:sub>
                        <m:r>
                          <a:rPr lang="en-US" altLang="zh-CN" b="1" i="1" kern="100">
                            <a:latin typeface="Cambria Math" panose="02040503050406030204" pitchFamily="18" charset="0"/>
                            <a:ea typeface="等线" panose="02010600030101010101" pitchFamily="2" charset="-122"/>
                            <a:cs typeface="Times New Roman" panose="02020603050405020304" pitchFamily="18" charset="0"/>
                          </a:rPr>
                          <m:t>𝒊</m:t>
                        </m:r>
                        <m:r>
                          <a:rPr lang="en-US" altLang="zh-CN" b="1"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b="1" i="1" kern="100">
                            <a:latin typeface="Cambria Math" panose="02040503050406030204" pitchFamily="18" charset="0"/>
                            <a:ea typeface="等线" panose="02010600030101010101" pitchFamily="2" charset="-122"/>
                            <a:cs typeface="Times New Roman" panose="02020603050405020304" pitchFamily="18" charset="0"/>
                          </a:rPr>
                          <m:t>𝒕</m:t>
                        </m:r>
                        <m:r>
                          <a:rPr lang="en-US" altLang="zh-CN" b="1"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b="1" i="1" kern="100">
                            <a:latin typeface="Cambria Math" panose="02040503050406030204" pitchFamily="18" charset="0"/>
                            <a:ea typeface="等线" panose="02010600030101010101" pitchFamily="2" charset="-122"/>
                            <a:cs typeface="Times New Roman" panose="02020603050405020304" pitchFamily="18" charset="0"/>
                          </a:rPr>
                          <m:t>𝟏</m:t>
                        </m:r>
                      </m:sub>
                    </m:sSub>
                  </m:oMath>
                </a14:m>
                <a:r>
                  <a:rPr lang="en-US" altLang="zh-CN" dirty="0">
                    <a:latin typeface="Times New Roman" panose="02020603050405020304" pitchFamily="18" charset="0"/>
                    <a:cs typeface="Times New Roman" panose="02020603050405020304" pitchFamily="18" charset="0"/>
                  </a:rPr>
                  <a:t> or  </a:t>
                </a:r>
                <a:r>
                  <a:rPr lang="en-US" altLang="zh-CN" b="1" dirty="0">
                    <a:latin typeface="Times New Roman" panose="02020603050405020304" pitchFamily="18" charset="0"/>
                    <a:cs typeface="Times New Roman" panose="02020603050405020304" pitchFamily="18" charset="0"/>
                  </a:rPr>
                  <a:t>I(</a:t>
                </a:r>
                <a14:m>
                  <m:oMath xmlns:m="http://schemas.openxmlformats.org/officeDocument/2006/math">
                    <m:sSub>
                      <m:sSubPr>
                        <m:ctrlPr>
                          <a:rPr lang="zh-CN" altLang="zh-CN" b="1"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b="1" i="1" kern="100">
                            <a:latin typeface="Cambria Math" panose="02040503050406030204" pitchFamily="18" charset="0"/>
                            <a:ea typeface="等线" panose="02010600030101010101" pitchFamily="2" charset="-122"/>
                            <a:cs typeface="Times New Roman" panose="02020603050405020304" pitchFamily="18" charset="0"/>
                          </a:rPr>
                          <m:t>𝑹</m:t>
                        </m:r>
                      </m:e>
                      <m:sub>
                        <m:r>
                          <a:rPr lang="en-US" altLang="zh-CN" b="1" i="1" kern="100">
                            <a:latin typeface="Cambria Math" panose="02040503050406030204" pitchFamily="18" charset="0"/>
                            <a:ea typeface="等线" panose="02010600030101010101" pitchFamily="2" charset="-122"/>
                            <a:cs typeface="Times New Roman" panose="02020603050405020304" pitchFamily="18" charset="0"/>
                          </a:rPr>
                          <m:t>𝒊</m:t>
                        </m:r>
                        <m:r>
                          <a:rPr lang="en-US" altLang="zh-CN" b="1"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b="1" i="1" kern="100">
                            <a:latin typeface="Cambria Math" panose="02040503050406030204" pitchFamily="18" charset="0"/>
                            <a:ea typeface="等线" panose="02010600030101010101" pitchFamily="2" charset="-122"/>
                            <a:cs typeface="Times New Roman" panose="02020603050405020304" pitchFamily="18" charset="0"/>
                          </a:rPr>
                          <m:t>𝒕</m:t>
                        </m:r>
                        <m:r>
                          <a:rPr lang="en-US" altLang="zh-CN" b="1"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b="1" i="1" kern="100">
                            <a:latin typeface="Cambria Math" panose="02040503050406030204" pitchFamily="18" charset="0"/>
                            <a:ea typeface="等线" panose="02010600030101010101" pitchFamily="2" charset="-122"/>
                            <a:cs typeface="Times New Roman" panose="02020603050405020304" pitchFamily="18" charset="0"/>
                          </a:rPr>
                          <m:t>𝟏</m:t>
                        </m:r>
                      </m:sub>
                    </m:sSub>
                  </m:oMath>
                </a14:m>
                <a:r>
                  <a:rPr lang="en-US" altLang="zh-CN" b="1" dirty="0">
                    <a:latin typeface="Times New Roman" panose="02020603050405020304" pitchFamily="18" charset="0"/>
                    <a:cs typeface="Times New Roman" panose="02020603050405020304" pitchFamily="18" charset="0"/>
                  </a:rPr>
                  <a:t>&gt;0)</a:t>
                </a:r>
                <a:r>
                  <a:rPr lang="en-US" altLang="zh-CN" dirty="0">
                    <a:latin typeface="Times New Roman" panose="02020603050405020304" pitchFamily="18" charset="0"/>
                    <a:cs typeface="Times New Roman" panose="02020603050405020304" pitchFamily="18" charset="0"/>
                  </a:rPr>
                  <a:t>, to measure the longer-run effects of the rebates.</a:t>
                </a:r>
              </a:p>
              <a:p>
                <a:pPr>
                  <a:lnSpc>
                    <a:spcPct val="150000"/>
                  </a:lnSpc>
                </a:pPr>
                <a:endParaRPr lang="en-US" altLang="zh-CN" dirty="0">
                  <a:latin typeface="Times New Roman" panose="02020603050405020304" pitchFamily="18" charset="0"/>
                  <a:cs typeface="Times New Roman" panose="02020603050405020304" pitchFamily="18" charset="0"/>
                </a:endParaRPr>
              </a:p>
              <a:p>
                <a:pPr>
                  <a:lnSpc>
                    <a:spcPct val="150000"/>
                  </a:lnSpc>
                </a:pPr>
                <a:r>
                  <a:rPr lang="en-US" altLang="zh-CN" dirty="0">
                    <a:latin typeface="Times New Roman" panose="02020603050405020304" pitchFamily="18" charset="0"/>
                    <a:cs typeface="Times New Roman" panose="02020603050405020304" pitchFamily="18" charset="0"/>
                  </a:rPr>
                  <a:t>H0:  </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等线" panose="02010600030101010101" pitchFamily="2" charset="-122"/>
                            <a:cs typeface="Times New Roman" panose="02020603050405020304" pitchFamily="18" charset="0"/>
                          </a:rPr>
                          <m:t>𝛽</m:t>
                        </m:r>
                      </m:e>
                      <m:sub>
                        <m:r>
                          <a:rPr lang="en-US" altLang="zh-CN" i="1" kern="100">
                            <a:latin typeface="Cambria Math" panose="02040503050406030204" pitchFamily="18" charset="0"/>
                            <a:ea typeface="等线" panose="02010600030101010101" pitchFamily="2" charset="-122"/>
                            <a:cs typeface="Times New Roman" panose="02020603050405020304" pitchFamily="18" charset="0"/>
                          </a:rPr>
                          <m:t>2</m:t>
                        </m:r>
                      </m:sub>
                    </m:sSub>
                  </m:oMath>
                </a14:m>
                <a:r>
                  <a:rPr lang="en-US" altLang="zh-CN" dirty="0">
                    <a:latin typeface="Times New Roman" panose="02020603050405020304" pitchFamily="18" charset="0"/>
                    <a:cs typeface="Times New Roman" panose="02020603050405020304" pitchFamily="18" charset="0"/>
                  </a:rPr>
                  <a:t>=0</a:t>
                </a:r>
              </a:p>
              <a:p>
                <a:pPr>
                  <a:lnSpc>
                    <a:spcPct val="150000"/>
                  </a:lnSpc>
                </a:pPr>
                <a:endParaRPr lang="en-US" altLang="zh-CN" dirty="0">
                  <a:latin typeface="Times New Roman" panose="02020603050405020304" pitchFamily="18" charset="0"/>
                  <a:cs typeface="Times New Roman" panose="02020603050405020304" pitchFamily="18" charset="0"/>
                </a:endParaRPr>
              </a:p>
            </p:txBody>
          </p:sp>
        </mc:Choice>
        <mc:Fallback xmlns="">
          <p:sp>
            <p:nvSpPr>
              <p:cNvPr id="3" name="矩形 2">
                <a:extLst>
                  <a:ext uri="{FF2B5EF4-FFF2-40B4-BE49-F238E27FC236}">
                    <a16:creationId xmlns:a16="http://schemas.microsoft.com/office/drawing/2014/main" id="{C56CA636-E040-417D-837B-D5D44F0EC97E}"/>
                  </a:ext>
                </a:extLst>
              </p:cNvPr>
              <p:cNvSpPr>
                <a:spLocks noRot="1" noChangeAspect="1" noMove="1" noResize="1" noEditPoints="1" noAdjustHandles="1" noChangeArrowheads="1" noChangeShapeType="1" noTextEdit="1"/>
              </p:cNvSpPr>
              <p:nvPr/>
            </p:nvSpPr>
            <p:spPr>
              <a:xfrm>
                <a:off x="665622" y="1777089"/>
                <a:ext cx="8083485" cy="4740978"/>
              </a:xfrm>
              <a:prstGeom prst="rect">
                <a:avLst/>
              </a:prstGeom>
              <a:blipFill>
                <a:blip r:embed="rId4"/>
                <a:stretch>
                  <a:fillRect l="-603" r="-2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87602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3117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04</a:t>
            </a:r>
            <a:endParaRPr lang="zh-CN" altLang="en-US" sz="17925" dirty="0">
              <a:solidFill>
                <a:schemeClr val="tx1">
                  <a:alpha val="3000"/>
                </a:schemeClr>
              </a:solidFill>
              <a:latin typeface="Arial Black" panose="020B0A04020102020204" pitchFamily="34" charset="0"/>
            </a:endParaRPr>
          </a:p>
        </p:txBody>
      </p:sp>
      <p:grpSp>
        <p:nvGrpSpPr>
          <p:cNvPr id="2" name="组合 1"/>
          <p:cNvGrpSpPr/>
          <p:nvPr/>
        </p:nvGrpSpPr>
        <p:grpSpPr>
          <a:xfrm>
            <a:off x="-3574" y="857249"/>
            <a:ext cx="1082282" cy="5143502"/>
            <a:chOff x="-3574" y="857249"/>
            <a:chExt cx="1082282" cy="5143502"/>
          </a:xfrm>
        </p:grpSpPr>
        <p:sp>
          <p:nvSpPr>
            <p:cNvPr id="29" name="任意多边形 28"/>
            <p:cNvSpPr/>
            <p:nvPr/>
          </p:nvSpPr>
          <p:spPr>
            <a:xfrm rot="16200000" flipV="1">
              <a:off x="-1810023" y="2663698"/>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26"/>
            <p:cNvSpPr/>
            <p:nvPr/>
          </p:nvSpPr>
          <p:spPr>
            <a:xfrm rot="16200000" flipV="1">
              <a:off x="-1861128" y="306091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1" name="文本框 10"/>
          <p:cNvSpPr txBox="1"/>
          <p:nvPr/>
        </p:nvSpPr>
        <p:spPr>
          <a:xfrm>
            <a:off x="1137438" y="967123"/>
            <a:ext cx="787395"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04</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1823844" y="975296"/>
            <a:ext cx="6745472" cy="707886"/>
          </a:xfrm>
          <a:prstGeom prst="rect">
            <a:avLst/>
          </a:prstGeom>
        </p:spPr>
        <p:txBody>
          <a:bodyPr wrap="square">
            <a:spAutoFit/>
          </a:bodyPr>
          <a:lstStyle/>
          <a:p>
            <a:r>
              <a:rPr lang="en-US" altLang="zh-CN" sz="4000" b="1" dirty="0">
                <a:latin typeface="Times New Roman" panose="02020603050405020304" pitchFamily="18" charset="0"/>
                <a:ea typeface="黑体" panose="02010609060101010101" pitchFamily="49" charset="-122"/>
                <a:cs typeface="Times New Roman" panose="02020603050405020304" pitchFamily="18" charset="0"/>
              </a:rPr>
              <a:t>Empirical Models and Results</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16" name="直接连接符 15"/>
          <p:cNvCxnSpPr/>
          <p:nvPr/>
        </p:nvCxnSpPr>
        <p:spPr>
          <a:xfrm>
            <a:off x="1823844" y="841348"/>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3" name="任意多边形 32"/>
          <p:cNvSpPr/>
          <p:nvPr/>
        </p:nvSpPr>
        <p:spPr>
          <a:xfrm rot="2700000">
            <a:off x="8787513" y="3119462"/>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文本框 2">
            <a:extLst>
              <a:ext uri="{FF2B5EF4-FFF2-40B4-BE49-F238E27FC236}">
                <a16:creationId xmlns:a16="http://schemas.microsoft.com/office/drawing/2014/main" id="{C20DDFAE-FAD0-4599-9052-76A86F56D5F8}"/>
              </a:ext>
            </a:extLst>
          </p:cNvPr>
          <p:cNvSpPr txBox="1"/>
          <p:nvPr/>
        </p:nvSpPr>
        <p:spPr>
          <a:xfrm>
            <a:off x="1267662" y="2042986"/>
            <a:ext cx="7122193" cy="3697166"/>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altLang="zh-CN" sz="3200" dirty="0">
                <a:solidFill>
                  <a:schemeClr val="bg1">
                    <a:lumMod val="85000"/>
                  </a:schemeClr>
                </a:solidFill>
                <a:latin typeface="Times New Roman" panose="02020603050405020304" pitchFamily="18" charset="0"/>
                <a:cs typeface="Times New Roman" panose="02020603050405020304" pitchFamily="18" charset="0"/>
              </a:rPr>
              <a:t>Baseline Model</a:t>
            </a:r>
          </a:p>
          <a:p>
            <a:pPr marL="571500" indent="-571500">
              <a:lnSpc>
                <a:spcPct val="150000"/>
              </a:lnSpc>
              <a:buFont typeface="Wingdings" panose="05000000000000000000" pitchFamily="2" charset="2"/>
              <a:buChar char="Ø"/>
            </a:pPr>
            <a:r>
              <a:rPr lang="en-US" altLang="zh-CN" sz="3200" dirty="0">
                <a:latin typeface="Times New Roman" panose="02020603050405020304" pitchFamily="18" charset="0"/>
                <a:cs typeface="Times New Roman" panose="02020603050405020304" pitchFamily="18" charset="0"/>
              </a:rPr>
              <a:t>The short-run response of expenditure</a:t>
            </a:r>
          </a:p>
          <a:p>
            <a:pPr marL="571500" indent="-571500">
              <a:lnSpc>
                <a:spcPct val="150000"/>
              </a:lnSpc>
              <a:buFont typeface="Wingdings" panose="05000000000000000000" pitchFamily="2" charset="2"/>
              <a:buChar char="Ø"/>
            </a:pPr>
            <a:r>
              <a:rPr lang="en-US" altLang="zh-CN" sz="3200" dirty="0">
                <a:solidFill>
                  <a:schemeClr val="bg1">
                    <a:lumMod val="85000"/>
                  </a:schemeClr>
                </a:solidFill>
                <a:latin typeface="Times New Roman" panose="02020603050405020304" pitchFamily="18" charset="0"/>
                <a:cs typeface="Times New Roman" panose="02020603050405020304" pitchFamily="18" charset="0"/>
              </a:rPr>
              <a:t>The long-run response of expenditure</a:t>
            </a:r>
          </a:p>
          <a:p>
            <a:pPr marL="571500" indent="-571500">
              <a:lnSpc>
                <a:spcPct val="150000"/>
              </a:lnSpc>
              <a:buFont typeface="Wingdings" panose="05000000000000000000" pitchFamily="2" charset="2"/>
              <a:buChar char="Ø"/>
            </a:pPr>
            <a:r>
              <a:rPr lang="en-US" altLang="zh-CN" sz="3200" dirty="0">
                <a:solidFill>
                  <a:schemeClr val="bg1">
                    <a:lumMod val="85000"/>
                  </a:schemeClr>
                </a:solidFill>
                <a:latin typeface="Times New Roman" panose="02020603050405020304" pitchFamily="18" charset="0"/>
                <a:cs typeface="Times New Roman" panose="02020603050405020304" pitchFamily="18" charset="0"/>
              </a:rPr>
              <a:t>Differences in responses across households and goods</a:t>
            </a:r>
            <a:endParaRPr lang="zh-CN" altLang="en-US" sz="3200" dirty="0">
              <a:solidFill>
                <a:schemeClr val="bg1">
                  <a:lumMod val="8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9489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文本框 139"/>
          <p:cNvSpPr txBox="1"/>
          <p:nvPr/>
        </p:nvSpPr>
        <p:spPr>
          <a:xfrm>
            <a:off x="665622" y="116960"/>
            <a:ext cx="8048913" cy="668645"/>
          </a:xfrm>
          <a:prstGeom prst="rect">
            <a:avLst/>
          </a:prstGeom>
          <a:noFill/>
        </p:spPr>
        <p:txBody>
          <a:bodyPr wrap="square" rtlCol="0">
            <a:spAutoFit/>
          </a:bodyPr>
          <a:lstStyle/>
          <a:p>
            <a:pPr>
              <a:lnSpc>
                <a:spcPct val="130000"/>
              </a:lnSpc>
            </a:pPr>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The short-run response of expenditure</a:t>
            </a:r>
          </a:p>
        </p:txBody>
      </p:sp>
      <p:grpSp>
        <p:nvGrpSpPr>
          <p:cNvPr id="20" name="组合 19"/>
          <p:cNvGrpSpPr/>
          <p:nvPr/>
        </p:nvGrpSpPr>
        <p:grpSpPr>
          <a:xfrm>
            <a:off x="0" y="266632"/>
            <a:ext cx="972918" cy="6591370"/>
            <a:chOff x="0" y="266632"/>
            <a:chExt cx="972918" cy="6591370"/>
          </a:xfrm>
        </p:grpSpPr>
        <p:sp>
          <p:nvSpPr>
            <p:cNvPr id="21"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3" name="组合 22"/>
            <p:cNvGrpSpPr/>
            <p:nvPr/>
          </p:nvGrpSpPr>
          <p:grpSpPr>
            <a:xfrm>
              <a:off x="0" y="5962027"/>
              <a:ext cx="972918" cy="895975"/>
              <a:chOff x="0" y="5962027"/>
              <a:chExt cx="972918" cy="895975"/>
            </a:xfrm>
          </p:grpSpPr>
          <p:sp>
            <p:nvSpPr>
              <p:cNvPr id="24" name="任意多边形 23"/>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 name="图片 3">
            <a:extLst>
              <a:ext uri="{FF2B5EF4-FFF2-40B4-BE49-F238E27FC236}">
                <a16:creationId xmlns:a16="http://schemas.microsoft.com/office/drawing/2014/main" id="{388E1AE4-423E-4134-979D-C7F41A56F39A}"/>
              </a:ext>
            </a:extLst>
          </p:cNvPr>
          <p:cNvPicPr>
            <a:picLocks noChangeAspect="1"/>
          </p:cNvPicPr>
          <p:nvPr/>
        </p:nvPicPr>
        <p:blipFill>
          <a:blip r:embed="rId3"/>
          <a:stretch>
            <a:fillRect/>
          </a:stretch>
        </p:blipFill>
        <p:spPr>
          <a:xfrm>
            <a:off x="0" y="1095005"/>
            <a:ext cx="9144000" cy="4730450"/>
          </a:xfrm>
          <a:prstGeom prst="rect">
            <a:avLst/>
          </a:prstGeom>
        </p:spPr>
      </p:pic>
      <p:sp>
        <p:nvSpPr>
          <p:cNvPr id="14" name="星形: 五角 13">
            <a:extLst>
              <a:ext uri="{FF2B5EF4-FFF2-40B4-BE49-F238E27FC236}">
                <a16:creationId xmlns:a16="http://schemas.microsoft.com/office/drawing/2014/main" id="{0A614B27-BCB7-44DD-A48B-8A0232063F5D}"/>
              </a:ext>
            </a:extLst>
          </p:cNvPr>
          <p:cNvSpPr/>
          <p:nvPr/>
        </p:nvSpPr>
        <p:spPr>
          <a:xfrm>
            <a:off x="3940404" y="2988298"/>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星形: 五角 14">
            <a:extLst>
              <a:ext uri="{FF2B5EF4-FFF2-40B4-BE49-F238E27FC236}">
                <a16:creationId xmlns:a16="http://schemas.microsoft.com/office/drawing/2014/main" id="{81944EDB-A712-475E-87D6-1A6708F47932}"/>
              </a:ext>
            </a:extLst>
          </p:cNvPr>
          <p:cNvSpPr/>
          <p:nvPr/>
        </p:nvSpPr>
        <p:spPr>
          <a:xfrm>
            <a:off x="5213023" y="2988298"/>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星形: 五角 15">
            <a:extLst>
              <a:ext uri="{FF2B5EF4-FFF2-40B4-BE49-F238E27FC236}">
                <a16:creationId xmlns:a16="http://schemas.microsoft.com/office/drawing/2014/main" id="{DF257481-DFC2-4B0F-BF62-C6EF9C224BF3}"/>
              </a:ext>
            </a:extLst>
          </p:cNvPr>
          <p:cNvSpPr/>
          <p:nvPr/>
        </p:nvSpPr>
        <p:spPr>
          <a:xfrm>
            <a:off x="8714535" y="3403670"/>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42613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文本框 139"/>
          <p:cNvSpPr txBox="1"/>
          <p:nvPr/>
        </p:nvSpPr>
        <p:spPr>
          <a:xfrm>
            <a:off x="708946" y="46436"/>
            <a:ext cx="8048913" cy="668645"/>
          </a:xfrm>
          <a:prstGeom prst="rect">
            <a:avLst/>
          </a:prstGeom>
          <a:noFill/>
        </p:spPr>
        <p:txBody>
          <a:bodyPr wrap="square" rtlCol="0">
            <a:spAutoFit/>
          </a:bodyPr>
          <a:lstStyle/>
          <a:p>
            <a:pPr>
              <a:lnSpc>
                <a:spcPct val="130000"/>
              </a:lnSpc>
            </a:pPr>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The short-run response of expenditure</a:t>
            </a:r>
          </a:p>
        </p:txBody>
      </p:sp>
      <p:grpSp>
        <p:nvGrpSpPr>
          <p:cNvPr id="20" name="组合 19"/>
          <p:cNvGrpSpPr/>
          <p:nvPr/>
        </p:nvGrpSpPr>
        <p:grpSpPr>
          <a:xfrm>
            <a:off x="0" y="266632"/>
            <a:ext cx="972918" cy="6591370"/>
            <a:chOff x="0" y="266632"/>
            <a:chExt cx="972918" cy="6591370"/>
          </a:xfrm>
        </p:grpSpPr>
        <p:sp>
          <p:nvSpPr>
            <p:cNvPr id="21"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3" name="组合 22"/>
            <p:cNvGrpSpPr/>
            <p:nvPr/>
          </p:nvGrpSpPr>
          <p:grpSpPr>
            <a:xfrm>
              <a:off x="0" y="5962027"/>
              <a:ext cx="972918" cy="895975"/>
              <a:chOff x="0" y="5962027"/>
              <a:chExt cx="972918" cy="895975"/>
            </a:xfrm>
          </p:grpSpPr>
          <p:sp>
            <p:nvSpPr>
              <p:cNvPr id="24" name="任意多边形 23"/>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 name="图片 1">
            <a:extLst>
              <a:ext uri="{FF2B5EF4-FFF2-40B4-BE49-F238E27FC236}">
                <a16:creationId xmlns:a16="http://schemas.microsoft.com/office/drawing/2014/main" id="{8AD2957C-AA99-47DB-A5E9-F83F69C5708C}"/>
              </a:ext>
            </a:extLst>
          </p:cNvPr>
          <p:cNvPicPr>
            <a:picLocks noChangeAspect="1"/>
          </p:cNvPicPr>
          <p:nvPr/>
        </p:nvPicPr>
        <p:blipFill>
          <a:blip r:embed="rId3"/>
          <a:stretch>
            <a:fillRect/>
          </a:stretch>
        </p:blipFill>
        <p:spPr>
          <a:xfrm>
            <a:off x="0" y="1035266"/>
            <a:ext cx="9144000" cy="5131371"/>
          </a:xfrm>
          <a:prstGeom prst="rect">
            <a:avLst/>
          </a:prstGeom>
        </p:spPr>
      </p:pic>
      <p:sp>
        <p:nvSpPr>
          <p:cNvPr id="3" name="文本框 2">
            <a:extLst>
              <a:ext uri="{FF2B5EF4-FFF2-40B4-BE49-F238E27FC236}">
                <a16:creationId xmlns:a16="http://schemas.microsoft.com/office/drawing/2014/main" id="{77EA6968-9D24-4F48-A7FB-7E5848923BBE}"/>
              </a:ext>
            </a:extLst>
          </p:cNvPr>
          <p:cNvSpPr txBox="1"/>
          <p:nvPr/>
        </p:nvSpPr>
        <p:spPr>
          <a:xfrm>
            <a:off x="4589169" y="926326"/>
            <a:ext cx="785793" cy="369332"/>
          </a:xfrm>
          <a:prstGeom prst="rect">
            <a:avLst/>
          </a:prstGeom>
          <a:noFill/>
        </p:spPr>
        <p:txBody>
          <a:bodyPr wrap="none" rtlCol="0">
            <a:spAutoFit/>
          </a:bodyPr>
          <a:lstStyle/>
          <a:p>
            <a:r>
              <a:rPr lang="en-US" altLang="zh-CN" dirty="0"/>
              <a:t>(log C)</a:t>
            </a:r>
            <a:endParaRPr lang="zh-CN" altLang="en-US" dirty="0"/>
          </a:p>
        </p:txBody>
      </p:sp>
      <p:sp>
        <p:nvSpPr>
          <p:cNvPr id="12" name="星形: 五角 11">
            <a:extLst>
              <a:ext uri="{FF2B5EF4-FFF2-40B4-BE49-F238E27FC236}">
                <a16:creationId xmlns:a16="http://schemas.microsoft.com/office/drawing/2014/main" id="{AA9B78CE-0A34-46BC-977A-949BC4127004}"/>
              </a:ext>
            </a:extLst>
          </p:cNvPr>
          <p:cNvSpPr/>
          <p:nvPr/>
        </p:nvSpPr>
        <p:spPr>
          <a:xfrm>
            <a:off x="2564091" y="2790335"/>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星形: 五角 12">
            <a:extLst>
              <a:ext uri="{FF2B5EF4-FFF2-40B4-BE49-F238E27FC236}">
                <a16:creationId xmlns:a16="http://schemas.microsoft.com/office/drawing/2014/main" id="{0A614B27-BCB7-44DD-A48B-8A0232063F5D}"/>
              </a:ext>
            </a:extLst>
          </p:cNvPr>
          <p:cNvSpPr/>
          <p:nvPr/>
        </p:nvSpPr>
        <p:spPr>
          <a:xfrm>
            <a:off x="4982066" y="2790335"/>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星形: 五角 13">
            <a:extLst>
              <a:ext uri="{FF2B5EF4-FFF2-40B4-BE49-F238E27FC236}">
                <a16:creationId xmlns:a16="http://schemas.microsoft.com/office/drawing/2014/main" id="{2FC81437-AD9E-4198-9A01-2EFCD3002B70}"/>
              </a:ext>
            </a:extLst>
          </p:cNvPr>
          <p:cNvSpPr/>
          <p:nvPr/>
        </p:nvSpPr>
        <p:spPr>
          <a:xfrm>
            <a:off x="8839200" y="2395980"/>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3581102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文本框 139"/>
          <p:cNvSpPr txBox="1"/>
          <p:nvPr/>
        </p:nvSpPr>
        <p:spPr>
          <a:xfrm>
            <a:off x="665622" y="116960"/>
            <a:ext cx="8048913" cy="668645"/>
          </a:xfrm>
          <a:prstGeom prst="rect">
            <a:avLst/>
          </a:prstGeom>
          <a:noFill/>
        </p:spPr>
        <p:txBody>
          <a:bodyPr wrap="square" rtlCol="0">
            <a:spAutoFit/>
          </a:bodyPr>
          <a:lstStyle/>
          <a:p>
            <a:pPr>
              <a:lnSpc>
                <a:spcPct val="130000"/>
              </a:lnSpc>
            </a:pPr>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 </a:t>
            </a:r>
          </a:p>
        </p:txBody>
      </p:sp>
      <p:grpSp>
        <p:nvGrpSpPr>
          <p:cNvPr id="20" name="组合 19"/>
          <p:cNvGrpSpPr/>
          <p:nvPr/>
        </p:nvGrpSpPr>
        <p:grpSpPr>
          <a:xfrm>
            <a:off x="0" y="266632"/>
            <a:ext cx="972918" cy="6591370"/>
            <a:chOff x="0" y="266632"/>
            <a:chExt cx="972918" cy="6591370"/>
          </a:xfrm>
        </p:grpSpPr>
        <p:sp>
          <p:nvSpPr>
            <p:cNvPr id="21"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3" name="组合 22"/>
            <p:cNvGrpSpPr/>
            <p:nvPr/>
          </p:nvGrpSpPr>
          <p:grpSpPr>
            <a:xfrm>
              <a:off x="0" y="5962027"/>
              <a:ext cx="972918" cy="895975"/>
              <a:chOff x="0" y="5962027"/>
              <a:chExt cx="972918" cy="895975"/>
            </a:xfrm>
          </p:grpSpPr>
          <p:sp>
            <p:nvSpPr>
              <p:cNvPr id="24" name="任意多边形 23"/>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37FF2EEA-E111-491D-9BB1-4612201B6820}"/>
                  </a:ext>
                </a:extLst>
              </p:cNvPr>
              <p:cNvSpPr/>
              <p:nvPr/>
            </p:nvSpPr>
            <p:spPr>
              <a:xfrm>
                <a:off x="546100" y="1014314"/>
                <a:ext cx="7884881" cy="6247864"/>
              </a:xfrm>
              <a:prstGeom prst="rect">
                <a:avLst/>
              </a:prstGeom>
            </p:spPr>
            <p:txBody>
              <a:bodyPr wrap="square">
                <a:spAutoFit/>
              </a:bodyPr>
              <a:lstStyle/>
              <a:p>
                <a:pPr algn="just"/>
                <a:r>
                  <a:rPr lang="en-US" altLang="zh-CN" sz="2000" dirty="0">
                    <a:latin typeface="Times New Roman" panose="02020603050405020304" pitchFamily="18" charset="0"/>
                    <a:cs typeface="Times New Roman" panose="02020603050405020304" pitchFamily="18" charset="0"/>
                  </a:rPr>
                  <a:t>Overall, the results across the various specifications in Table 2 are quite </a:t>
                </a:r>
                <a:r>
                  <a:rPr lang="en-US" altLang="zh-CN" sz="2000" dirty="0">
                    <a:solidFill>
                      <a:srgbClr val="FF0000"/>
                    </a:solidFill>
                    <a:latin typeface="Times New Roman" panose="02020603050405020304" pitchFamily="18" charset="0"/>
                    <a:cs typeface="Times New Roman" panose="02020603050405020304" pitchFamily="18" charset="0"/>
                  </a:rPr>
                  <a:t>consistent</a:t>
                </a:r>
                <a:r>
                  <a:rPr lang="en-US" altLang="zh-CN" sz="2000" dirty="0">
                    <a:latin typeface="Times New Roman" panose="02020603050405020304" pitchFamily="18" charset="0"/>
                    <a:cs typeface="Times New Roman" panose="02020603050405020304" pitchFamily="18" charset="0"/>
                  </a:rPr>
                  <a:t>, implying a statistically </a:t>
                </a:r>
                <a:r>
                  <a:rPr lang="en-US" altLang="zh-CN" sz="2000" dirty="0">
                    <a:solidFill>
                      <a:srgbClr val="FF0000"/>
                    </a:solidFill>
                    <a:latin typeface="Times New Roman" panose="02020603050405020304" pitchFamily="18" charset="0"/>
                    <a:cs typeface="Times New Roman" panose="02020603050405020304" pitchFamily="18" charset="0"/>
                  </a:rPr>
                  <a:t>significant</a:t>
                </a:r>
                <a:r>
                  <a:rPr lang="en-US" altLang="zh-CN" sz="2000" dirty="0">
                    <a:latin typeface="Times New Roman" panose="02020603050405020304" pitchFamily="18" charset="0"/>
                    <a:cs typeface="Times New Roman" panose="02020603050405020304" pitchFamily="18" charset="0"/>
                  </a:rPr>
                  <a:t> short-run effect of the rebate on spending.</a:t>
                </a:r>
              </a:p>
              <a:p>
                <a:pPr algn="just"/>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However, recall that some households did not receive rebates at all, in any period, so these results implicitly use some information that comes from comparing households that </a:t>
                </a:r>
                <a:r>
                  <a:rPr lang="en-US" altLang="zh-CN" sz="2000" dirty="0">
                    <a:solidFill>
                      <a:srgbClr val="FF0000"/>
                    </a:solidFill>
                    <a:latin typeface="Times New Roman" panose="02020603050405020304" pitchFamily="18" charset="0"/>
                    <a:cs typeface="Times New Roman" panose="02020603050405020304" pitchFamily="18" charset="0"/>
                  </a:rPr>
                  <a:t>received rebates </a:t>
                </a:r>
                <a:r>
                  <a:rPr lang="en-US" altLang="zh-CN" sz="2000" dirty="0">
                    <a:latin typeface="Times New Roman" panose="02020603050405020304" pitchFamily="18" charset="0"/>
                    <a:cs typeface="Times New Roman" panose="02020603050405020304" pitchFamily="18" charset="0"/>
                  </a:rPr>
                  <a:t>to those that </a:t>
                </a:r>
                <a:r>
                  <a:rPr lang="en-US" altLang="zh-CN" sz="2000" dirty="0">
                    <a:solidFill>
                      <a:srgbClr val="FF0000"/>
                    </a:solidFill>
                    <a:latin typeface="Times New Roman" panose="02020603050405020304" pitchFamily="18" charset="0"/>
                    <a:cs typeface="Times New Roman" panose="02020603050405020304" pitchFamily="18" charset="0"/>
                  </a:rPr>
                  <a:t>never received rebates</a:t>
                </a:r>
                <a:r>
                  <a:rPr lang="en-US" altLang="zh-CN" sz="2000" dirty="0">
                    <a:latin typeface="Times New Roman" panose="02020603050405020304" pitchFamily="18" charset="0"/>
                    <a:cs typeface="Times New Roman" panose="02020603050405020304" pitchFamily="18" charset="0"/>
                  </a:rPr>
                  <a:t>. </a:t>
                </a:r>
              </a:p>
              <a:p>
                <a:pPr algn="just"/>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Table 3 investigates the role of </a:t>
                </a:r>
                <a:r>
                  <a:rPr lang="en-US" altLang="zh-CN" sz="2000" dirty="0">
                    <a:solidFill>
                      <a:srgbClr val="FF0000"/>
                    </a:solidFill>
                    <a:latin typeface="Times New Roman" panose="02020603050405020304" pitchFamily="18" charset="0"/>
                    <a:cs typeface="Times New Roman" panose="02020603050405020304" pitchFamily="18" charset="0"/>
                  </a:rPr>
                  <a:t>this variation </a:t>
                </a:r>
                <a:r>
                  <a:rPr lang="en-US" altLang="zh-CN" sz="2000" dirty="0">
                    <a:latin typeface="Times New Roman" panose="02020603050405020304" pitchFamily="18" charset="0"/>
                    <a:cs typeface="Times New Roman" panose="02020603050405020304" pitchFamily="18" charset="0"/>
                  </a:rPr>
                  <a:t>using a number of approaches.</a:t>
                </a:r>
              </a:p>
              <a:p>
                <a:pPr marL="457200" indent="-457200" algn="just">
                  <a:buAutoNum type="arabicParenBoth"/>
                </a:pPr>
                <a:r>
                  <a:rPr lang="en-US" altLang="zh-CN" sz="2000" dirty="0">
                    <a:latin typeface="Times New Roman" panose="02020603050405020304" pitchFamily="18" charset="0"/>
                    <a:cs typeface="Times New Roman" panose="02020603050405020304" pitchFamily="18" charset="0"/>
                  </a:rPr>
                  <a:t>directly control for rebate receipt, by adding to baseline model an indicator for households that received a rebate in </a:t>
                </a:r>
                <a:r>
                  <a:rPr lang="en-US" altLang="zh-CN" sz="2000" i="1" dirty="0">
                    <a:latin typeface="Times New Roman" panose="02020603050405020304" pitchFamily="18" charset="0"/>
                    <a:cs typeface="Times New Roman" panose="02020603050405020304" pitchFamily="18" charset="0"/>
                  </a:rPr>
                  <a:t>any</a:t>
                </a:r>
                <a:r>
                  <a:rPr lang="en-US" altLang="zh-CN" sz="2000" dirty="0">
                    <a:latin typeface="Times New Roman" panose="02020603050405020304" pitchFamily="18" charset="0"/>
                    <a:cs typeface="Times New Roman" panose="02020603050405020304" pitchFamily="18" charset="0"/>
                  </a:rPr>
                  <a:t> reference quarter, </a:t>
                </a:r>
                <a:r>
                  <a:rPr lang="en-US" altLang="zh-CN" sz="2000" b="1" dirty="0">
                    <a:latin typeface="Times New Roman" panose="02020603050405020304" pitchFamily="18" charset="0"/>
                    <a:cs typeface="Times New Roman" panose="02020603050405020304" pitchFamily="18" charset="0"/>
                  </a:rPr>
                  <a:t>I(</a:t>
                </a:r>
                <a14:m>
                  <m:oMath xmlns:m="http://schemas.openxmlformats.org/officeDocument/2006/math">
                    <m:r>
                      <a:rPr lang="en-US" altLang="zh-CN" sz="2000" b="1" i="1" kern="100" smtClean="0">
                        <a:latin typeface="Cambria Math" panose="02040503050406030204" pitchFamily="18" charset="0"/>
                        <a:ea typeface="Cambria Math" panose="02040503050406030204" pitchFamily="18" charset="0"/>
                        <a:cs typeface="Times New Roman" panose="02020603050405020304" pitchFamily="18" charset="0"/>
                      </a:rPr>
                      <m:t>𝒕𝒐𝒕𝒂𝒍</m:t>
                    </m:r>
                    <m:r>
                      <a:rPr lang="en-US" altLang="zh-CN" sz="2000" b="1" i="1" kern="100"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zh-CN" sz="2000" b="1" i="1" kern="100" smtClean="0">
                        <a:latin typeface="Cambria Math" panose="02040503050406030204" pitchFamily="18" charset="0"/>
                        <a:ea typeface="Cambria Math" panose="02040503050406030204" pitchFamily="18" charset="0"/>
                        <a:cs typeface="Times New Roman" panose="02020603050405020304" pitchFamily="18" charset="0"/>
                      </a:rPr>
                      <m:t>𝒓𝒆𝒃𝒂𝒕𝒆𝒔</m:t>
                    </m:r>
                  </m:oMath>
                </a14:m>
                <a:r>
                  <a:rPr lang="en-US" altLang="zh-CN" sz="2000" b="1" dirty="0">
                    <a:latin typeface="Times New Roman" panose="02020603050405020304" pitchFamily="18" charset="0"/>
                    <a:cs typeface="Times New Roman" panose="02020603050405020304" pitchFamily="18" charset="0"/>
                  </a:rPr>
                  <a:t>&gt;0).—— in panel A.</a:t>
                </a:r>
              </a:p>
              <a:p>
                <a:pPr marL="457200" indent="-457200" algn="just">
                  <a:buFontTx/>
                  <a:buAutoNum type="arabicParenBoth"/>
                </a:pPr>
                <a:r>
                  <a:rPr lang="en-US" altLang="zh-CN" sz="2000" dirty="0">
                    <a:latin typeface="Times New Roman" panose="02020603050405020304" pitchFamily="18" charset="0"/>
                    <a:cs typeface="Times New Roman" panose="02020603050405020304" pitchFamily="18" charset="0"/>
                  </a:rPr>
                  <a:t>exclude from the raw sample all households that did not receive a rebate (</a:t>
                </a:r>
                <a14:m>
                  <m:oMath xmlns:m="http://schemas.openxmlformats.org/officeDocument/2006/math">
                    <m:r>
                      <a:rPr lang="en-US" altLang="zh-CN" sz="2000" b="1" i="1" kern="100">
                        <a:latin typeface="Cambria Math" panose="02040503050406030204" pitchFamily="18" charset="0"/>
                        <a:ea typeface="Cambria Math" panose="02040503050406030204" pitchFamily="18" charset="0"/>
                        <a:cs typeface="Times New Roman" panose="02020603050405020304" pitchFamily="18" charset="0"/>
                      </a:rPr>
                      <m:t>𝒕𝒐𝒕𝒂𝒍</m:t>
                    </m:r>
                    <m:r>
                      <a:rPr lang="en-US" altLang="zh-CN" sz="2000" b="1" i="1" kern="100">
                        <a:latin typeface="Cambria Math" panose="02040503050406030204" pitchFamily="18" charset="0"/>
                        <a:ea typeface="Cambria Math" panose="02040503050406030204" pitchFamily="18" charset="0"/>
                        <a:cs typeface="Times New Roman" panose="02020603050405020304" pitchFamily="18" charset="0"/>
                      </a:rPr>
                      <m:t> </m:t>
                    </m:r>
                    <m:r>
                      <a:rPr lang="en-US" altLang="zh-CN" sz="2000" b="1" i="1" kern="100">
                        <a:latin typeface="Cambria Math" panose="02040503050406030204" pitchFamily="18" charset="0"/>
                        <a:ea typeface="Cambria Math" panose="02040503050406030204" pitchFamily="18" charset="0"/>
                        <a:cs typeface="Times New Roman" panose="02020603050405020304" pitchFamily="18" charset="0"/>
                      </a:rPr>
                      <m:t>𝒓𝒆𝒃𝒂𝒕𝒆𝒔</m:t>
                    </m:r>
                  </m:oMath>
                </a14:m>
                <a:r>
                  <a:rPr lang="en-US" altLang="zh-CN" sz="2000" b="1" dirty="0">
                    <a:latin typeface="Times New Roman" panose="02020603050405020304" pitchFamily="18" charset="0"/>
                    <a:cs typeface="Times New Roman" panose="02020603050405020304" pitchFamily="18" charset="0"/>
                  </a:rPr>
                  <a:t>&gt;0</a:t>
                </a:r>
                <a:r>
                  <a:rPr lang="en-US" altLang="zh-CN" sz="2000" dirty="0">
                    <a:latin typeface="Times New Roman" panose="02020603050405020304" pitchFamily="18" charset="0"/>
                    <a:cs typeface="Times New Roman" panose="02020603050405020304" pitchFamily="18" charset="0"/>
                  </a:rPr>
                  <a:t>).</a:t>
                </a:r>
                <a:r>
                  <a:rPr lang="en-US" altLang="zh-CN" sz="2000" b="1" dirty="0">
                    <a:latin typeface="Times New Roman" panose="02020603050405020304" pitchFamily="18" charset="0"/>
                    <a:cs typeface="Times New Roman" panose="02020603050405020304" pitchFamily="18" charset="0"/>
                  </a:rPr>
                  <a:t> —— in panel B.</a:t>
                </a:r>
                <a:endParaRPr lang="en-US" altLang="zh-CN" sz="2000" dirty="0">
                  <a:latin typeface="Times New Roman" panose="02020603050405020304" pitchFamily="18" charset="0"/>
                  <a:cs typeface="Times New Roman" panose="02020603050405020304" pitchFamily="18" charset="0"/>
                </a:endParaRPr>
              </a:p>
              <a:p>
                <a:pPr marL="457200" indent="-457200" algn="just">
                  <a:buAutoNum type="arabicParenBoth"/>
                </a:pPr>
                <a:endParaRPr lang="en-US" altLang="zh-CN" sz="2000" b="1" dirty="0">
                  <a:latin typeface="Times New Roman" panose="02020603050405020304" pitchFamily="18" charset="0"/>
                  <a:cs typeface="Times New Roman" panose="02020603050405020304" pitchFamily="18" charset="0"/>
                </a:endParaRPr>
              </a:p>
              <a:p>
                <a:pPr marL="457200" indent="-457200" algn="just">
                  <a:buAutoNum type="arabicParenBoth"/>
                </a:pPr>
                <a:endParaRPr lang="en-US" altLang="zh-CN" sz="2000" b="1" dirty="0">
                  <a:latin typeface="Times New Roman" panose="02020603050405020304" pitchFamily="18" charset="0"/>
                  <a:cs typeface="Times New Roman" panose="02020603050405020304" pitchFamily="18" charset="0"/>
                </a:endParaRPr>
              </a:p>
              <a:p>
                <a:pPr marL="457200" indent="-457200" algn="just">
                  <a:buAutoNum type="arabicParenBoth"/>
                </a:pPr>
                <a:endParaRPr lang="en-US" altLang="zh-CN" sz="2000" b="1" dirty="0">
                  <a:latin typeface="Times New Roman" panose="02020603050405020304" pitchFamily="18" charset="0"/>
                  <a:cs typeface="Times New Roman" panose="02020603050405020304" pitchFamily="18" charset="0"/>
                </a:endParaRPr>
              </a:p>
              <a:p>
                <a:pPr algn="just"/>
                <a:endParaRPr lang="en-US" altLang="zh-CN" sz="2000" dirty="0">
                  <a:latin typeface="Times New Roman" panose="02020603050405020304" pitchFamily="18" charset="0"/>
                  <a:cs typeface="Times New Roman" panose="02020603050405020304" pitchFamily="18" charset="0"/>
                </a:endParaRPr>
              </a:p>
              <a:p>
                <a:pPr algn="just"/>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5" name="矩形 4">
                <a:extLst>
                  <a:ext uri="{FF2B5EF4-FFF2-40B4-BE49-F238E27FC236}">
                    <a16:creationId xmlns:a16="http://schemas.microsoft.com/office/drawing/2014/main" id="{37FF2EEA-E111-491D-9BB1-4612201B6820}"/>
                  </a:ext>
                </a:extLst>
              </p:cNvPr>
              <p:cNvSpPr>
                <a:spLocks noRot="1" noChangeAspect="1" noMove="1" noResize="1" noEditPoints="1" noAdjustHandles="1" noChangeArrowheads="1" noChangeShapeType="1" noTextEdit="1"/>
              </p:cNvSpPr>
              <p:nvPr/>
            </p:nvSpPr>
            <p:spPr>
              <a:xfrm>
                <a:off x="546100" y="1014314"/>
                <a:ext cx="7884881" cy="6247864"/>
              </a:xfrm>
              <a:prstGeom prst="rect">
                <a:avLst/>
              </a:prstGeom>
              <a:blipFill>
                <a:blip r:embed="rId3"/>
                <a:stretch>
                  <a:fillRect l="-851" t="-488" r="-773"/>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A2A2868B-E071-4891-830F-8E33E7AF5EA8}"/>
              </a:ext>
            </a:extLst>
          </p:cNvPr>
          <p:cNvSpPr txBox="1"/>
          <p:nvPr/>
        </p:nvSpPr>
        <p:spPr>
          <a:xfrm>
            <a:off x="708946" y="46436"/>
            <a:ext cx="8048913" cy="668645"/>
          </a:xfrm>
          <a:prstGeom prst="rect">
            <a:avLst/>
          </a:prstGeom>
          <a:noFill/>
        </p:spPr>
        <p:txBody>
          <a:bodyPr wrap="square" rtlCol="0">
            <a:spAutoFit/>
          </a:bodyPr>
          <a:lstStyle/>
          <a:p>
            <a:pPr>
              <a:lnSpc>
                <a:spcPct val="130000"/>
              </a:lnSpc>
            </a:pPr>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The short-run response of expenditure</a:t>
            </a:r>
          </a:p>
        </p:txBody>
      </p:sp>
    </p:spTree>
    <p:extLst>
      <p:ext uri="{BB962C8B-B14F-4D97-AF65-F5344CB8AC3E}">
        <p14:creationId xmlns:p14="http://schemas.microsoft.com/office/powerpoint/2010/main" val="1445863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文本框 139"/>
          <p:cNvSpPr txBox="1"/>
          <p:nvPr/>
        </p:nvSpPr>
        <p:spPr>
          <a:xfrm>
            <a:off x="665622" y="116960"/>
            <a:ext cx="8048913" cy="668645"/>
          </a:xfrm>
          <a:prstGeom prst="rect">
            <a:avLst/>
          </a:prstGeom>
          <a:noFill/>
        </p:spPr>
        <p:txBody>
          <a:bodyPr wrap="square" rtlCol="0">
            <a:spAutoFit/>
          </a:bodyPr>
          <a:lstStyle/>
          <a:p>
            <a:pPr>
              <a:lnSpc>
                <a:spcPct val="130000"/>
              </a:lnSpc>
            </a:pPr>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The short-run response of expenditure</a:t>
            </a:r>
          </a:p>
        </p:txBody>
      </p:sp>
      <p:grpSp>
        <p:nvGrpSpPr>
          <p:cNvPr id="20" name="组合 19"/>
          <p:cNvGrpSpPr/>
          <p:nvPr/>
        </p:nvGrpSpPr>
        <p:grpSpPr>
          <a:xfrm>
            <a:off x="0" y="266632"/>
            <a:ext cx="972918" cy="6591370"/>
            <a:chOff x="0" y="266632"/>
            <a:chExt cx="972918" cy="6591370"/>
          </a:xfrm>
        </p:grpSpPr>
        <p:sp>
          <p:nvSpPr>
            <p:cNvPr id="21"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3" name="组合 22"/>
            <p:cNvGrpSpPr/>
            <p:nvPr/>
          </p:nvGrpSpPr>
          <p:grpSpPr>
            <a:xfrm>
              <a:off x="0" y="5962027"/>
              <a:ext cx="972918" cy="895975"/>
              <a:chOff x="0" y="5962027"/>
              <a:chExt cx="972918" cy="895975"/>
            </a:xfrm>
          </p:grpSpPr>
          <p:sp>
            <p:nvSpPr>
              <p:cNvPr id="24" name="任意多边形 23"/>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 name="图片 3">
            <a:extLst>
              <a:ext uri="{FF2B5EF4-FFF2-40B4-BE49-F238E27FC236}">
                <a16:creationId xmlns:a16="http://schemas.microsoft.com/office/drawing/2014/main" id="{23C0F3CA-14B7-4AD1-BFC5-E4D9226FE105}"/>
              </a:ext>
            </a:extLst>
          </p:cNvPr>
          <p:cNvPicPr>
            <a:picLocks noChangeAspect="1"/>
          </p:cNvPicPr>
          <p:nvPr/>
        </p:nvPicPr>
        <p:blipFill rotWithShape="1">
          <a:blip r:embed="rId3"/>
          <a:srcRect l="2483" t="1593" r="1461" b="1153"/>
          <a:stretch/>
        </p:blipFill>
        <p:spPr>
          <a:xfrm>
            <a:off x="224155" y="785605"/>
            <a:ext cx="8674748" cy="5737743"/>
          </a:xfrm>
          <a:prstGeom prst="rect">
            <a:avLst/>
          </a:prstGeom>
        </p:spPr>
      </p:pic>
      <p:sp>
        <p:nvSpPr>
          <p:cNvPr id="12" name="星形: 五角 11">
            <a:extLst>
              <a:ext uri="{FF2B5EF4-FFF2-40B4-BE49-F238E27FC236}">
                <a16:creationId xmlns:a16="http://schemas.microsoft.com/office/drawing/2014/main" id="{32E3226C-0B11-4A8A-93C5-575FBD943300}"/>
              </a:ext>
            </a:extLst>
          </p:cNvPr>
          <p:cNvSpPr/>
          <p:nvPr/>
        </p:nvSpPr>
        <p:spPr>
          <a:xfrm>
            <a:off x="2912882" y="2507531"/>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星形: 五角 12">
            <a:extLst>
              <a:ext uri="{FF2B5EF4-FFF2-40B4-BE49-F238E27FC236}">
                <a16:creationId xmlns:a16="http://schemas.microsoft.com/office/drawing/2014/main" id="{C2138CE3-83B5-4E69-8758-EA426F2165C3}"/>
              </a:ext>
            </a:extLst>
          </p:cNvPr>
          <p:cNvSpPr/>
          <p:nvPr/>
        </p:nvSpPr>
        <p:spPr>
          <a:xfrm>
            <a:off x="4102231" y="2507531"/>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星形: 五角 13">
            <a:extLst>
              <a:ext uri="{FF2B5EF4-FFF2-40B4-BE49-F238E27FC236}">
                <a16:creationId xmlns:a16="http://schemas.microsoft.com/office/drawing/2014/main" id="{60871D9F-30B5-49BB-B14F-386FBD91948A}"/>
              </a:ext>
            </a:extLst>
          </p:cNvPr>
          <p:cNvSpPr/>
          <p:nvPr/>
        </p:nvSpPr>
        <p:spPr>
          <a:xfrm>
            <a:off x="6337955" y="2886174"/>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星形: 五角 14">
            <a:extLst>
              <a:ext uri="{FF2B5EF4-FFF2-40B4-BE49-F238E27FC236}">
                <a16:creationId xmlns:a16="http://schemas.microsoft.com/office/drawing/2014/main" id="{648798F0-70F5-4A39-8F98-A6B65675EC73}"/>
              </a:ext>
            </a:extLst>
          </p:cNvPr>
          <p:cNvSpPr/>
          <p:nvPr/>
        </p:nvSpPr>
        <p:spPr>
          <a:xfrm>
            <a:off x="8714535" y="2507531"/>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28988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3117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04</a:t>
            </a:r>
            <a:endParaRPr lang="zh-CN" altLang="en-US" sz="17925" dirty="0">
              <a:solidFill>
                <a:schemeClr val="tx1">
                  <a:alpha val="3000"/>
                </a:schemeClr>
              </a:solidFill>
              <a:latin typeface="Arial Black" panose="020B0A04020102020204" pitchFamily="34" charset="0"/>
            </a:endParaRPr>
          </a:p>
        </p:txBody>
      </p:sp>
      <p:grpSp>
        <p:nvGrpSpPr>
          <p:cNvPr id="2" name="组合 1"/>
          <p:cNvGrpSpPr/>
          <p:nvPr/>
        </p:nvGrpSpPr>
        <p:grpSpPr>
          <a:xfrm>
            <a:off x="-3574" y="857249"/>
            <a:ext cx="1082282" cy="5143502"/>
            <a:chOff x="-3574" y="857249"/>
            <a:chExt cx="1082282" cy="5143502"/>
          </a:xfrm>
        </p:grpSpPr>
        <p:sp>
          <p:nvSpPr>
            <p:cNvPr id="29" name="任意多边形 28"/>
            <p:cNvSpPr/>
            <p:nvPr/>
          </p:nvSpPr>
          <p:spPr>
            <a:xfrm rot="16200000" flipV="1">
              <a:off x="-1810023" y="2663698"/>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26"/>
            <p:cNvSpPr/>
            <p:nvPr/>
          </p:nvSpPr>
          <p:spPr>
            <a:xfrm rot="16200000" flipV="1">
              <a:off x="-1861128" y="306091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1" name="文本框 10"/>
          <p:cNvSpPr txBox="1"/>
          <p:nvPr/>
        </p:nvSpPr>
        <p:spPr>
          <a:xfrm>
            <a:off x="1137438" y="967123"/>
            <a:ext cx="787395"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04</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1823844" y="975296"/>
            <a:ext cx="6745472" cy="707886"/>
          </a:xfrm>
          <a:prstGeom prst="rect">
            <a:avLst/>
          </a:prstGeom>
        </p:spPr>
        <p:txBody>
          <a:bodyPr wrap="square">
            <a:spAutoFit/>
          </a:bodyPr>
          <a:lstStyle/>
          <a:p>
            <a:r>
              <a:rPr lang="en-US" altLang="zh-CN" sz="4000" b="1" dirty="0">
                <a:latin typeface="Times New Roman" panose="02020603050405020304" pitchFamily="18" charset="0"/>
                <a:ea typeface="黑体" panose="02010609060101010101" pitchFamily="49" charset="-122"/>
                <a:cs typeface="Times New Roman" panose="02020603050405020304" pitchFamily="18" charset="0"/>
              </a:rPr>
              <a:t>Empirical Models and Results</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16" name="直接连接符 15"/>
          <p:cNvCxnSpPr/>
          <p:nvPr/>
        </p:nvCxnSpPr>
        <p:spPr>
          <a:xfrm>
            <a:off x="1823844" y="841348"/>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3" name="任意多边形 32"/>
          <p:cNvSpPr/>
          <p:nvPr/>
        </p:nvSpPr>
        <p:spPr>
          <a:xfrm rot="2700000">
            <a:off x="8787513" y="3119462"/>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文本框 2">
            <a:extLst>
              <a:ext uri="{FF2B5EF4-FFF2-40B4-BE49-F238E27FC236}">
                <a16:creationId xmlns:a16="http://schemas.microsoft.com/office/drawing/2014/main" id="{C20DDFAE-FAD0-4599-9052-76A86F56D5F8}"/>
              </a:ext>
            </a:extLst>
          </p:cNvPr>
          <p:cNvSpPr txBox="1"/>
          <p:nvPr/>
        </p:nvSpPr>
        <p:spPr>
          <a:xfrm>
            <a:off x="1267662" y="2042986"/>
            <a:ext cx="7122193" cy="3697166"/>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altLang="zh-CN" sz="3200" dirty="0">
                <a:solidFill>
                  <a:schemeClr val="bg1">
                    <a:lumMod val="85000"/>
                  </a:schemeClr>
                </a:solidFill>
                <a:latin typeface="Times New Roman" panose="02020603050405020304" pitchFamily="18" charset="0"/>
                <a:cs typeface="Times New Roman" panose="02020603050405020304" pitchFamily="18" charset="0"/>
              </a:rPr>
              <a:t>Baseline Model</a:t>
            </a:r>
          </a:p>
          <a:p>
            <a:pPr marL="571500" indent="-571500">
              <a:lnSpc>
                <a:spcPct val="150000"/>
              </a:lnSpc>
              <a:buFont typeface="Wingdings" panose="05000000000000000000" pitchFamily="2" charset="2"/>
              <a:buChar char="Ø"/>
            </a:pPr>
            <a:r>
              <a:rPr lang="en-US" altLang="zh-CN" sz="3200" dirty="0">
                <a:solidFill>
                  <a:schemeClr val="bg1">
                    <a:lumMod val="85000"/>
                  </a:schemeClr>
                </a:solidFill>
                <a:latin typeface="Times New Roman" panose="02020603050405020304" pitchFamily="18" charset="0"/>
                <a:cs typeface="Times New Roman" panose="02020603050405020304" pitchFamily="18" charset="0"/>
              </a:rPr>
              <a:t>The short-run response of expenditure</a:t>
            </a:r>
          </a:p>
          <a:p>
            <a:pPr marL="571500" indent="-571500">
              <a:lnSpc>
                <a:spcPct val="150000"/>
              </a:lnSpc>
              <a:buFont typeface="Wingdings" panose="05000000000000000000" pitchFamily="2" charset="2"/>
              <a:buChar char="Ø"/>
            </a:pPr>
            <a:r>
              <a:rPr lang="en-US" altLang="zh-CN" sz="3200" dirty="0">
                <a:latin typeface="Times New Roman" panose="02020603050405020304" pitchFamily="18" charset="0"/>
                <a:cs typeface="Times New Roman" panose="02020603050405020304" pitchFamily="18" charset="0"/>
              </a:rPr>
              <a:t>The long-run response of expenditure</a:t>
            </a:r>
          </a:p>
          <a:p>
            <a:pPr marL="571500" indent="-571500">
              <a:lnSpc>
                <a:spcPct val="150000"/>
              </a:lnSpc>
              <a:buFont typeface="Wingdings" panose="05000000000000000000" pitchFamily="2" charset="2"/>
              <a:buChar char="Ø"/>
            </a:pPr>
            <a:r>
              <a:rPr lang="en-US" altLang="zh-CN" sz="3200" dirty="0">
                <a:solidFill>
                  <a:schemeClr val="bg1">
                    <a:lumMod val="85000"/>
                  </a:schemeClr>
                </a:solidFill>
                <a:latin typeface="Times New Roman" panose="02020603050405020304" pitchFamily="18" charset="0"/>
                <a:cs typeface="Times New Roman" panose="02020603050405020304" pitchFamily="18" charset="0"/>
              </a:rPr>
              <a:t>Differences in responses across households and goods</a:t>
            </a:r>
            <a:endParaRPr lang="zh-CN" altLang="en-US" sz="3200" dirty="0">
              <a:solidFill>
                <a:schemeClr val="bg1">
                  <a:lumMod val="8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4675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文本框 139"/>
          <p:cNvSpPr txBox="1"/>
          <p:nvPr/>
        </p:nvSpPr>
        <p:spPr>
          <a:xfrm>
            <a:off x="665622" y="116960"/>
            <a:ext cx="8048913" cy="668645"/>
          </a:xfrm>
          <a:prstGeom prst="rect">
            <a:avLst/>
          </a:prstGeom>
          <a:noFill/>
        </p:spPr>
        <p:txBody>
          <a:bodyPr wrap="square" rtlCol="0">
            <a:spAutoFit/>
          </a:bodyPr>
          <a:lstStyle/>
          <a:p>
            <a:pPr>
              <a:lnSpc>
                <a:spcPct val="130000"/>
              </a:lnSpc>
            </a:pPr>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The long-run response of expenditure</a:t>
            </a:r>
          </a:p>
        </p:txBody>
      </p:sp>
      <p:grpSp>
        <p:nvGrpSpPr>
          <p:cNvPr id="20" name="组合 19"/>
          <p:cNvGrpSpPr/>
          <p:nvPr/>
        </p:nvGrpSpPr>
        <p:grpSpPr>
          <a:xfrm>
            <a:off x="0" y="266632"/>
            <a:ext cx="972918" cy="6591370"/>
            <a:chOff x="0" y="266632"/>
            <a:chExt cx="972918" cy="6591370"/>
          </a:xfrm>
        </p:grpSpPr>
        <p:sp>
          <p:nvSpPr>
            <p:cNvPr id="21"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3" name="组合 22"/>
            <p:cNvGrpSpPr/>
            <p:nvPr/>
          </p:nvGrpSpPr>
          <p:grpSpPr>
            <a:xfrm>
              <a:off x="0" y="5962027"/>
              <a:ext cx="972918" cy="895975"/>
              <a:chOff x="0" y="5962027"/>
              <a:chExt cx="972918" cy="895975"/>
            </a:xfrm>
          </p:grpSpPr>
          <p:sp>
            <p:nvSpPr>
              <p:cNvPr id="24" name="任意多边形 23"/>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 name="图片 1">
            <a:extLst>
              <a:ext uri="{FF2B5EF4-FFF2-40B4-BE49-F238E27FC236}">
                <a16:creationId xmlns:a16="http://schemas.microsoft.com/office/drawing/2014/main" id="{B950225F-5A9F-4DB3-A12B-B84CA50987D4}"/>
              </a:ext>
            </a:extLst>
          </p:cNvPr>
          <p:cNvPicPr>
            <a:picLocks noChangeAspect="1"/>
          </p:cNvPicPr>
          <p:nvPr/>
        </p:nvPicPr>
        <p:blipFill>
          <a:blip r:embed="rId3"/>
          <a:stretch>
            <a:fillRect/>
          </a:stretch>
        </p:blipFill>
        <p:spPr>
          <a:xfrm>
            <a:off x="-18856" y="817401"/>
            <a:ext cx="9144000" cy="4038153"/>
          </a:xfrm>
          <a:prstGeom prst="rect">
            <a:avLst/>
          </a:prstGeom>
        </p:spPr>
      </p:pic>
      <p:sp>
        <p:nvSpPr>
          <p:cNvPr id="11" name="星形: 五角 10">
            <a:extLst>
              <a:ext uri="{FF2B5EF4-FFF2-40B4-BE49-F238E27FC236}">
                <a16:creationId xmlns:a16="http://schemas.microsoft.com/office/drawing/2014/main" id="{41B4E4AB-2A00-4073-A3D9-3BCA69BBC6B5}"/>
              </a:ext>
            </a:extLst>
          </p:cNvPr>
          <p:cNvSpPr/>
          <p:nvPr/>
        </p:nvSpPr>
        <p:spPr>
          <a:xfrm>
            <a:off x="2705491" y="2941165"/>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星形: 五角 11">
            <a:extLst>
              <a:ext uri="{FF2B5EF4-FFF2-40B4-BE49-F238E27FC236}">
                <a16:creationId xmlns:a16="http://schemas.microsoft.com/office/drawing/2014/main" id="{06EC82A4-A360-4A6C-A74C-258EE00C0390}"/>
              </a:ext>
            </a:extLst>
          </p:cNvPr>
          <p:cNvSpPr/>
          <p:nvPr/>
        </p:nvSpPr>
        <p:spPr>
          <a:xfrm>
            <a:off x="4001676" y="2931737"/>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星形: 五角 12">
            <a:extLst>
              <a:ext uri="{FF2B5EF4-FFF2-40B4-BE49-F238E27FC236}">
                <a16:creationId xmlns:a16="http://schemas.microsoft.com/office/drawing/2014/main" id="{BBCE97D4-B749-4A2B-8ABA-D48C193C2C98}"/>
              </a:ext>
            </a:extLst>
          </p:cNvPr>
          <p:cNvSpPr/>
          <p:nvPr/>
        </p:nvSpPr>
        <p:spPr>
          <a:xfrm>
            <a:off x="6403155" y="2941164"/>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星形: 五角 13">
            <a:extLst>
              <a:ext uri="{FF2B5EF4-FFF2-40B4-BE49-F238E27FC236}">
                <a16:creationId xmlns:a16="http://schemas.microsoft.com/office/drawing/2014/main" id="{FD038EF5-A840-40DC-9FE3-E6AFE50F48B8}"/>
              </a:ext>
            </a:extLst>
          </p:cNvPr>
          <p:cNvSpPr/>
          <p:nvPr/>
        </p:nvSpPr>
        <p:spPr>
          <a:xfrm>
            <a:off x="8964889" y="2941164"/>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2475C51-9F4C-47F8-AB6A-70AEA771E826}"/>
                  </a:ext>
                </a:extLst>
              </p:cNvPr>
              <p:cNvSpPr/>
              <p:nvPr/>
            </p:nvSpPr>
            <p:spPr>
              <a:xfrm>
                <a:off x="333859" y="4748496"/>
                <a:ext cx="2747740" cy="369332"/>
              </a:xfrm>
              <a:prstGeom prst="rect">
                <a:avLst/>
              </a:prstGeom>
            </p:spPr>
            <p:txBody>
              <a:bodyPr wrap="none">
                <a:spAutoFit/>
              </a:bodyPr>
              <a:lstStyle/>
              <a:p>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𝑡</m:t>
                        </m:r>
                      </m:sub>
                    </m:sSub>
                    <m:r>
                      <a:rPr lang="en-US" altLang="zh-CN" b="0" i="1" smtClean="0">
                        <a:latin typeface="Cambria Math" panose="02040503050406030204" pitchFamily="18" charset="0"/>
                      </a:rPr>
                      <m:t>~  0.386</m:t>
                    </m:r>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i="1">
                            <a:latin typeface="Cambria Math" panose="02040503050406030204" pitchFamily="18" charset="0"/>
                          </a:rPr>
                          <m:t>𝑡</m:t>
                        </m:r>
                        <m:r>
                          <a:rPr lang="en-US" altLang="zh-CN" i="1">
                            <a:latin typeface="Cambria Math" panose="02040503050406030204" pitchFamily="18" charset="0"/>
                          </a:rPr>
                          <m:t>+1</m:t>
                        </m:r>
                      </m:sub>
                    </m:sSub>
                  </m:oMath>
                </a14:m>
                <a:r>
                  <a:rPr lang="zh-CN" altLang="en-US" dirty="0"/>
                  <a:t> </a:t>
                </a:r>
                <a:r>
                  <a:rPr lang="en-US" altLang="zh-CN" dirty="0"/>
                  <a:t>(1)</a:t>
                </a:r>
                <a:endParaRPr lang="zh-CN" altLang="en-US" dirty="0"/>
              </a:p>
            </p:txBody>
          </p:sp>
        </mc:Choice>
        <mc:Fallback xmlns="">
          <p:sp>
            <p:nvSpPr>
              <p:cNvPr id="5" name="矩形 4">
                <a:extLst>
                  <a:ext uri="{FF2B5EF4-FFF2-40B4-BE49-F238E27FC236}">
                    <a16:creationId xmlns:a16="http://schemas.microsoft.com/office/drawing/2014/main" id="{62475C51-9F4C-47F8-AB6A-70AEA771E826}"/>
                  </a:ext>
                </a:extLst>
              </p:cNvPr>
              <p:cNvSpPr>
                <a:spLocks noRot="1" noChangeAspect="1" noMove="1" noResize="1" noEditPoints="1" noAdjustHandles="1" noChangeArrowheads="1" noChangeShapeType="1" noTextEdit="1"/>
              </p:cNvSpPr>
              <p:nvPr/>
            </p:nvSpPr>
            <p:spPr>
              <a:xfrm>
                <a:off x="333859" y="4748496"/>
                <a:ext cx="2747740" cy="369332"/>
              </a:xfrm>
              <a:prstGeom prst="rect">
                <a:avLst/>
              </a:prstGeom>
              <a:blipFill>
                <a:blip r:embed="rId4"/>
                <a:stretch>
                  <a:fillRect t="-9836" r="-88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11F479DF-0717-403D-8935-FCAE0EA5C219}"/>
                  </a:ext>
                </a:extLst>
              </p:cNvPr>
              <p:cNvSpPr/>
              <p:nvPr/>
            </p:nvSpPr>
            <p:spPr>
              <a:xfrm>
                <a:off x="352064" y="5185036"/>
                <a:ext cx="2701252" cy="369332"/>
              </a:xfrm>
              <a:prstGeom prst="rect">
                <a:avLst/>
              </a:prstGeom>
            </p:spPr>
            <p:txBody>
              <a:bodyPr wrap="none">
                <a:spAutoFit/>
              </a:bodyPr>
              <a:lstStyle/>
              <a:p>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𝑡</m:t>
                        </m:r>
                      </m:sub>
                    </m:sSub>
                    <m:r>
                      <a:rPr lang="en-US" altLang="zh-CN" b="0" i="1" smtClean="0">
                        <a:latin typeface="Cambria Math" panose="02040503050406030204" pitchFamily="18" charset="0"/>
                      </a:rPr>
                      <m:t>~−0.082</m:t>
                    </m:r>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i="1">
                            <a:latin typeface="Cambria Math" panose="02040503050406030204" pitchFamily="18" charset="0"/>
                          </a:rPr>
                          <m:t>𝑡</m:t>
                        </m:r>
                      </m:sub>
                    </m:sSub>
                  </m:oMath>
                </a14:m>
                <a:r>
                  <a:rPr lang="zh-CN" altLang="en-US" dirty="0"/>
                  <a:t> </a:t>
                </a:r>
                <a:r>
                  <a:rPr lang="en-US" altLang="zh-CN" dirty="0"/>
                  <a:t>(2)</a:t>
                </a:r>
                <a:endParaRPr lang="zh-CN" altLang="en-US" dirty="0"/>
              </a:p>
            </p:txBody>
          </p:sp>
        </mc:Choice>
        <mc:Fallback xmlns="">
          <p:sp>
            <p:nvSpPr>
              <p:cNvPr id="18" name="矩形 17">
                <a:extLst>
                  <a:ext uri="{FF2B5EF4-FFF2-40B4-BE49-F238E27FC236}">
                    <a16:creationId xmlns:a16="http://schemas.microsoft.com/office/drawing/2014/main" id="{11F479DF-0717-403D-8935-FCAE0EA5C219}"/>
                  </a:ext>
                </a:extLst>
              </p:cNvPr>
              <p:cNvSpPr>
                <a:spLocks noRot="1" noChangeAspect="1" noMove="1" noResize="1" noEditPoints="1" noAdjustHandles="1" noChangeArrowheads="1" noChangeShapeType="1" noTextEdit="1"/>
              </p:cNvSpPr>
              <p:nvPr/>
            </p:nvSpPr>
            <p:spPr>
              <a:xfrm>
                <a:off x="352064" y="5185036"/>
                <a:ext cx="2701252" cy="369332"/>
              </a:xfrm>
              <a:prstGeom prst="rect">
                <a:avLst/>
              </a:prstGeom>
              <a:blipFill>
                <a:blip r:embed="rId5"/>
                <a:stretch>
                  <a:fillRect t="-10000" r="-1129"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8B9B93EC-1C63-40F6-8342-33B505FFDDD9}"/>
                  </a:ext>
                </a:extLst>
              </p:cNvPr>
              <p:cNvSpPr/>
              <p:nvPr/>
            </p:nvSpPr>
            <p:spPr>
              <a:xfrm>
                <a:off x="3435632" y="4748496"/>
                <a:ext cx="2372637" cy="369332"/>
              </a:xfrm>
              <a:prstGeom prst="rect">
                <a:avLst/>
              </a:prstGeom>
            </p:spPr>
            <p:txBody>
              <a:bodyPr wrap="none">
                <a:spAutoFit/>
              </a:bodyPr>
              <a:lstStyle/>
              <a:p>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i="1">
                        <a:latin typeface="Cambria Math" panose="02040503050406030204" pitchFamily="18" charset="0"/>
                      </a:rPr>
                      <m:t>0.386</m:t>
                    </m:r>
                    <m:r>
                      <m:rPr>
                        <m:nor/>
                      </m:rPr>
                      <a:rPr lang="en-US" altLang="zh-CN" dirty="0"/>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b="0" i="1" smtClean="0">
                            <a:latin typeface="Cambria Math" panose="02040503050406030204" pitchFamily="18" charset="0"/>
                          </a:rPr>
                          <m:t>𝑡</m:t>
                        </m:r>
                      </m:sub>
                    </m:sSub>
                  </m:oMath>
                </a14:m>
                <a:r>
                  <a:rPr lang="en-US" altLang="zh-CN" dirty="0"/>
                  <a:t>(3)</a:t>
                </a:r>
                <a:endParaRPr lang="zh-CN" altLang="en-US" dirty="0"/>
              </a:p>
            </p:txBody>
          </p:sp>
        </mc:Choice>
        <mc:Fallback xmlns="">
          <p:sp>
            <p:nvSpPr>
              <p:cNvPr id="19" name="矩形 18">
                <a:extLst>
                  <a:ext uri="{FF2B5EF4-FFF2-40B4-BE49-F238E27FC236}">
                    <a16:creationId xmlns:a16="http://schemas.microsoft.com/office/drawing/2014/main" id="{8B9B93EC-1C63-40F6-8342-33B505FFDDD9}"/>
                  </a:ext>
                </a:extLst>
              </p:cNvPr>
              <p:cNvSpPr>
                <a:spLocks noRot="1" noChangeAspect="1" noMove="1" noResize="1" noEditPoints="1" noAdjustHandles="1" noChangeArrowheads="1" noChangeShapeType="1" noTextEdit="1"/>
              </p:cNvSpPr>
              <p:nvPr/>
            </p:nvSpPr>
            <p:spPr>
              <a:xfrm>
                <a:off x="3435632" y="4748496"/>
                <a:ext cx="2372637" cy="369332"/>
              </a:xfrm>
              <a:prstGeom prst="rect">
                <a:avLst/>
              </a:prstGeom>
              <a:blipFill>
                <a:blip r:embed="rId6"/>
                <a:stretch>
                  <a:fillRect t="-9836" r="-1542" b="-24590"/>
                </a:stretch>
              </a:blipFill>
            </p:spPr>
            <p:txBody>
              <a:bodyPr/>
              <a:lstStyle/>
              <a:p>
                <a:r>
                  <a:rPr lang="zh-CN" altLang="en-US">
                    <a:noFill/>
                  </a:rPr>
                  <a:t> </a:t>
                </a:r>
              </a:p>
            </p:txBody>
          </p:sp>
        </mc:Fallback>
      </mc:AlternateContent>
      <p:sp>
        <p:nvSpPr>
          <p:cNvPr id="7" name="箭头: 右 6">
            <a:extLst>
              <a:ext uri="{FF2B5EF4-FFF2-40B4-BE49-F238E27FC236}">
                <a16:creationId xmlns:a16="http://schemas.microsoft.com/office/drawing/2014/main" id="{D9535FD2-2142-4779-B603-7C5A94A0FB5B}"/>
              </a:ext>
            </a:extLst>
          </p:cNvPr>
          <p:cNvSpPr/>
          <p:nvPr/>
        </p:nvSpPr>
        <p:spPr>
          <a:xfrm>
            <a:off x="3122111" y="4840829"/>
            <a:ext cx="278389"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id="{36F364F8-17DE-4CB3-BC29-24A3D828F58E}"/>
              </a:ext>
            </a:extLst>
          </p:cNvPr>
          <p:cNvSpPr txBox="1"/>
          <p:nvPr/>
        </p:nvSpPr>
        <p:spPr>
          <a:xfrm>
            <a:off x="363703" y="5643725"/>
            <a:ext cx="1544012" cy="369332"/>
          </a:xfrm>
          <a:prstGeom prst="rect">
            <a:avLst/>
          </a:prstGeom>
          <a:noFill/>
        </p:spPr>
        <p:txBody>
          <a:bodyPr wrap="none" rtlCol="0">
            <a:spAutoFit/>
          </a:bodyPr>
          <a:lstStyle/>
          <a:p>
            <a:r>
              <a:rPr lang="en-US" altLang="zh-CN" dirty="0"/>
              <a:t>Plus (2)and (3)</a:t>
            </a:r>
            <a:endParaRPr lang="zh-CN" altLang="en-US" dirty="0"/>
          </a:p>
        </p:txBody>
      </p:sp>
      <p:sp>
        <p:nvSpPr>
          <p:cNvPr id="27" name="箭头: 右 26">
            <a:extLst>
              <a:ext uri="{FF2B5EF4-FFF2-40B4-BE49-F238E27FC236}">
                <a16:creationId xmlns:a16="http://schemas.microsoft.com/office/drawing/2014/main" id="{CCCDE301-9207-482C-9042-4A23ED02E91B}"/>
              </a:ext>
            </a:extLst>
          </p:cNvPr>
          <p:cNvSpPr/>
          <p:nvPr/>
        </p:nvSpPr>
        <p:spPr>
          <a:xfrm>
            <a:off x="1894050" y="5750661"/>
            <a:ext cx="278389"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8" name="矩形 27">
                <a:extLst>
                  <a:ext uri="{FF2B5EF4-FFF2-40B4-BE49-F238E27FC236}">
                    <a16:creationId xmlns:a16="http://schemas.microsoft.com/office/drawing/2014/main" id="{9C705FB4-32FA-4DEF-8A3A-FD260A59EEE6}"/>
                  </a:ext>
                </a:extLst>
              </p:cNvPr>
              <p:cNvSpPr/>
              <p:nvPr/>
            </p:nvSpPr>
            <p:spPr>
              <a:xfrm>
                <a:off x="2248292" y="5634307"/>
                <a:ext cx="2643544" cy="369332"/>
              </a:xfrm>
              <a:prstGeom prst="rect">
                <a:avLst/>
              </a:prstGeom>
            </p:spPr>
            <p:txBody>
              <a:bodyPr wrap="none">
                <a:spAutoFit/>
              </a:bodyPr>
              <a:lstStyle/>
              <a:p>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 0.304</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i="1">
                            <a:latin typeface="Cambria Math" panose="02040503050406030204" pitchFamily="18" charset="0"/>
                          </a:rPr>
                          <m:t>𝑡</m:t>
                        </m:r>
                      </m:sub>
                    </m:sSub>
                  </m:oMath>
                </a14:m>
                <a:r>
                  <a:rPr lang="zh-CN" altLang="en-US" dirty="0"/>
                  <a:t> </a:t>
                </a:r>
                <a:r>
                  <a:rPr lang="en-US" altLang="zh-CN" dirty="0"/>
                  <a:t>(4)</a:t>
                </a:r>
                <a:endParaRPr lang="zh-CN" altLang="en-US" dirty="0"/>
              </a:p>
            </p:txBody>
          </p:sp>
        </mc:Choice>
        <mc:Fallback xmlns="">
          <p:sp>
            <p:nvSpPr>
              <p:cNvPr id="28" name="矩形 27">
                <a:extLst>
                  <a:ext uri="{FF2B5EF4-FFF2-40B4-BE49-F238E27FC236}">
                    <a16:creationId xmlns:a16="http://schemas.microsoft.com/office/drawing/2014/main" id="{9C705FB4-32FA-4DEF-8A3A-FD260A59EEE6}"/>
                  </a:ext>
                </a:extLst>
              </p:cNvPr>
              <p:cNvSpPr>
                <a:spLocks noRot="1" noChangeAspect="1" noMove="1" noResize="1" noEditPoints="1" noAdjustHandles="1" noChangeArrowheads="1" noChangeShapeType="1" noTextEdit="1"/>
              </p:cNvSpPr>
              <p:nvPr/>
            </p:nvSpPr>
            <p:spPr>
              <a:xfrm>
                <a:off x="2248292" y="5634307"/>
                <a:ext cx="2643544" cy="369332"/>
              </a:xfrm>
              <a:prstGeom prst="rect">
                <a:avLst/>
              </a:prstGeom>
              <a:blipFill>
                <a:blip r:embed="rId7"/>
                <a:stretch>
                  <a:fillRect t="-8197" r="-1386" b="-24590"/>
                </a:stretch>
              </a:blipFill>
            </p:spPr>
            <p:txBody>
              <a:bodyPr/>
              <a:lstStyle/>
              <a:p>
                <a:r>
                  <a:rPr lang="zh-CN" altLang="en-US">
                    <a:noFill/>
                  </a:rPr>
                  <a:t> </a:t>
                </a:r>
              </a:p>
            </p:txBody>
          </p:sp>
        </mc:Fallback>
      </mc:AlternateContent>
      <p:sp>
        <p:nvSpPr>
          <p:cNvPr id="29" name="文本框 28">
            <a:extLst>
              <a:ext uri="{FF2B5EF4-FFF2-40B4-BE49-F238E27FC236}">
                <a16:creationId xmlns:a16="http://schemas.microsoft.com/office/drawing/2014/main" id="{B2858C2F-0294-4C68-AE4E-9475F0736112}"/>
              </a:ext>
            </a:extLst>
          </p:cNvPr>
          <p:cNvSpPr txBox="1"/>
          <p:nvPr/>
        </p:nvSpPr>
        <p:spPr>
          <a:xfrm>
            <a:off x="376973" y="6013057"/>
            <a:ext cx="1544012" cy="369332"/>
          </a:xfrm>
          <a:prstGeom prst="rect">
            <a:avLst/>
          </a:prstGeom>
          <a:noFill/>
        </p:spPr>
        <p:txBody>
          <a:bodyPr wrap="none" rtlCol="0">
            <a:spAutoFit/>
          </a:bodyPr>
          <a:lstStyle/>
          <a:p>
            <a:r>
              <a:rPr lang="en-US" altLang="zh-CN" dirty="0"/>
              <a:t>Plus (1)and (5)</a:t>
            </a:r>
            <a:endParaRPr lang="zh-CN" altLang="en-US" dirty="0"/>
          </a:p>
        </p:txBody>
      </p:sp>
      <p:sp>
        <p:nvSpPr>
          <p:cNvPr id="30" name="箭头: 右 29">
            <a:extLst>
              <a:ext uri="{FF2B5EF4-FFF2-40B4-BE49-F238E27FC236}">
                <a16:creationId xmlns:a16="http://schemas.microsoft.com/office/drawing/2014/main" id="{DF5ACD91-3C86-4980-9A8B-ED2ECC9CB3E1}"/>
              </a:ext>
            </a:extLst>
          </p:cNvPr>
          <p:cNvSpPr/>
          <p:nvPr/>
        </p:nvSpPr>
        <p:spPr>
          <a:xfrm>
            <a:off x="1907320" y="6119993"/>
            <a:ext cx="278389"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1" name="矩形 30">
                <a:extLst>
                  <a:ext uri="{FF2B5EF4-FFF2-40B4-BE49-F238E27FC236}">
                    <a16:creationId xmlns:a16="http://schemas.microsoft.com/office/drawing/2014/main" id="{DE38D782-1065-4F6E-A64E-A6125886B8F6}"/>
                  </a:ext>
                </a:extLst>
              </p:cNvPr>
              <p:cNvSpPr/>
              <p:nvPr/>
            </p:nvSpPr>
            <p:spPr>
              <a:xfrm>
                <a:off x="2261562" y="6003639"/>
                <a:ext cx="4282839" cy="369332"/>
              </a:xfrm>
              <a:prstGeom prst="rect">
                <a:avLst/>
              </a:prstGeom>
            </p:spPr>
            <p:txBody>
              <a:bodyPr wrap="none">
                <a:spAutoFit/>
              </a:bodyPr>
              <a:lstStyle/>
              <a:p>
                <a:r>
                  <a:rPr lang="en-US" altLang="zh-CN" b="0" dirty="0"/>
                  <a:t>(</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𝑡</m:t>
                        </m:r>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𝑡</m:t>
                        </m:r>
                      </m:sub>
                    </m:sSub>
                    <m:r>
                      <a:rPr lang="en-US" altLang="zh-CN" b="0" i="1" smtClean="0">
                        <a:latin typeface="Cambria Math" panose="02040503050406030204" pitchFamily="18" charset="0"/>
                      </a:rPr>
                      <m:t>)~ </m:t>
                    </m:r>
                    <m:r>
                      <a:rPr lang="en-US" altLang="zh-CN" b="0" i="1" smtClean="0">
                        <a:solidFill>
                          <a:srgbClr val="FF0000"/>
                        </a:solidFill>
                        <a:latin typeface="Cambria Math" panose="02040503050406030204" pitchFamily="18" charset="0"/>
                      </a:rPr>
                      <m:t>0.690</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i="1">
                            <a:latin typeface="Cambria Math" panose="02040503050406030204" pitchFamily="18" charset="0"/>
                          </a:rPr>
                          <m:t>𝑡</m:t>
                        </m:r>
                        <m:r>
                          <a:rPr lang="en-US" altLang="zh-CN" b="0" i="1" smtClean="0">
                            <a:latin typeface="Cambria Math" panose="02040503050406030204" pitchFamily="18" charset="0"/>
                          </a:rPr>
                          <m:t>+1</m:t>
                        </m:r>
                      </m:sub>
                    </m:sSub>
                  </m:oMath>
                </a14:m>
                <a:r>
                  <a:rPr lang="zh-CN" altLang="en-US" dirty="0"/>
                  <a:t> </a:t>
                </a:r>
                <a:r>
                  <a:rPr lang="en-US" altLang="zh-CN" dirty="0"/>
                  <a:t>(6)</a:t>
                </a:r>
                <a:endParaRPr lang="zh-CN" altLang="en-US" dirty="0"/>
              </a:p>
            </p:txBody>
          </p:sp>
        </mc:Choice>
        <mc:Fallback xmlns="">
          <p:sp>
            <p:nvSpPr>
              <p:cNvPr id="31" name="矩形 30">
                <a:extLst>
                  <a:ext uri="{FF2B5EF4-FFF2-40B4-BE49-F238E27FC236}">
                    <a16:creationId xmlns:a16="http://schemas.microsoft.com/office/drawing/2014/main" id="{DE38D782-1065-4F6E-A64E-A6125886B8F6}"/>
                  </a:ext>
                </a:extLst>
              </p:cNvPr>
              <p:cNvSpPr>
                <a:spLocks noRot="1" noChangeAspect="1" noMove="1" noResize="1" noEditPoints="1" noAdjustHandles="1" noChangeArrowheads="1" noChangeShapeType="1" noTextEdit="1"/>
              </p:cNvSpPr>
              <p:nvPr/>
            </p:nvSpPr>
            <p:spPr>
              <a:xfrm>
                <a:off x="2261562" y="6003639"/>
                <a:ext cx="4282839" cy="369332"/>
              </a:xfrm>
              <a:prstGeom prst="rect">
                <a:avLst/>
              </a:prstGeom>
              <a:blipFill>
                <a:blip r:embed="rId8"/>
                <a:stretch>
                  <a:fillRect l="-1280" t="-10000" b="-26667"/>
                </a:stretch>
              </a:blipFill>
            </p:spPr>
            <p:txBody>
              <a:bodyPr/>
              <a:lstStyle/>
              <a:p>
                <a:r>
                  <a:rPr lang="zh-CN" altLang="en-US">
                    <a:noFill/>
                  </a:rPr>
                  <a:t> </a:t>
                </a:r>
              </a:p>
            </p:txBody>
          </p:sp>
        </mc:Fallback>
      </mc:AlternateContent>
      <p:sp>
        <p:nvSpPr>
          <p:cNvPr id="32" name="箭头: 右 31">
            <a:extLst>
              <a:ext uri="{FF2B5EF4-FFF2-40B4-BE49-F238E27FC236}">
                <a16:creationId xmlns:a16="http://schemas.microsoft.com/office/drawing/2014/main" id="{AA458629-7A53-4D27-A174-C5F578BE0237}"/>
              </a:ext>
            </a:extLst>
          </p:cNvPr>
          <p:cNvSpPr/>
          <p:nvPr/>
        </p:nvSpPr>
        <p:spPr>
          <a:xfrm>
            <a:off x="5038984" y="5726640"/>
            <a:ext cx="278389"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3" name="矩形 32">
                <a:extLst>
                  <a:ext uri="{FF2B5EF4-FFF2-40B4-BE49-F238E27FC236}">
                    <a16:creationId xmlns:a16="http://schemas.microsoft.com/office/drawing/2014/main" id="{0DFC973D-B315-41ED-A660-A93AC93CD1A5}"/>
                  </a:ext>
                </a:extLst>
              </p:cNvPr>
              <p:cNvSpPr/>
              <p:nvPr/>
            </p:nvSpPr>
            <p:spPr>
              <a:xfrm>
                <a:off x="5531456" y="5606950"/>
                <a:ext cx="2643544" cy="369332"/>
              </a:xfrm>
              <a:prstGeom prst="rect">
                <a:avLst/>
              </a:prstGeom>
            </p:spPr>
            <p:txBody>
              <a:bodyPr wrap="none">
                <a:spAutoFit/>
              </a:bodyPr>
              <a:lstStyle/>
              <a:p>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𝑡</m:t>
                        </m:r>
                      </m:sub>
                    </m:sSub>
                    <m:r>
                      <a:rPr lang="en-US" altLang="zh-CN" b="0" i="1" smtClean="0">
                        <a:latin typeface="Cambria Math" panose="02040503050406030204" pitchFamily="18" charset="0"/>
                      </a:rPr>
                      <m:t>~ 0.304</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i="1">
                            <a:latin typeface="Cambria Math" panose="02040503050406030204" pitchFamily="18" charset="0"/>
                          </a:rPr>
                          <m:t>𝑡</m:t>
                        </m:r>
                        <m:r>
                          <a:rPr lang="en-US" altLang="zh-CN" b="0" i="1" smtClean="0">
                            <a:latin typeface="Cambria Math" panose="02040503050406030204" pitchFamily="18" charset="0"/>
                          </a:rPr>
                          <m:t>+1</m:t>
                        </m:r>
                      </m:sub>
                    </m:sSub>
                  </m:oMath>
                </a14:m>
                <a:r>
                  <a:rPr lang="zh-CN" altLang="en-US" dirty="0"/>
                  <a:t> </a:t>
                </a:r>
                <a:r>
                  <a:rPr lang="en-US" altLang="zh-CN" dirty="0"/>
                  <a:t>(5)</a:t>
                </a:r>
                <a:endParaRPr lang="zh-CN" altLang="en-US" dirty="0"/>
              </a:p>
            </p:txBody>
          </p:sp>
        </mc:Choice>
        <mc:Fallback xmlns="">
          <p:sp>
            <p:nvSpPr>
              <p:cNvPr id="33" name="矩形 32">
                <a:extLst>
                  <a:ext uri="{FF2B5EF4-FFF2-40B4-BE49-F238E27FC236}">
                    <a16:creationId xmlns:a16="http://schemas.microsoft.com/office/drawing/2014/main" id="{0DFC973D-B315-41ED-A660-A93AC93CD1A5}"/>
                  </a:ext>
                </a:extLst>
              </p:cNvPr>
              <p:cNvSpPr>
                <a:spLocks noRot="1" noChangeAspect="1" noMove="1" noResize="1" noEditPoints="1" noAdjustHandles="1" noChangeArrowheads="1" noChangeShapeType="1" noTextEdit="1"/>
              </p:cNvSpPr>
              <p:nvPr/>
            </p:nvSpPr>
            <p:spPr>
              <a:xfrm>
                <a:off x="5531456" y="5606950"/>
                <a:ext cx="2643544" cy="369332"/>
              </a:xfrm>
              <a:prstGeom prst="rect">
                <a:avLst/>
              </a:prstGeom>
              <a:blipFill>
                <a:blip r:embed="rId9"/>
                <a:stretch>
                  <a:fillRect t="-10000" r="-1382" b="-26667"/>
                </a:stretch>
              </a:blipFill>
            </p:spPr>
            <p:txBody>
              <a:bodyPr/>
              <a:lstStyle/>
              <a:p>
                <a:r>
                  <a:rPr lang="zh-CN" altLang="en-US">
                    <a:noFill/>
                  </a:rPr>
                  <a:t> </a:t>
                </a:r>
              </a:p>
            </p:txBody>
          </p:sp>
        </mc:Fallback>
      </mc:AlternateContent>
      <p:sp>
        <p:nvSpPr>
          <p:cNvPr id="8" name="矩形 7">
            <a:extLst>
              <a:ext uri="{FF2B5EF4-FFF2-40B4-BE49-F238E27FC236}">
                <a16:creationId xmlns:a16="http://schemas.microsoft.com/office/drawing/2014/main" id="{20E3F150-389A-4EE7-8234-CE2CB6F0388C}"/>
              </a:ext>
            </a:extLst>
          </p:cNvPr>
          <p:cNvSpPr/>
          <p:nvPr/>
        </p:nvSpPr>
        <p:spPr>
          <a:xfrm>
            <a:off x="3327662" y="4166667"/>
            <a:ext cx="612742" cy="1846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星形: 五角 33">
            <a:extLst>
              <a:ext uri="{FF2B5EF4-FFF2-40B4-BE49-F238E27FC236}">
                <a16:creationId xmlns:a16="http://schemas.microsoft.com/office/drawing/2014/main" id="{9D911E2B-E30D-43F1-8E07-469F2A5BE695}"/>
              </a:ext>
            </a:extLst>
          </p:cNvPr>
          <p:cNvSpPr/>
          <p:nvPr/>
        </p:nvSpPr>
        <p:spPr>
          <a:xfrm>
            <a:off x="4001676" y="4166667"/>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星形: 五角 34">
            <a:extLst>
              <a:ext uri="{FF2B5EF4-FFF2-40B4-BE49-F238E27FC236}">
                <a16:creationId xmlns:a16="http://schemas.microsoft.com/office/drawing/2014/main" id="{6DE6D44D-2D3E-400A-8081-2C66838B035D}"/>
              </a:ext>
            </a:extLst>
          </p:cNvPr>
          <p:cNvSpPr/>
          <p:nvPr/>
        </p:nvSpPr>
        <p:spPr>
          <a:xfrm>
            <a:off x="8955457" y="4166667"/>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55962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文本框 139"/>
          <p:cNvSpPr txBox="1"/>
          <p:nvPr/>
        </p:nvSpPr>
        <p:spPr>
          <a:xfrm>
            <a:off x="665622" y="116960"/>
            <a:ext cx="8048913" cy="668645"/>
          </a:xfrm>
          <a:prstGeom prst="rect">
            <a:avLst/>
          </a:prstGeom>
          <a:noFill/>
        </p:spPr>
        <p:txBody>
          <a:bodyPr wrap="square" rtlCol="0">
            <a:spAutoFit/>
          </a:bodyPr>
          <a:lstStyle/>
          <a:p>
            <a:pPr>
              <a:lnSpc>
                <a:spcPct val="130000"/>
              </a:lnSpc>
            </a:pPr>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The long-run response of expenditure</a:t>
            </a:r>
          </a:p>
        </p:txBody>
      </p:sp>
      <p:grpSp>
        <p:nvGrpSpPr>
          <p:cNvPr id="20" name="组合 19"/>
          <p:cNvGrpSpPr/>
          <p:nvPr/>
        </p:nvGrpSpPr>
        <p:grpSpPr>
          <a:xfrm>
            <a:off x="0" y="266632"/>
            <a:ext cx="972918" cy="6591370"/>
            <a:chOff x="0" y="266632"/>
            <a:chExt cx="972918" cy="6591370"/>
          </a:xfrm>
        </p:grpSpPr>
        <p:sp>
          <p:nvSpPr>
            <p:cNvPr id="21"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3" name="组合 22"/>
            <p:cNvGrpSpPr/>
            <p:nvPr/>
          </p:nvGrpSpPr>
          <p:grpSpPr>
            <a:xfrm>
              <a:off x="0" y="5962027"/>
              <a:ext cx="972918" cy="895975"/>
              <a:chOff x="0" y="5962027"/>
              <a:chExt cx="972918" cy="895975"/>
            </a:xfrm>
          </p:grpSpPr>
          <p:sp>
            <p:nvSpPr>
              <p:cNvPr id="24" name="任意多边形 23"/>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 name="图片 2">
            <a:extLst>
              <a:ext uri="{FF2B5EF4-FFF2-40B4-BE49-F238E27FC236}">
                <a16:creationId xmlns:a16="http://schemas.microsoft.com/office/drawing/2014/main" id="{7027ACEB-3910-4A13-A230-90985CD4193F}"/>
              </a:ext>
            </a:extLst>
          </p:cNvPr>
          <p:cNvPicPr>
            <a:picLocks noChangeAspect="1"/>
          </p:cNvPicPr>
          <p:nvPr/>
        </p:nvPicPr>
        <p:blipFill>
          <a:blip r:embed="rId3"/>
          <a:stretch>
            <a:fillRect/>
          </a:stretch>
        </p:blipFill>
        <p:spPr>
          <a:xfrm>
            <a:off x="0" y="1371452"/>
            <a:ext cx="9144000" cy="4115095"/>
          </a:xfrm>
          <a:prstGeom prst="rect">
            <a:avLst/>
          </a:prstGeom>
        </p:spPr>
      </p:pic>
      <p:sp>
        <p:nvSpPr>
          <p:cNvPr id="11" name="星形: 五角 10">
            <a:extLst>
              <a:ext uri="{FF2B5EF4-FFF2-40B4-BE49-F238E27FC236}">
                <a16:creationId xmlns:a16="http://schemas.microsoft.com/office/drawing/2014/main" id="{EECC1DFB-2A27-4C22-9C81-7A1BE68A99D0}"/>
              </a:ext>
            </a:extLst>
          </p:cNvPr>
          <p:cNvSpPr/>
          <p:nvPr/>
        </p:nvSpPr>
        <p:spPr>
          <a:xfrm>
            <a:off x="2705491" y="1932497"/>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星形: 五角 11">
            <a:extLst>
              <a:ext uri="{FF2B5EF4-FFF2-40B4-BE49-F238E27FC236}">
                <a16:creationId xmlns:a16="http://schemas.microsoft.com/office/drawing/2014/main" id="{DB840581-C137-4661-9715-5C375422406C}"/>
              </a:ext>
            </a:extLst>
          </p:cNvPr>
          <p:cNvSpPr/>
          <p:nvPr/>
        </p:nvSpPr>
        <p:spPr>
          <a:xfrm>
            <a:off x="3979681" y="1932497"/>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星形: 五角 12">
            <a:extLst>
              <a:ext uri="{FF2B5EF4-FFF2-40B4-BE49-F238E27FC236}">
                <a16:creationId xmlns:a16="http://schemas.microsoft.com/office/drawing/2014/main" id="{EECC1DFB-2A27-4C22-9C81-7A1BE68A99D0}"/>
              </a:ext>
            </a:extLst>
          </p:cNvPr>
          <p:cNvSpPr/>
          <p:nvPr/>
        </p:nvSpPr>
        <p:spPr>
          <a:xfrm>
            <a:off x="6401585" y="1920712"/>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星形: 五角 13">
            <a:extLst>
              <a:ext uri="{FF2B5EF4-FFF2-40B4-BE49-F238E27FC236}">
                <a16:creationId xmlns:a16="http://schemas.microsoft.com/office/drawing/2014/main" id="{EECC1DFB-2A27-4C22-9C81-7A1BE68A99D0}"/>
              </a:ext>
            </a:extLst>
          </p:cNvPr>
          <p:cNvSpPr/>
          <p:nvPr/>
        </p:nvSpPr>
        <p:spPr>
          <a:xfrm>
            <a:off x="8903616" y="1932497"/>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星形: 五角 14">
            <a:extLst>
              <a:ext uri="{FF2B5EF4-FFF2-40B4-BE49-F238E27FC236}">
                <a16:creationId xmlns:a16="http://schemas.microsoft.com/office/drawing/2014/main" id="{7B21CDE5-8E07-499F-AF8B-13227CF5C5B9}"/>
              </a:ext>
            </a:extLst>
          </p:cNvPr>
          <p:cNvSpPr/>
          <p:nvPr/>
        </p:nvSpPr>
        <p:spPr>
          <a:xfrm>
            <a:off x="5120324" y="2339420"/>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星形: 五角 15">
            <a:extLst>
              <a:ext uri="{FF2B5EF4-FFF2-40B4-BE49-F238E27FC236}">
                <a16:creationId xmlns:a16="http://schemas.microsoft.com/office/drawing/2014/main" id="{A94CF3D7-D5AD-4745-B2A3-B26B5A96B83D}"/>
              </a:ext>
            </a:extLst>
          </p:cNvPr>
          <p:cNvSpPr/>
          <p:nvPr/>
        </p:nvSpPr>
        <p:spPr>
          <a:xfrm>
            <a:off x="7685985" y="2333137"/>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星形: 五角 16">
            <a:extLst>
              <a:ext uri="{FF2B5EF4-FFF2-40B4-BE49-F238E27FC236}">
                <a16:creationId xmlns:a16="http://schemas.microsoft.com/office/drawing/2014/main" id="{CED8D321-6729-4CA3-AA55-9671D622D93D}"/>
              </a:ext>
            </a:extLst>
          </p:cNvPr>
          <p:cNvSpPr/>
          <p:nvPr/>
        </p:nvSpPr>
        <p:spPr>
          <a:xfrm>
            <a:off x="3979680" y="3539840"/>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1692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3117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04</a:t>
            </a:r>
            <a:endParaRPr lang="zh-CN" altLang="en-US" sz="17925" dirty="0">
              <a:solidFill>
                <a:schemeClr val="tx1">
                  <a:alpha val="3000"/>
                </a:schemeClr>
              </a:solidFill>
              <a:latin typeface="Arial Black" panose="020B0A04020102020204" pitchFamily="34" charset="0"/>
            </a:endParaRPr>
          </a:p>
        </p:txBody>
      </p:sp>
      <p:grpSp>
        <p:nvGrpSpPr>
          <p:cNvPr id="2" name="组合 1"/>
          <p:cNvGrpSpPr/>
          <p:nvPr/>
        </p:nvGrpSpPr>
        <p:grpSpPr>
          <a:xfrm>
            <a:off x="-3574" y="857249"/>
            <a:ext cx="1082282" cy="5143502"/>
            <a:chOff x="-3574" y="857249"/>
            <a:chExt cx="1082282" cy="5143502"/>
          </a:xfrm>
        </p:grpSpPr>
        <p:sp>
          <p:nvSpPr>
            <p:cNvPr id="29" name="任意多边形 28"/>
            <p:cNvSpPr/>
            <p:nvPr/>
          </p:nvSpPr>
          <p:spPr>
            <a:xfrm rot="16200000" flipV="1">
              <a:off x="-1810023" y="2663698"/>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26"/>
            <p:cNvSpPr/>
            <p:nvPr/>
          </p:nvSpPr>
          <p:spPr>
            <a:xfrm rot="16200000" flipV="1">
              <a:off x="-1861128" y="306091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1" name="文本框 10"/>
          <p:cNvSpPr txBox="1"/>
          <p:nvPr/>
        </p:nvSpPr>
        <p:spPr>
          <a:xfrm>
            <a:off x="1137438" y="967123"/>
            <a:ext cx="787395"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04</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1823844" y="975296"/>
            <a:ext cx="6745472" cy="707886"/>
          </a:xfrm>
          <a:prstGeom prst="rect">
            <a:avLst/>
          </a:prstGeom>
        </p:spPr>
        <p:txBody>
          <a:bodyPr wrap="square">
            <a:spAutoFit/>
          </a:bodyPr>
          <a:lstStyle/>
          <a:p>
            <a:r>
              <a:rPr lang="en-US" altLang="zh-CN" sz="4000" b="1" dirty="0">
                <a:latin typeface="Times New Roman" panose="02020603050405020304" pitchFamily="18" charset="0"/>
                <a:ea typeface="黑体" panose="02010609060101010101" pitchFamily="49" charset="-122"/>
                <a:cs typeface="Times New Roman" panose="02020603050405020304" pitchFamily="18" charset="0"/>
              </a:rPr>
              <a:t>Empirical Models and Results</a:t>
            </a:r>
            <a:endParaRPr lang="zh-CN" altLang="en-US" sz="4000" b="1" dirty="0">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16" name="直接连接符 15"/>
          <p:cNvCxnSpPr/>
          <p:nvPr/>
        </p:nvCxnSpPr>
        <p:spPr>
          <a:xfrm>
            <a:off x="1823844" y="841348"/>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3" name="任意多边形 32"/>
          <p:cNvSpPr/>
          <p:nvPr/>
        </p:nvSpPr>
        <p:spPr>
          <a:xfrm rot="2700000">
            <a:off x="8787513" y="3119462"/>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文本框 2">
            <a:extLst>
              <a:ext uri="{FF2B5EF4-FFF2-40B4-BE49-F238E27FC236}">
                <a16:creationId xmlns:a16="http://schemas.microsoft.com/office/drawing/2014/main" id="{C20DDFAE-FAD0-4599-9052-76A86F56D5F8}"/>
              </a:ext>
            </a:extLst>
          </p:cNvPr>
          <p:cNvSpPr txBox="1"/>
          <p:nvPr/>
        </p:nvSpPr>
        <p:spPr>
          <a:xfrm>
            <a:off x="1267662" y="2042986"/>
            <a:ext cx="7122193" cy="3697166"/>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altLang="zh-CN" sz="3200" dirty="0">
                <a:solidFill>
                  <a:schemeClr val="bg1">
                    <a:lumMod val="85000"/>
                  </a:schemeClr>
                </a:solidFill>
                <a:latin typeface="Times New Roman" panose="02020603050405020304" pitchFamily="18" charset="0"/>
                <a:cs typeface="Times New Roman" panose="02020603050405020304" pitchFamily="18" charset="0"/>
              </a:rPr>
              <a:t>Baseline Model</a:t>
            </a:r>
          </a:p>
          <a:p>
            <a:pPr marL="571500" indent="-571500">
              <a:lnSpc>
                <a:spcPct val="150000"/>
              </a:lnSpc>
              <a:buFont typeface="Wingdings" panose="05000000000000000000" pitchFamily="2" charset="2"/>
              <a:buChar char="Ø"/>
            </a:pPr>
            <a:r>
              <a:rPr lang="en-US" altLang="zh-CN" sz="3200" dirty="0">
                <a:solidFill>
                  <a:schemeClr val="bg1">
                    <a:lumMod val="85000"/>
                  </a:schemeClr>
                </a:solidFill>
                <a:latin typeface="Times New Roman" panose="02020603050405020304" pitchFamily="18" charset="0"/>
                <a:cs typeface="Times New Roman" panose="02020603050405020304" pitchFamily="18" charset="0"/>
              </a:rPr>
              <a:t>The short-run response of expenditure</a:t>
            </a:r>
          </a:p>
          <a:p>
            <a:pPr marL="571500" indent="-571500">
              <a:lnSpc>
                <a:spcPct val="150000"/>
              </a:lnSpc>
              <a:buFont typeface="Wingdings" panose="05000000000000000000" pitchFamily="2" charset="2"/>
              <a:buChar char="Ø"/>
            </a:pPr>
            <a:r>
              <a:rPr lang="en-US" altLang="zh-CN" sz="3200" dirty="0">
                <a:solidFill>
                  <a:schemeClr val="bg1">
                    <a:lumMod val="85000"/>
                  </a:schemeClr>
                </a:solidFill>
                <a:latin typeface="Times New Roman" panose="02020603050405020304" pitchFamily="18" charset="0"/>
                <a:cs typeface="Times New Roman" panose="02020603050405020304" pitchFamily="18" charset="0"/>
              </a:rPr>
              <a:t>The long-run response of expenditure</a:t>
            </a:r>
          </a:p>
          <a:p>
            <a:pPr marL="571500" indent="-571500">
              <a:lnSpc>
                <a:spcPct val="150000"/>
              </a:lnSpc>
              <a:buFont typeface="Wingdings" panose="05000000000000000000" pitchFamily="2" charset="2"/>
              <a:buChar char="Ø"/>
            </a:pPr>
            <a:r>
              <a:rPr lang="en-US" altLang="zh-CN" sz="3200" dirty="0">
                <a:latin typeface="Times New Roman" panose="02020603050405020304" pitchFamily="18" charset="0"/>
                <a:cs typeface="Times New Roman" panose="02020603050405020304" pitchFamily="18" charset="0"/>
              </a:rPr>
              <a:t>Differences in responses across households and goods</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6033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3117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01</a:t>
            </a:r>
            <a:endParaRPr lang="zh-CN" altLang="en-US" sz="17925" dirty="0">
              <a:solidFill>
                <a:schemeClr val="tx1">
                  <a:alpha val="3000"/>
                </a:schemeClr>
              </a:solidFill>
              <a:latin typeface="Arial Black" panose="020B0A04020102020204" pitchFamily="34" charset="0"/>
            </a:endParaRPr>
          </a:p>
        </p:txBody>
      </p:sp>
      <p:grpSp>
        <p:nvGrpSpPr>
          <p:cNvPr id="2" name="组合 1"/>
          <p:cNvGrpSpPr/>
          <p:nvPr/>
        </p:nvGrpSpPr>
        <p:grpSpPr>
          <a:xfrm>
            <a:off x="-3574" y="857249"/>
            <a:ext cx="1082282" cy="5143502"/>
            <a:chOff x="-3574" y="857249"/>
            <a:chExt cx="1082282" cy="5143502"/>
          </a:xfrm>
        </p:grpSpPr>
        <p:sp>
          <p:nvSpPr>
            <p:cNvPr id="29" name="任意多边形 28"/>
            <p:cNvSpPr/>
            <p:nvPr/>
          </p:nvSpPr>
          <p:spPr>
            <a:xfrm rot="16200000" flipV="1">
              <a:off x="-1810023" y="2663698"/>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26"/>
            <p:cNvSpPr/>
            <p:nvPr/>
          </p:nvSpPr>
          <p:spPr>
            <a:xfrm rot="16200000" flipV="1">
              <a:off x="-1861128" y="306091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1" name="文本框 10"/>
          <p:cNvSpPr txBox="1"/>
          <p:nvPr/>
        </p:nvSpPr>
        <p:spPr>
          <a:xfrm>
            <a:off x="1542789" y="2098338"/>
            <a:ext cx="686406"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01</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2229195" y="2006920"/>
            <a:ext cx="6745472" cy="830997"/>
          </a:xfrm>
          <a:prstGeom prst="rect">
            <a:avLst/>
          </a:prstGeom>
        </p:spPr>
        <p:txBody>
          <a:bodyPr wrap="square">
            <a:spAutoFit/>
          </a:bodyPr>
          <a:lstStyle/>
          <a:p>
            <a:pPr lvl="0"/>
            <a:r>
              <a:rPr lang="en-US" altLang="zh-CN" sz="4800" b="1" dirty="0">
                <a:latin typeface="Times New Roman" panose="02020603050405020304" pitchFamily="18" charset="0"/>
                <a:ea typeface="黑体" panose="02010609060101010101" pitchFamily="49" charset="-122"/>
                <a:cs typeface="Times New Roman" panose="02020603050405020304" pitchFamily="18" charset="0"/>
              </a:rPr>
              <a:t>Introduction</a:t>
            </a:r>
            <a:endParaRPr lang="zh-CN" altLang="en-US" sz="4800" b="1" dirty="0">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16" name="直接连接符 15"/>
          <p:cNvCxnSpPr/>
          <p:nvPr/>
        </p:nvCxnSpPr>
        <p:spPr>
          <a:xfrm>
            <a:off x="2229195" y="1972563"/>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3" name="任意多边形 32"/>
          <p:cNvSpPr/>
          <p:nvPr/>
        </p:nvSpPr>
        <p:spPr>
          <a:xfrm rot="2700000">
            <a:off x="8787513" y="3119462"/>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 name="文本框 2">
            <a:extLst>
              <a:ext uri="{FF2B5EF4-FFF2-40B4-BE49-F238E27FC236}">
                <a16:creationId xmlns:a16="http://schemas.microsoft.com/office/drawing/2014/main" id="{C20DDFAE-FAD0-4599-9052-76A86F56D5F8}"/>
              </a:ext>
            </a:extLst>
          </p:cNvPr>
          <p:cNvSpPr txBox="1"/>
          <p:nvPr/>
        </p:nvSpPr>
        <p:spPr>
          <a:xfrm>
            <a:off x="2229195" y="3395183"/>
            <a:ext cx="4656840" cy="1569660"/>
          </a:xfrm>
          <a:prstGeom prst="rect">
            <a:avLst/>
          </a:prstGeom>
          <a:noFill/>
        </p:spPr>
        <p:txBody>
          <a:bodyPr wrap="square" rtlCol="0">
            <a:spAutoFit/>
          </a:bodyPr>
          <a:lstStyle/>
          <a:p>
            <a:pPr marL="571500" indent="-571500">
              <a:buFont typeface="Wingdings" panose="05000000000000000000" pitchFamily="2" charset="2"/>
              <a:buChar char="Ø"/>
            </a:pPr>
            <a:r>
              <a:rPr lang="en-US" altLang="zh-CN" sz="3200" dirty="0">
                <a:latin typeface="Times New Roman" panose="02020603050405020304" pitchFamily="18" charset="0"/>
                <a:cs typeface="Times New Roman" panose="02020603050405020304" pitchFamily="18" charset="0"/>
              </a:rPr>
              <a:t>Comparisons</a:t>
            </a:r>
          </a:p>
          <a:p>
            <a:endParaRPr lang="en-US" altLang="zh-CN" sz="3200" dirty="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Ø"/>
            </a:pPr>
            <a:r>
              <a:rPr lang="en-US" altLang="zh-CN" sz="3200" dirty="0">
                <a:latin typeface="Times New Roman" panose="02020603050405020304" pitchFamily="18" charset="0"/>
                <a:cs typeface="Times New Roman" panose="02020603050405020304" pitchFamily="18" charset="0"/>
              </a:rPr>
              <a:t>Background</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7677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文本框 139"/>
          <p:cNvSpPr txBox="1"/>
          <p:nvPr/>
        </p:nvSpPr>
        <p:spPr>
          <a:xfrm>
            <a:off x="665622" y="116960"/>
            <a:ext cx="8048913" cy="579967"/>
          </a:xfrm>
          <a:prstGeom prst="rect">
            <a:avLst/>
          </a:prstGeom>
          <a:noFill/>
        </p:spPr>
        <p:txBody>
          <a:bodyPr wrap="square" rtlCol="0">
            <a:spAutoFit/>
          </a:bodyPr>
          <a:lstStyle/>
          <a:p>
            <a:pPr>
              <a:lnSpc>
                <a:spcPct val="150000"/>
              </a:lnSpc>
            </a:pPr>
            <a:r>
              <a:rPr lang="en-US" altLang="zh-CN" sz="2400" b="1" dirty="0">
                <a:latin typeface="Times New Roman" panose="02020603050405020304" pitchFamily="18" charset="0"/>
                <a:cs typeface="Times New Roman" panose="02020603050405020304" pitchFamily="18" charset="0"/>
              </a:rPr>
              <a:t>Differences in responses across households and goods</a:t>
            </a:r>
            <a:endParaRPr lang="zh-CN" altLang="en-US" sz="2400" b="1" dirty="0">
              <a:latin typeface="Times New Roman" panose="02020603050405020304" pitchFamily="18" charset="0"/>
              <a:cs typeface="Times New Roman" panose="02020603050405020304" pitchFamily="18" charset="0"/>
            </a:endParaRPr>
          </a:p>
        </p:txBody>
      </p:sp>
      <p:grpSp>
        <p:nvGrpSpPr>
          <p:cNvPr id="20" name="组合 19"/>
          <p:cNvGrpSpPr/>
          <p:nvPr/>
        </p:nvGrpSpPr>
        <p:grpSpPr>
          <a:xfrm>
            <a:off x="0" y="266632"/>
            <a:ext cx="972918" cy="6591370"/>
            <a:chOff x="0" y="266632"/>
            <a:chExt cx="972918" cy="6591370"/>
          </a:xfrm>
        </p:grpSpPr>
        <p:sp>
          <p:nvSpPr>
            <p:cNvPr id="21"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3" name="组合 22"/>
            <p:cNvGrpSpPr/>
            <p:nvPr/>
          </p:nvGrpSpPr>
          <p:grpSpPr>
            <a:xfrm>
              <a:off x="0" y="5962027"/>
              <a:ext cx="972918" cy="895975"/>
              <a:chOff x="0" y="5962027"/>
              <a:chExt cx="972918" cy="895975"/>
            </a:xfrm>
          </p:grpSpPr>
          <p:sp>
            <p:nvSpPr>
              <p:cNvPr id="24" name="任意多边形 23"/>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文本框 2">
            <a:extLst>
              <a:ext uri="{FF2B5EF4-FFF2-40B4-BE49-F238E27FC236}">
                <a16:creationId xmlns:a16="http://schemas.microsoft.com/office/drawing/2014/main" id="{DA222CD0-74E5-4B52-B8F0-2E15172C628C}"/>
              </a:ext>
            </a:extLst>
          </p:cNvPr>
          <p:cNvSpPr txBox="1"/>
          <p:nvPr/>
        </p:nvSpPr>
        <p:spPr>
          <a:xfrm>
            <a:off x="385127" y="1099155"/>
            <a:ext cx="8329408" cy="4093428"/>
          </a:xfrm>
          <a:prstGeom prst="rect">
            <a:avLst/>
          </a:prstGeom>
          <a:noFill/>
        </p:spPr>
        <p:txBody>
          <a:bodyPr wrap="square" rtlCol="0">
            <a:spAutoFit/>
          </a:bodyPr>
          <a:lstStyle/>
          <a:p>
            <a:pPr algn="just"/>
            <a:r>
              <a:rPr lang="en-US" altLang="zh-CN" sz="2000" dirty="0">
                <a:latin typeface="Times New Roman" panose="02020603050405020304" pitchFamily="18" charset="0"/>
                <a:cs typeface="Times New Roman" panose="02020603050405020304" pitchFamily="18" charset="0"/>
              </a:rPr>
              <a:t>This section analyzes </a:t>
            </a:r>
            <a:r>
              <a:rPr lang="en-US" altLang="zh-CN" sz="2000" dirty="0">
                <a:solidFill>
                  <a:srgbClr val="FF0000"/>
                </a:solidFill>
                <a:latin typeface="Times New Roman" panose="02020603050405020304" pitchFamily="18" charset="0"/>
                <a:cs typeface="Times New Roman" panose="02020603050405020304" pitchFamily="18" charset="0"/>
              </a:rPr>
              <a:t>heterogeneity</a:t>
            </a:r>
            <a:r>
              <a:rPr lang="en-US" altLang="zh-CN" sz="2000" dirty="0">
                <a:latin typeface="Times New Roman" panose="02020603050405020304" pitchFamily="18" charset="0"/>
                <a:cs typeface="Times New Roman" panose="02020603050405020304" pitchFamily="18" charset="0"/>
              </a:rPr>
              <a:t> in the response to the rebate, across different types of households and different subcategories of consumption goods.</a:t>
            </a:r>
          </a:p>
          <a:p>
            <a:pPr algn="just"/>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The presence of </a:t>
            </a:r>
            <a:r>
              <a:rPr lang="en-US" altLang="zh-CN" sz="2000" dirty="0">
                <a:solidFill>
                  <a:srgbClr val="FF0000"/>
                </a:solidFill>
                <a:latin typeface="Times New Roman" panose="02020603050405020304" pitchFamily="18" charset="0"/>
                <a:cs typeface="Times New Roman" panose="02020603050405020304" pitchFamily="18" charset="0"/>
              </a:rPr>
              <a:t>liquidity constraints </a:t>
            </a:r>
            <a:r>
              <a:rPr lang="en-US" altLang="zh-CN" sz="2000" dirty="0">
                <a:latin typeface="Times New Roman" panose="02020603050405020304" pitchFamily="18" charset="0"/>
                <a:cs typeface="Times New Roman" panose="02020603050405020304" pitchFamily="18" charset="0"/>
              </a:rPr>
              <a:t>is a leading explanation why household might increase in response to a previously expected increase in income.</a:t>
            </a:r>
          </a:p>
          <a:p>
            <a:pPr algn="just"/>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Households with </a:t>
            </a:r>
            <a:r>
              <a:rPr lang="en-US" altLang="zh-CN" sz="2000" dirty="0">
                <a:solidFill>
                  <a:srgbClr val="FF0000"/>
                </a:solidFill>
                <a:latin typeface="Times New Roman" panose="02020603050405020304" pitchFamily="18" charset="0"/>
                <a:cs typeface="Times New Roman" panose="02020603050405020304" pitchFamily="18" charset="0"/>
              </a:rPr>
              <a:t>low</a:t>
            </a:r>
            <a:r>
              <a:rPr lang="en-US" altLang="zh-CN" sz="2000" dirty="0">
                <a:latin typeface="Times New Roman" panose="02020603050405020304" pitchFamily="18" charset="0"/>
                <a:cs typeface="Times New Roman" panose="02020603050405020304" pitchFamily="18" charset="0"/>
              </a:rPr>
              <a:t> liquid wealth may be unable or unwilling to increase their spending prior to the rebate arrival. On the other hand, households with </a:t>
            </a:r>
            <a:r>
              <a:rPr lang="en-US" altLang="zh-CN" sz="2000" dirty="0">
                <a:solidFill>
                  <a:srgbClr val="FF0000"/>
                </a:solidFill>
                <a:latin typeface="Times New Roman" panose="02020603050405020304" pitchFamily="18" charset="0"/>
                <a:cs typeface="Times New Roman" panose="02020603050405020304" pitchFamily="18" charset="0"/>
              </a:rPr>
              <a:t>high</a:t>
            </a:r>
            <a:r>
              <a:rPr lang="en-US" altLang="zh-CN" sz="2000" dirty="0">
                <a:latin typeface="Times New Roman" panose="02020603050405020304" pitchFamily="18" charset="0"/>
                <a:cs typeface="Times New Roman" panose="02020603050405020304" pitchFamily="18" charset="0"/>
              </a:rPr>
              <a:t> liquid wealth may find the utility costs of not smoothing consumption across the arrival of the rebate to be small (Ricardo J. Caballero, 1995; Parker, 1999; Christopher A. Sims, 2003; Ricardo Reis, 2004).</a:t>
            </a:r>
          </a:p>
          <a:p>
            <a:pPr algn="just"/>
            <a:endParaRPr lang="en-US" altLang="zh-CN" sz="2000" dirty="0">
              <a:latin typeface="Times New Roman" panose="02020603050405020304" pitchFamily="18" charset="0"/>
              <a:cs typeface="Times New Roman" panose="02020603050405020304" pitchFamily="18" charset="0"/>
            </a:endParaRPr>
          </a:p>
          <a:p>
            <a:pPr algn="just"/>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8525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266632"/>
            <a:ext cx="972918" cy="6591370"/>
            <a:chOff x="0" y="266632"/>
            <a:chExt cx="972918" cy="6591370"/>
          </a:xfrm>
        </p:grpSpPr>
        <p:sp>
          <p:nvSpPr>
            <p:cNvPr id="21"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3" name="组合 22"/>
            <p:cNvGrpSpPr/>
            <p:nvPr/>
          </p:nvGrpSpPr>
          <p:grpSpPr>
            <a:xfrm>
              <a:off x="0" y="5962027"/>
              <a:ext cx="972918" cy="895975"/>
              <a:chOff x="0" y="5962027"/>
              <a:chExt cx="972918" cy="895975"/>
            </a:xfrm>
          </p:grpSpPr>
          <p:sp>
            <p:nvSpPr>
              <p:cNvPr id="24" name="任意多边形 23"/>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文本框 2">
            <a:extLst>
              <a:ext uri="{FF2B5EF4-FFF2-40B4-BE49-F238E27FC236}">
                <a16:creationId xmlns:a16="http://schemas.microsoft.com/office/drawing/2014/main" id="{DA222CD0-74E5-4B52-B8F0-2E15172C628C}"/>
              </a:ext>
            </a:extLst>
          </p:cNvPr>
          <p:cNvSpPr txBox="1"/>
          <p:nvPr/>
        </p:nvSpPr>
        <p:spPr>
          <a:xfrm>
            <a:off x="385127" y="1099155"/>
            <a:ext cx="8249826" cy="4161002"/>
          </a:xfrm>
          <a:prstGeom prst="rect">
            <a:avLst/>
          </a:prstGeom>
          <a:noFill/>
        </p:spPr>
        <p:txBody>
          <a:bodyPr wrap="square" rtlCol="0">
            <a:spAutoFit/>
          </a:bodyPr>
          <a:lstStyle/>
          <a:p>
            <a:pPr algn="just"/>
            <a:r>
              <a:rPr lang="en-US" altLang="zh-CN" sz="2000" dirty="0">
                <a:latin typeface="Times New Roman" panose="02020603050405020304" pitchFamily="18" charset="0"/>
                <a:cs typeface="Times New Roman" panose="02020603050405020304" pitchFamily="18" charset="0"/>
              </a:rPr>
              <a:t>We use three different variables to identify households that are potentially</a:t>
            </a:r>
          </a:p>
          <a:p>
            <a:pPr algn="just"/>
            <a:r>
              <a:rPr lang="en-US" altLang="zh-CN" sz="2000" dirty="0">
                <a:latin typeface="Times New Roman" panose="02020603050405020304" pitchFamily="18" charset="0"/>
                <a:cs typeface="Times New Roman" panose="02020603050405020304" pitchFamily="18" charset="0"/>
              </a:rPr>
              <a:t>liquidity constrained</a:t>
            </a:r>
            <a:r>
              <a:rPr lang="en-US" altLang="zh-CN" sz="2000" dirty="0">
                <a:solidFill>
                  <a:srgbClr val="FF0000"/>
                </a:solidFill>
                <a:latin typeface="Times New Roman" panose="02020603050405020304" pitchFamily="18" charset="0"/>
                <a:cs typeface="Times New Roman" panose="02020603050405020304" pitchFamily="18" charset="0"/>
              </a:rPr>
              <a:t>: age</a:t>
            </a:r>
            <a:r>
              <a:rPr lang="en-US" altLang="zh-CN" sz="2000" dirty="0">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income </a:t>
            </a:r>
            <a:r>
              <a:rPr lang="en-US" altLang="zh-CN" sz="2000" dirty="0">
                <a:latin typeface="Times New Roman" panose="02020603050405020304" pitchFamily="18" charset="0"/>
                <a:cs typeface="Times New Roman" panose="02020603050405020304" pitchFamily="18" charset="0"/>
              </a:rPr>
              <a:t>(family income before taxes), and </a:t>
            </a:r>
            <a:r>
              <a:rPr lang="en-US" altLang="zh-CN" sz="2000" dirty="0">
                <a:solidFill>
                  <a:srgbClr val="FF0000"/>
                </a:solidFill>
                <a:latin typeface="Times New Roman" panose="02020603050405020304" pitchFamily="18" charset="0"/>
                <a:cs typeface="Times New Roman" panose="02020603050405020304" pitchFamily="18" charset="0"/>
              </a:rPr>
              <a:t>liquid assets </a:t>
            </a:r>
            <a:r>
              <a:rPr lang="en-US" altLang="zh-CN" sz="2000" dirty="0">
                <a:latin typeface="Times New Roman" panose="02020603050405020304" pitchFamily="18" charset="0"/>
                <a:cs typeface="Times New Roman" panose="02020603050405020304" pitchFamily="18" charset="0"/>
              </a:rPr>
              <a:t>(the sum of balances in checking and saving accounts). </a:t>
            </a:r>
          </a:p>
          <a:p>
            <a:pPr algn="just"/>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For each variable, we split households into three groups</a:t>
            </a:r>
            <a:r>
              <a:rPr lang="en-US" altLang="zh-CN" sz="2000" dirty="0">
                <a:solidFill>
                  <a:srgbClr val="FF0000"/>
                </a:solidFill>
                <a:latin typeface="Times New Roman" panose="02020603050405020304" pitchFamily="18" charset="0"/>
                <a:cs typeface="Times New Roman" panose="02020603050405020304" pitchFamily="18" charset="0"/>
              </a:rPr>
              <a:t>, Low, High, and the baseline intermediate group</a:t>
            </a:r>
            <a:r>
              <a:rPr lang="en-US" altLang="zh-CN" sz="2000" dirty="0">
                <a:latin typeface="Times New Roman" panose="02020603050405020304" pitchFamily="18" charset="0"/>
                <a:cs typeface="Times New Roman" panose="02020603050405020304" pitchFamily="18" charset="0"/>
              </a:rPr>
              <a:t>, with the cutoffs between groups chosen to include about a third of the rebate recipients in each group.</a:t>
            </a:r>
          </a:p>
          <a:p>
            <a:pPr algn="just"/>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Age: young households typically have low liquid wealth and high income growth, they are disproportionately likely to be liquidity </a:t>
            </a:r>
            <a:r>
              <a:rPr lang="en-US" altLang="zh-CN" sz="2000" dirty="0" err="1">
                <a:latin typeface="Times New Roman" panose="02020603050405020304" pitchFamily="18" charset="0"/>
                <a:cs typeface="Times New Roman" panose="02020603050405020304" pitchFamily="18" charset="0"/>
              </a:rPr>
              <a:t>constrainted</a:t>
            </a:r>
            <a:r>
              <a:rPr lang="en-US" altLang="zh-CN" sz="2000" dirty="0">
                <a:latin typeface="Times New Roman" panose="02020603050405020304" pitchFamily="18" charset="0"/>
                <a:cs typeface="Times New Roman" panose="02020603050405020304" pitchFamily="18" charset="0"/>
              </a:rPr>
              <a:t>(e.g., </a:t>
            </a:r>
            <a:r>
              <a:rPr lang="en-US" altLang="zh-CN" sz="2000" dirty="0" err="1">
                <a:latin typeface="Times New Roman" panose="02020603050405020304" pitchFamily="18" charset="0"/>
                <a:cs typeface="Times New Roman" panose="02020603050405020304" pitchFamily="18" charset="0"/>
              </a:rPr>
              <a:t>Tullio</a:t>
            </a:r>
            <a:r>
              <a:rPr lang="en-US" altLang="zh-CN" sz="2000" dirty="0">
                <a:latin typeface="Times New Roman" panose="02020603050405020304" pitchFamily="18" charset="0"/>
                <a:cs typeface="Times New Roman" panose="02020603050405020304" pitchFamily="18" charset="0"/>
              </a:rPr>
              <a:t> J, 1990; </a:t>
            </a:r>
            <a:r>
              <a:rPr lang="en-US" altLang="zh-CN" sz="2000" dirty="0" err="1">
                <a:latin typeface="Times New Roman" panose="02020603050405020304" pitchFamily="18" charset="0"/>
                <a:cs typeface="Times New Roman" panose="02020603050405020304" pitchFamily="18" charset="0"/>
              </a:rPr>
              <a:t>Jappelli</a:t>
            </a:r>
            <a:r>
              <a:rPr lang="en-US" altLang="zh-CN" sz="2000" dirty="0">
                <a:latin typeface="Times New Roman" panose="02020603050405020304" pitchFamily="18" charset="0"/>
                <a:cs typeface="Times New Roman" panose="02020603050405020304" pitchFamily="18" charset="0"/>
              </a:rPr>
              <a:t> et al., 1998)</a:t>
            </a:r>
          </a:p>
          <a:p>
            <a:pPr algn="just"/>
            <a:endParaRPr lang="en-US" altLang="zh-CN" sz="2000" dirty="0">
              <a:latin typeface="Times New Roman" panose="02020603050405020304" pitchFamily="18" charset="0"/>
              <a:cs typeface="Times New Roman" panose="02020603050405020304" pitchFamily="18" charset="0"/>
            </a:endParaRPr>
          </a:p>
          <a:p>
            <a:pPr algn="just"/>
            <a:endParaRPr lang="zh-CN" altLang="en-US" sz="2000"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5BA86A1A-F701-4D6B-AF5A-7BB5B18B468E}"/>
              </a:ext>
            </a:extLst>
          </p:cNvPr>
          <p:cNvSpPr txBox="1"/>
          <p:nvPr/>
        </p:nvSpPr>
        <p:spPr>
          <a:xfrm>
            <a:off x="665622" y="116960"/>
            <a:ext cx="8048913" cy="579967"/>
          </a:xfrm>
          <a:prstGeom prst="rect">
            <a:avLst/>
          </a:prstGeom>
          <a:noFill/>
        </p:spPr>
        <p:txBody>
          <a:bodyPr wrap="square" rtlCol="0">
            <a:spAutoFit/>
          </a:bodyPr>
          <a:lstStyle/>
          <a:p>
            <a:pPr>
              <a:lnSpc>
                <a:spcPct val="150000"/>
              </a:lnSpc>
            </a:pPr>
            <a:r>
              <a:rPr lang="en-US" altLang="zh-CN" sz="2400" b="1" dirty="0">
                <a:latin typeface="Times New Roman" panose="02020603050405020304" pitchFamily="18" charset="0"/>
                <a:cs typeface="Times New Roman" panose="02020603050405020304" pitchFamily="18" charset="0"/>
              </a:rPr>
              <a:t>Differences in responses across households and goods</a:t>
            </a:r>
            <a:endParaRPr lang="zh-CN"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4741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文本框 139"/>
          <p:cNvSpPr txBox="1"/>
          <p:nvPr/>
        </p:nvSpPr>
        <p:spPr>
          <a:xfrm>
            <a:off x="708946" y="141399"/>
            <a:ext cx="8048913" cy="579967"/>
          </a:xfrm>
          <a:prstGeom prst="rect">
            <a:avLst/>
          </a:prstGeom>
          <a:noFill/>
        </p:spPr>
        <p:txBody>
          <a:bodyPr wrap="square" rtlCol="0">
            <a:spAutoFit/>
          </a:bodyPr>
          <a:lstStyle/>
          <a:p>
            <a:pPr>
              <a:lnSpc>
                <a:spcPct val="150000"/>
              </a:lnSpc>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Differences in responses across households and goods</a:t>
            </a:r>
            <a:endParaRPr lang="zh-CN" altLang="en-US" sz="2400" b="1" dirty="0">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20" name="组合 19"/>
          <p:cNvGrpSpPr/>
          <p:nvPr/>
        </p:nvGrpSpPr>
        <p:grpSpPr>
          <a:xfrm>
            <a:off x="0" y="266632"/>
            <a:ext cx="972918" cy="6591370"/>
            <a:chOff x="0" y="266632"/>
            <a:chExt cx="972918" cy="6591370"/>
          </a:xfrm>
        </p:grpSpPr>
        <p:sp>
          <p:nvSpPr>
            <p:cNvPr id="21"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3" name="组合 22"/>
            <p:cNvGrpSpPr/>
            <p:nvPr/>
          </p:nvGrpSpPr>
          <p:grpSpPr>
            <a:xfrm>
              <a:off x="0" y="5962027"/>
              <a:ext cx="972918" cy="895975"/>
              <a:chOff x="0" y="5962027"/>
              <a:chExt cx="972918" cy="895975"/>
            </a:xfrm>
          </p:grpSpPr>
          <p:sp>
            <p:nvSpPr>
              <p:cNvPr id="24" name="任意多边形 23"/>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 name="图片 2">
            <a:extLst>
              <a:ext uri="{FF2B5EF4-FFF2-40B4-BE49-F238E27FC236}">
                <a16:creationId xmlns:a16="http://schemas.microsoft.com/office/drawing/2014/main" id="{A70B89CF-03B1-4E0C-B732-7E1B52E240D1}"/>
              </a:ext>
            </a:extLst>
          </p:cNvPr>
          <p:cNvPicPr>
            <a:picLocks noChangeAspect="1"/>
          </p:cNvPicPr>
          <p:nvPr/>
        </p:nvPicPr>
        <p:blipFill>
          <a:blip r:embed="rId3"/>
          <a:stretch>
            <a:fillRect/>
          </a:stretch>
        </p:blipFill>
        <p:spPr>
          <a:xfrm>
            <a:off x="828019" y="0"/>
            <a:ext cx="7487962" cy="6858000"/>
          </a:xfrm>
          <a:prstGeom prst="rect">
            <a:avLst/>
          </a:prstGeom>
        </p:spPr>
      </p:pic>
      <p:sp>
        <p:nvSpPr>
          <p:cNvPr id="11" name="星形: 五角 10">
            <a:extLst>
              <a:ext uri="{FF2B5EF4-FFF2-40B4-BE49-F238E27FC236}">
                <a16:creationId xmlns:a16="http://schemas.microsoft.com/office/drawing/2014/main" id="{17C73F7E-9B6F-45A2-8526-4E630F5F5026}"/>
              </a:ext>
            </a:extLst>
          </p:cNvPr>
          <p:cNvSpPr/>
          <p:nvPr/>
        </p:nvSpPr>
        <p:spPr>
          <a:xfrm>
            <a:off x="4110084" y="4741685"/>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星形: 五角 11">
            <a:extLst>
              <a:ext uri="{FF2B5EF4-FFF2-40B4-BE49-F238E27FC236}">
                <a16:creationId xmlns:a16="http://schemas.microsoft.com/office/drawing/2014/main" id="{0503292E-1E18-460C-858C-1307226642C6}"/>
              </a:ext>
            </a:extLst>
          </p:cNvPr>
          <p:cNvSpPr/>
          <p:nvPr/>
        </p:nvSpPr>
        <p:spPr>
          <a:xfrm>
            <a:off x="6127388" y="4741685"/>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星形: 五角 12">
            <a:extLst>
              <a:ext uri="{FF2B5EF4-FFF2-40B4-BE49-F238E27FC236}">
                <a16:creationId xmlns:a16="http://schemas.microsoft.com/office/drawing/2014/main" id="{62F15547-0DF5-4E96-9DC3-B12A4002539F}"/>
              </a:ext>
            </a:extLst>
          </p:cNvPr>
          <p:cNvSpPr/>
          <p:nvPr/>
        </p:nvSpPr>
        <p:spPr>
          <a:xfrm>
            <a:off x="8144692" y="4741685"/>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星形: 五角 13">
            <a:extLst>
              <a:ext uri="{FF2B5EF4-FFF2-40B4-BE49-F238E27FC236}">
                <a16:creationId xmlns:a16="http://schemas.microsoft.com/office/drawing/2014/main" id="{E7895417-82DD-42CC-A72D-A515E541F56E}"/>
              </a:ext>
            </a:extLst>
          </p:cNvPr>
          <p:cNvSpPr/>
          <p:nvPr/>
        </p:nvSpPr>
        <p:spPr>
          <a:xfrm>
            <a:off x="6127387" y="2136743"/>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星形: 五角 14">
            <a:extLst>
              <a:ext uri="{FF2B5EF4-FFF2-40B4-BE49-F238E27FC236}">
                <a16:creationId xmlns:a16="http://schemas.microsoft.com/office/drawing/2014/main" id="{3EAA7861-FD3B-42B5-8C02-C48FB59452DA}"/>
              </a:ext>
            </a:extLst>
          </p:cNvPr>
          <p:cNvSpPr/>
          <p:nvPr/>
        </p:nvSpPr>
        <p:spPr>
          <a:xfrm>
            <a:off x="7141556" y="2136743"/>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星形: 五角 15">
            <a:extLst>
              <a:ext uri="{FF2B5EF4-FFF2-40B4-BE49-F238E27FC236}">
                <a16:creationId xmlns:a16="http://schemas.microsoft.com/office/drawing/2014/main" id="{3215C039-C11C-402D-83D7-CA7C39629949}"/>
              </a:ext>
            </a:extLst>
          </p:cNvPr>
          <p:cNvSpPr/>
          <p:nvPr/>
        </p:nvSpPr>
        <p:spPr>
          <a:xfrm>
            <a:off x="8129830" y="2136743"/>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星形: 五角 16">
            <a:extLst>
              <a:ext uri="{FF2B5EF4-FFF2-40B4-BE49-F238E27FC236}">
                <a16:creationId xmlns:a16="http://schemas.microsoft.com/office/drawing/2014/main" id="{0741F446-E07F-4D88-9483-331ABE376897}"/>
              </a:ext>
            </a:extLst>
          </p:cNvPr>
          <p:cNvSpPr/>
          <p:nvPr/>
        </p:nvSpPr>
        <p:spPr>
          <a:xfrm>
            <a:off x="7141555" y="3484884"/>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23677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文本框 139"/>
          <p:cNvSpPr txBox="1"/>
          <p:nvPr/>
        </p:nvSpPr>
        <p:spPr>
          <a:xfrm>
            <a:off x="708946" y="141399"/>
            <a:ext cx="8048913" cy="579967"/>
          </a:xfrm>
          <a:prstGeom prst="rect">
            <a:avLst/>
          </a:prstGeom>
          <a:noFill/>
        </p:spPr>
        <p:txBody>
          <a:bodyPr wrap="square" rtlCol="0">
            <a:spAutoFit/>
          </a:bodyPr>
          <a:lstStyle/>
          <a:p>
            <a:pPr>
              <a:lnSpc>
                <a:spcPct val="150000"/>
              </a:lnSpc>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Differences in responses across households and goods</a:t>
            </a:r>
            <a:endParaRPr lang="zh-CN" altLang="en-US" sz="2400" b="1" dirty="0">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20" name="组合 19"/>
          <p:cNvGrpSpPr/>
          <p:nvPr/>
        </p:nvGrpSpPr>
        <p:grpSpPr>
          <a:xfrm>
            <a:off x="0" y="266632"/>
            <a:ext cx="972918" cy="6591370"/>
            <a:chOff x="0" y="266632"/>
            <a:chExt cx="972918" cy="6591370"/>
          </a:xfrm>
        </p:grpSpPr>
        <p:sp>
          <p:nvSpPr>
            <p:cNvPr id="21"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23" name="组合 22"/>
            <p:cNvGrpSpPr/>
            <p:nvPr/>
          </p:nvGrpSpPr>
          <p:grpSpPr>
            <a:xfrm>
              <a:off x="0" y="5962027"/>
              <a:ext cx="972918" cy="895975"/>
              <a:chOff x="0" y="5962027"/>
              <a:chExt cx="972918" cy="895975"/>
            </a:xfrm>
          </p:grpSpPr>
          <p:sp>
            <p:nvSpPr>
              <p:cNvPr id="24" name="任意多边形 23"/>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 name="图片 1">
            <a:extLst>
              <a:ext uri="{FF2B5EF4-FFF2-40B4-BE49-F238E27FC236}">
                <a16:creationId xmlns:a16="http://schemas.microsoft.com/office/drawing/2014/main" id="{CC211B42-9F80-4588-AA10-C5620C666364}"/>
              </a:ext>
            </a:extLst>
          </p:cNvPr>
          <p:cNvPicPr>
            <a:picLocks noChangeAspect="1"/>
          </p:cNvPicPr>
          <p:nvPr/>
        </p:nvPicPr>
        <p:blipFill>
          <a:blip r:embed="rId3"/>
          <a:stretch>
            <a:fillRect/>
          </a:stretch>
        </p:blipFill>
        <p:spPr>
          <a:xfrm>
            <a:off x="0" y="834586"/>
            <a:ext cx="9144000" cy="5199529"/>
          </a:xfrm>
          <a:prstGeom prst="rect">
            <a:avLst/>
          </a:prstGeom>
        </p:spPr>
      </p:pic>
      <p:sp>
        <p:nvSpPr>
          <p:cNvPr id="11" name="星形: 五角 10">
            <a:extLst>
              <a:ext uri="{FF2B5EF4-FFF2-40B4-BE49-F238E27FC236}">
                <a16:creationId xmlns:a16="http://schemas.microsoft.com/office/drawing/2014/main" id="{4DAB44EE-C273-4C9D-8D18-5E276BFC79E2}"/>
              </a:ext>
            </a:extLst>
          </p:cNvPr>
          <p:cNvSpPr/>
          <p:nvPr/>
        </p:nvSpPr>
        <p:spPr>
          <a:xfrm>
            <a:off x="6033119" y="3344158"/>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星形: 五角 11">
            <a:extLst>
              <a:ext uri="{FF2B5EF4-FFF2-40B4-BE49-F238E27FC236}">
                <a16:creationId xmlns:a16="http://schemas.microsoft.com/office/drawing/2014/main" id="{3FBBAF35-1F4F-4A16-BCB4-D82E4B0149A8}"/>
              </a:ext>
            </a:extLst>
          </p:cNvPr>
          <p:cNvSpPr/>
          <p:nvPr/>
        </p:nvSpPr>
        <p:spPr>
          <a:xfrm>
            <a:off x="7588559" y="3344158"/>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星形: 五角 12">
            <a:extLst>
              <a:ext uri="{FF2B5EF4-FFF2-40B4-BE49-F238E27FC236}">
                <a16:creationId xmlns:a16="http://schemas.microsoft.com/office/drawing/2014/main" id="{D97225FD-9622-459E-8879-DDB3D9AFA724}"/>
              </a:ext>
            </a:extLst>
          </p:cNvPr>
          <p:cNvSpPr/>
          <p:nvPr/>
        </p:nvSpPr>
        <p:spPr>
          <a:xfrm>
            <a:off x="8306567" y="2978084"/>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星形: 五角 13">
            <a:extLst>
              <a:ext uri="{FF2B5EF4-FFF2-40B4-BE49-F238E27FC236}">
                <a16:creationId xmlns:a16="http://schemas.microsoft.com/office/drawing/2014/main" id="{92027592-8366-4DDC-B173-264F61998157}"/>
              </a:ext>
            </a:extLst>
          </p:cNvPr>
          <p:cNvSpPr/>
          <p:nvPr/>
        </p:nvSpPr>
        <p:spPr>
          <a:xfrm>
            <a:off x="7588558" y="4099873"/>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星形: 五角 14">
            <a:extLst>
              <a:ext uri="{FF2B5EF4-FFF2-40B4-BE49-F238E27FC236}">
                <a16:creationId xmlns:a16="http://schemas.microsoft.com/office/drawing/2014/main" id="{979654D0-63A0-4172-9FA3-3E2361B96D78}"/>
              </a:ext>
            </a:extLst>
          </p:cNvPr>
          <p:cNvSpPr/>
          <p:nvPr/>
        </p:nvSpPr>
        <p:spPr>
          <a:xfrm>
            <a:off x="8334836" y="4099873"/>
            <a:ext cx="160255" cy="1696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490B66A8-9F65-4701-A53C-CF926138AB45}"/>
              </a:ext>
            </a:extLst>
          </p:cNvPr>
          <p:cNvSpPr/>
          <p:nvPr/>
        </p:nvSpPr>
        <p:spPr>
          <a:xfrm>
            <a:off x="7103620" y="6034115"/>
            <a:ext cx="1391471" cy="369332"/>
          </a:xfrm>
          <a:prstGeom prst="rect">
            <a:avLst/>
          </a:prstGeom>
        </p:spPr>
        <p:txBody>
          <a:bodyPr wrap="none">
            <a:spAutoFit/>
          </a:bodyPr>
          <a:lstStyle/>
          <a:p>
            <a:r>
              <a:rPr lang="en-US" altLang="zh-CN" dirty="0"/>
              <a:t>total (0.695) </a:t>
            </a:r>
            <a:endParaRPr lang="zh-CN" altLang="en-US" dirty="0"/>
          </a:p>
        </p:txBody>
      </p:sp>
    </p:spTree>
    <p:extLst>
      <p:ext uri="{BB962C8B-B14F-4D97-AF65-F5344CB8AC3E}">
        <p14:creationId xmlns:p14="http://schemas.microsoft.com/office/powerpoint/2010/main" val="1213130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3117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05</a:t>
            </a:r>
            <a:endParaRPr lang="zh-CN" altLang="en-US" sz="17925" dirty="0">
              <a:solidFill>
                <a:schemeClr val="tx1">
                  <a:alpha val="3000"/>
                </a:schemeClr>
              </a:solidFill>
              <a:latin typeface="Arial Black" panose="020B0A04020102020204" pitchFamily="34" charset="0"/>
            </a:endParaRPr>
          </a:p>
        </p:txBody>
      </p:sp>
      <p:grpSp>
        <p:nvGrpSpPr>
          <p:cNvPr id="2" name="组合 1"/>
          <p:cNvGrpSpPr/>
          <p:nvPr/>
        </p:nvGrpSpPr>
        <p:grpSpPr>
          <a:xfrm>
            <a:off x="-3574" y="857249"/>
            <a:ext cx="1082282" cy="5143502"/>
            <a:chOff x="-3574" y="857249"/>
            <a:chExt cx="1082282" cy="5143502"/>
          </a:xfrm>
        </p:grpSpPr>
        <p:sp>
          <p:nvSpPr>
            <p:cNvPr id="29" name="任意多边形 28"/>
            <p:cNvSpPr/>
            <p:nvPr/>
          </p:nvSpPr>
          <p:spPr>
            <a:xfrm rot="16200000" flipV="1">
              <a:off x="-1810023" y="2663698"/>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26"/>
            <p:cNvSpPr/>
            <p:nvPr/>
          </p:nvSpPr>
          <p:spPr>
            <a:xfrm rot="16200000" flipV="1">
              <a:off x="-1861128" y="306091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1" name="文本框 10"/>
          <p:cNvSpPr txBox="1"/>
          <p:nvPr/>
        </p:nvSpPr>
        <p:spPr>
          <a:xfrm>
            <a:off x="1542789" y="3163568"/>
            <a:ext cx="777777"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05</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2229195" y="3072150"/>
            <a:ext cx="6745472" cy="830997"/>
          </a:xfrm>
          <a:prstGeom prst="rect">
            <a:avLst/>
          </a:prstGeom>
        </p:spPr>
        <p:txBody>
          <a:bodyPr wrap="square">
            <a:spAutoFit/>
          </a:bodyPr>
          <a:lstStyle/>
          <a:p>
            <a:pPr lvl="0"/>
            <a:r>
              <a:rPr lang="en-US" altLang="zh-CN" sz="4800" b="1" dirty="0">
                <a:latin typeface="Times New Roman" panose="02020603050405020304" pitchFamily="18" charset="0"/>
                <a:ea typeface="黑体" panose="02010609060101010101" pitchFamily="49" charset="-122"/>
                <a:cs typeface="Times New Roman" panose="02020603050405020304" pitchFamily="18" charset="0"/>
              </a:rPr>
              <a:t>Conclusion</a:t>
            </a:r>
            <a:endParaRPr lang="zh-CN" altLang="en-US" sz="4800" b="1" dirty="0">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16" name="直接连接符 15"/>
          <p:cNvCxnSpPr/>
          <p:nvPr/>
        </p:nvCxnSpPr>
        <p:spPr>
          <a:xfrm>
            <a:off x="2229195" y="3037793"/>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3" name="任意多边形 32"/>
          <p:cNvSpPr/>
          <p:nvPr/>
        </p:nvSpPr>
        <p:spPr>
          <a:xfrm rot="2700000">
            <a:off x="8787513" y="3119462"/>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3138261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66632"/>
            <a:ext cx="972918" cy="6591370"/>
            <a:chOff x="0" y="266632"/>
            <a:chExt cx="972918" cy="6591370"/>
          </a:xfrm>
        </p:grpSpPr>
        <p:sp>
          <p:nvSpPr>
            <p:cNvPr id="56"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9" name="组合 8"/>
            <p:cNvGrpSpPr/>
            <p:nvPr/>
          </p:nvGrpSpPr>
          <p:grpSpPr>
            <a:xfrm>
              <a:off x="0" y="5962027"/>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矩形 3">
            <a:extLst>
              <a:ext uri="{FF2B5EF4-FFF2-40B4-BE49-F238E27FC236}">
                <a16:creationId xmlns:a16="http://schemas.microsoft.com/office/drawing/2014/main" id="{1E65E4FE-0610-4404-A406-A4400A713E61}"/>
              </a:ext>
            </a:extLst>
          </p:cNvPr>
          <p:cNvSpPr/>
          <p:nvPr/>
        </p:nvSpPr>
        <p:spPr>
          <a:xfrm>
            <a:off x="846742" y="150251"/>
            <a:ext cx="2145139" cy="584775"/>
          </a:xfrm>
          <a:prstGeom prst="rect">
            <a:avLst/>
          </a:prstGeom>
        </p:spPr>
        <p:txBody>
          <a:bodyPr wrap="none">
            <a:spAutoFit/>
          </a:bodyPr>
          <a:lstStyle/>
          <a:p>
            <a:pPr lvl="0"/>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Conclusion</a:t>
            </a:r>
            <a:endParaRPr lang="zh-CN" altLang="en-US" sz="32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文本框 6">
            <a:extLst>
              <a:ext uri="{FF2B5EF4-FFF2-40B4-BE49-F238E27FC236}">
                <a16:creationId xmlns:a16="http://schemas.microsoft.com/office/drawing/2014/main" id="{B67A09DF-06CA-47C2-8E7C-8391A47C3D18}"/>
              </a:ext>
            </a:extLst>
          </p:cNvPr>
          <p:cNvSpPr txBox="1"/>
          <p:nvPr/>
        </p:nvSpPr>
        <p:spPr>
          <a:xfrm>
            <a:off x="436599" y="1358306"/>
            <a:ext cx="8172348" cy="3477875"/>
          </a:xfrm>
          <a:prstGeom prst="rect">
            <a:avLst/>
          </a:prstGeom>
          <a:noFill/>
        </p:spPr>
        <p:txBody>
          <a:bodyPr wrap="square" rtlCol="0">
            <a:spAutoFit/>
          </a:bodyPr>
          <a:lstStyle/>
          <a:p>
            <a:pPr algn="just"/>
            <a:r>
              <a:rPr lang="en-US" altLang="zh-CN" sz="2000" dirty="0">
                <a:latin typeface="Times New Roman" panose="02020603050405020304" pitchFamily="18" charset="0"/>
                <a:cs typeface="Times New Roman" panose="02020603050405020304" pitchFamily="18" charset="0"/>
              </a:rPr>
              <a:t>       This paper finds significant evidence that households spent much of their 2001 income tax rebates shortly after they arrived. Specifically, households spent about </a:t>
            </a:r>
            <a:r>
              <a:rPr lang="en-US" altLang="zh-CN" sz="2000" dirty="0">
                <a:solidFill>
                  <a:srgbClr val="FF0000"/>
                </a:solidFill>
                <a:latin typeface="Times New Roman" panose="02020603050405020304" pitchFamily="18" charset="0"/>
                <a:cs typeface="Times New Roman" panose="02020603050405020304" pitchFamily="18" charset="0"/>
              </a:rPr>
              <a:t>20 to 40 percent </a:t>
            </a:r>
            <a:r>
              <a:rPr lang="en-US" altLang="zh-CN" sz="2000" dirty="0">
                <a:latin typeface="Times New Roman" panose="02020603050405020304" pitchFamily="18" charset="0"/>
                <a:cs typeface="Times New Roman" panose="02020603050405020304" pitchFamily="18" charset="0"/>
              </a:rPr>
              <a:t>of their rebates on nondurable consumption goods during the three-month period in which the rebates were received, depending on the specification, and roughly </a:t>
            </a:r>
            <a:r>
              <a:rPr lang="en-US" altLang="zh-CN" sz="2000" dirty="0">
                <a:solidFill>
                  <a:srgbClr val="FF0000"/>
                </a:solidFill>
                <a:latin typeface="Times New Roman" panose="02020603050405020304" pitchFamily="18" charset="0"/>
                <a:cs typeface="Times New Roman" panose="02020603050405020304" pitchFamily="18" charset="0"/>
              </a:rPr>
              <a:t>two-thirds</a:t>
            </a:r>
            <a:r>
              <a:rPr lang="en-US" altLang="zh-CN" sz="2000" dirty="0">
                <a:latin typeface="Times New Roman" panose="02020603050405020304" pitchFamily="18" charset="0"/>
                <a:cs typeface="Times New Roman" panose="02020603050405020304" pitchFamily="18" charset="0"/>
              </a:rPr>
              <a:t> of their rebates cumulatively during the quarter of receipt and subsequent three-month period. These results are </a:t>
            </a:r>
            <a:r>
              <a:rPr lang="en-US" altLang="zh-CN" sz="2000" dirty="0">
                <a:solidFill>
                  <a:srgbClr val="FF0000"/>
                </a:solidFill>
                <a:latin typeface="Times New Roman" panose="02020603050405020304" pitchFamily="18" charset="0"/>
                <a:cs typeface="Times New Roman" panose="02020603050405020304" pitchFamily="18" charset="0"/>
              </a:rPr>
              <a:t>inconsistent</a:t>
            </a:r>
            <a:r>
              <a:rPr lang="en-US" altLang="zh-CN" sz="2000" dirty="0">
                <a:latin typeface="Times New Roman" panose="02020603050405020304" pitchFamily="18" charset="0"/>
                <a:cs typeface="Times New Roman" panose="02020603050405020304" pitchFamily="18" charset="0"/>
              </a:rPr>
              <a:t> with the benchmark rational-expectations PIH. The expenditure responses are </a:t>
            </a:r>
            <a:r>
              <a:rPr lang="en-US" altLang="zh-CN" sz="2000" dirty="0">
                <a:solidFill>
                  <a:srgbClr val="FF0000"/>
                </a:solidFill>
                <a:latin typeface="Times New Roman" panose="02020603050405020304" pitchFamily="18" charset="0"/>
                <a:cs typeface="Times New Roman" panose="02020603050405020304" pitchFamily="18" charset="0"/>
              </a:rPr>
              <a:t>relatively large </a:t>
            </a:r>
            <a:r>
              <a:rPr lang="en-US" altLang="zh-CN" sz="2000" dirty="0">
                <a:latin typeface="Times New Roman" panose="02020603050405020304" pitchFamily="18" charset="0"/>
                <a:cs typeface="Times New Roman" panose="02020603050405020304" pitchFamily="18" charset="0"/>
              </a:rPr>
              <a:t>for households with relatively </a:t>
            </a:r>
            <a:r>
              <a:rPr lang="en-US" altLang="zh-CN" sz="2000" dirty="0">
                <a:solidFill>
                  <a:srgbClr val="FF0000"/>
                </a:solidFill>
                <a:latin typeface="Times New Roman" panose="02020603050405020304" pitchFamily="18" charset="0"/>
                <a:cs typeface="Times New Roman" panose="02020603050405020304" pitchFamily="18" charset="0"/>
              </a:rPr>
              <a:t>low liquid wealth or low income</a:t>
            </a:r>
            <a:r>
              <a:rPr lang="en-US" altLang="zh-CN" sz="2000" dirty="0">
                <a:latin typeface="Times New Roman" panose="02020603050405020304" pitchFamily="18" charset="0"/>
                <a:cs typeface="Times New Roman" panose="02020603050405020304" pitchFamily="18" charset="0"/>
              </a:rPr>
              <a:t>, which is consistent with the presence of liquidity constraints.</a:t>
            </a:r>
          </a:p>
          <a:p>
            <a:pPr algn="just"/>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2786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l="16784" r="16856"/>
          <a:stretch/>
        </p:blipFill>
        <p:spPr>
          <a:xfrm>
            <a:off x="-29497" y="0"/>
            <a:ext cx="9202994" cy="6862762"/>
          </a:xfrm>
          <a:prstGeom prst="rect">
            <a:avLst/>
          </a:prstGeom>
        </p:spPr>
      </p:pic>
      <p:sp>
        <p:nvSpPr>
          <p:cNvPr id="3" name="矩形 2"/>
          <p:cNvSpPr/>
          <p:nvPr/>
        </p:nvSpPr>
        <p:spPr>
          <a:xfrm>
            <a:off x="-29497" y="0"/>
            <a:ext cx="9202994" cy="6858000"/>
          </a:xfrm>
          <a:prstGeom prst="rect">
            <a:avLst/>
          </a:prstGeom>
          <a:solidFill>
            <a:schemeClr val="bg1">
              <a:lumMod val="8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812204" y="4391338"/>
            <a:ext cx="1748194" cy="369332"/>
          </a:xfrm>
          <a:prstGeom prst="rect">
            <a:avLst/>
          </a:prstGeom>
          <a:solidFill>
            <a:srgbClr val="C00000"/>
          </a:solidFill>
        </p:spPr>
        <p:txBody>
          <a:bodyPr wrap="square" rtlCol="0">
            <a:spAutoFit/>
          </a:bodyPr>
          <a:lstStyle/>
          <a:p>
            <a:pPr algn="ctr"/>
            <a:r>
              <a:rPr lang="en-US" altLang="zh-CN" b="1" dirty="0">
                <a:solidFill>
                  <a:srgbClr val="FFC001"/>
                </a:solidFill>
                <a:latin typeface="Calibri Light" panose="020F0302020204030204" pitchFamily="34" charset="0"/>
              </a:rPr>
              <a:t>2018.10.17</a:t>
            </a:r>
            <a:endParaRPr lang="zh-CN" altLang="en-US" b="1" dirty="0">
              <a:solidFill>
                <a:srgbClr val="FFC001"/>
              </a:solidFill>
              <a:latin typeface="Calibri Light" panose="020F0302020204030204" pitchFamily="34" charset="0"/>
            </a:endParaRPr>
          </a:p>
        </p:txBody>
      </p:sp>
      <p:sp>
        <p:nvSpPr>
          <p:cNvPr id="5" name="文本框 4"/>
          <p:cNvSpPr txBox="1"/>
          <p:nvPr/>
        </p:nvSpPr>
        <p:spPr>
          <a:xfrm>
            <a:off x="3042881" y="3674962"/>
            <a:ext cx="3286840" cy="769441"/>
          </a:xfrm>
          <a:prstGeom prst="rect">
            <a:avLst/>
          </a:prstGeom>
          <a:solidFill>
            <a:srgbClr val="FFC000"/>
          </a:solidFill>
        </p:spPr>
        <p:txBody>
          <a:bodyPr wrap="square" rtlCol="0">
            <a:spAutoFit/>
          </a:bodyPr>
          <a:lstStyle/>
          <a:p>
            <a:pPr algn="ctr"/>
            <a:r>
              <a:rPr lang="en-US" altLang="zh-CN" sz="4400" b="1" dirty="0">
                <a:solidFill>
                  <a:srgbClr val="00397C"/>
                </a:solidFill>
                <a:latin typeface="Calibri Light" panose="020F0302020204030204" pitchFamily="34" charset="0"/>
              </a:rPr>
              <a:t>THANK YOU !</a:t>
            </a:r>
            <a:endParaRPr lang="zh-CN" altLang="en-US" sz="4400" b="1" dirty="0">
              <a:solidFill>
                <a:srgbClr val="00397C"/>
              </a:solidFill>
              <a:latin typeface="Calibri Light" panose="020F0302020204030204" pitchFamily="34" charset="0"/>
            </a:endParaRPr>
          </a:p>
        </p:txBody>
      </p:sp>
      <p:sp>
        <p:nvSpPr>
          <p:cNvPr id="19" name="任意多边形 18"/>
          <p:cNvSpPr/>
          <p:nvPr/>
        </p:nvSpPr>
        <p:spPr>
          <a:xfrm>
            <a:off x="-29497" y="4911021"/>
            <a:ext cx="9199502" cy="1997096"/>
          </a:xfrm>
          <a:custGeom>
            <a:avLst/>
            <a:gdLst>
              <a:gd name="connsiteX0" fmla="*/ 0 w 9173496"/>
              <a:gd name="connsiteY0" fmla="*/ 0 h 1997096"/>
              <a:gd name="connsiteX1" fmla="*/ 377920 w 9173496"/>
              <a:gd name="connsiteY1" fmla="*/ 164484 h 1997096"/>
              <a:gd name="connsiteX2" fmla="*/ 1434481 w 9173496"/>
              <a:gd name="connsiteY2" fmla="*/ 516986 h 1997096"/>
              <a:gd name="connsiteX3" fmla="*/ 2539564 w 9173496"/>
              <a:gd name="connsiteY3" fmla="*/ 432581 h 1997096"/>
              <a:gd name="connsiteX4" fmla="*/ 3400253 w 9173496"/>
              <a:gd name="connsiteY4" fmla="*/ 337624 h 1997096"/>
              <a:gd name="connsiteX5" fmla="*/ 4600968 w 9173496"/>
              <a:gd name="connsiteY5" fmla="*/ 390377 h 1997096"/>
              <a:gd name="connsiteX6" fmla="*/ 5929193 w 9173496"/>
              <a:gd name="connsiteY6" fmla="*/ 590842 h 1997096"/>
              <a:gd name="connsiteX7" fmla="*/ 7108656 w 9173496"/>
              <a:gd name="connsiteY7" fmla="*/ 601393 h 1997096"/>
              <a:gd name="connsiteX8" fmla="*/ 8266867 w 9173496"/>
              <a:gd name="connsiteY8" fmla="*/ 556845 h 1997096"/>
              <a:gd name="connsiteX9" fmla="*/ 9145488 w 9173496"/>
              <a:gd name="connsiteY9" fmla="*/ 268346 h 1997096"/>
              <a:gd name="connsiteX10" fmla="*/ 9173496 w 9173496"/>
              <a:gd name="connsiteY10" fmla="*/ 256180 h 1997096"/>
              <a:gd name="connsiteX11" fmla="*/ 9173496 w 9173496"/>
              <a:gd name="connsiteY11" fmla="*/ 1997096 h 1997096"/>
              <a:gd name="connsiteX12" fmla="*/ 0 w 9173496"/>
              <a:gd name="connsiteY12" fmla="*/ 1997096 h 1997096"/>
              <a:gd name="connsiteX13" fmla="*/ 0 w 9173496"/>
              <a:gd name="connsiteY13" fmla="*/ 0 h 199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73496" h="1997096">
                <a:moveTo>
                  <a:pt x="0" y="0"/>
                </a:moveTo>
                <a:lnTo>
                  <a:pt x="377920" y="164484"/>
                </a:lnTo>
                <a:cubicBezTo>
                  <a:pt x="753268" y="324270"/>
                  <a:pt x="1117036" y="462914"/>
                  <a:pt x="1434481" y="516986"/>
                </a:cubicBezTo>
                <a:cubicBezTo>
                  <a:pt x="1857742" y="589083"/>
                  <a:pt x="2211935" y="462474"/>
                  <a:pt x="2539564" y="432581"/>
                </a:cubicBezTo>
                <a:cubicBezTo>
                  <a:pt x="2867193" y="402687"/>
                  <a:pt x="3056686" y="344658"/>
                  <a:pt x="3400253" y="337624"/>
                </a:cubicBezTo>
                <a:cubicBezTo>
                  <a:pt x="3743820" y="330590"/>
                  <a:pt x="4179478" y="348174"/>
                  <a:pt x="4600968" y="390377"/>
                </a:cubicBezTo>
                <a:cubicBezTo>
                  <a:pt x="5022458" y="432581"/>
                  <a:pt x="5511245" y="555673"/>
                  <a:pt x="5929193" y="590842"/>
                </a:cubicBezTo>
                <a:cubicBezTo>
                  <a:pt x="6347140" y="626011"/>
                  <a:pt x="6719044" y="607059"/>
                  <a:pt x="7108656" y="601393"/>
                </a:cubicBezTo>
                <a:cubicBezTo>
                  <a:pt x="7498268" y="595727"/>
                  <a:pt x="7917297" y="616776"/>
                  <a:pt x="8266867" y="556845"/>
                </a:cubicBezTo>
                <a:cubicBezTo>
                  <a:pt x="8572742" y="504406"/>
                  <a:pt x="8970230" y="343765"/>
                  <a:pt x="9145488" y="268346"/>
                </a:cubicBezTo>
                <a:lnTo>
                  <a:pt x="9173496" y="256180"/>
                </a:lnTo>
                <a:lnTo>
                  <a:pt x="9173496" y="1997096"/>
                </a:lnTo>
                <a:lnTo>
                  <a:pt x="0" y="1997096"/>
                </a:lnTo>
                <a:lnTo>
                  <a:pt x="0" y="0"/>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任意多边形 9"/>
          <p:cNvSpPr/>
          <p:nvPr/>
        </p:nvSpPr>
        <p:spPr>
          <a:xfrm>
            <a:off x="-48547" y="5011255"/>
            <a:ext cx="9218552" cy="1997096"/>
          </a:xfrm>
          <a:custGeom>
            <a:avLst/>
            <a:gdLst>
              <a:gd name="connsiteX0" fmla="*/ 0 w 12192000"/>
              <a:gd name="connsiteY0" fmla="*/ 0 h 2662795"/>
              <a:gd name="connsiteX1" fmla="*/ 500336 w 12192000"/>
              <a:gd name="connsiteY1" fmla="*/ 219312 h 2662795"/>
              <a:gd name="connsiteX2" fmla="*/ 1899137 w 12192000"/>
              <a:gd name="connsiteY2" fmla="*/ 689315 h 2662795"/>
              <a:gd name="connsiteX3" fmla="*/ 3362177 w 12192000"/>
              <a:gd name="connsiteY3" fmla="*/ 576774 h 2662795"/>
              <a:gd name="connsiteX4" fmla="*/ 4501660 w 12192000"/>
              <a:gd name="connsiteY4" fmla="*/ 450165 h 2662795"/>
              <a:gd name="connsiteX5" fmla="*/ 6091309 w 12192000"/>
              <a:gd name="connsiteY5" fmla="*/ 520503 h 2662795"/>
              <a:gd name="connsiteX6" fmla="*/ 7849771 w 12192000"/>
              <a:gd name="connsiteY6" fmla="*/ 787789 h 2662795"/>
              <a:gd name="connsiteX7" fmla="*/ 9411285 w 12192000"/>
              <a:gd name="connsiteY7" fmla="*/ 801857 h 2662795"/>
              <a:gd name="connsiteX8" fmla="*/ 10944663 w 12192000"/>
              <a:gd name="connsiteY8" fmla="*/ 844060 h 2662795"/>
              <a:gd name="connsiteX9" fmla="*/ 12175491 w 12192000"/>
              <a:gd name="connsiteY9" fmla="*/ 424008 h 2662795"/>
              <a:gd name="connsiteX10" fmla="*/ 12183035 w 12192000"/>
              <a:gd name="connsiteY10" fmla="*/ 420587 h 2662795"/>
              <a:gd name="connsiteX11" fmla="*/ 12192000 w 12192000"/>
              <a:gd name="connsiteY11" fmla="*/ 420896 h 2662795"/>
              <a:gd name="connsiteX12" fmla="*/ 12192000 w 12192000"/>
              <a:gd name="connsiteY12" fmla="*/ 2662795 h 2662795"/>
              <a:gd name="connsiteX13" fmla="*/ 0 w 12192000"/>
              <a:gd name="connsiteY13" fmla="*/ 2662795 h 2662795"/>
              <a:gd name="connsiteX14" fmla="*/ 0 w 12192000"/>
              <a:gd name="connsiteY14" fmla="*/ 0 h 266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662795">
                <a:moveTo>
                  <a:pt x="0" y="0"/>
                </a:moveTo>
                <a:lnTo>
                  <a:pt x="500336" y="219312"/>
                </a:lnTo>
                <a:cubicBezTo>
                  <a:pt x="997266" y="432360"/>
                  <a:pt x="1478865" y="617218"/>
                  <a:pt x="1899137" y="689315"/>
                </a:cubicBezTo>
                <a:cubicBezTo>
                  <a:pt x="2459500" y="785444"/>
                  <a:pt x="2928423" y="616632"/>
                  <a:pt x="3362177" y="576774"/>
                </a:cubicBezTo>
                <a:cubicBezTo>
                  <a:pt x="3795931" y="536916"/>
                  <a:pt x="4046805" y="459544"/>
                  <a:pt x="4501660" y="450165"/>
                </a:cubicBezTo>
                <a:cubicBezTo>
                  <a:pt x="4956515" y="440787"/>
                  <a:pt x="5533291" y="464232"/>
                  <a:pt x="6091309" y="520503"/>
                </a:cubicBezTo>
                <a:cubicBezTo>
                  <a:pt x="6649327" y="576774"/>
                  <a:pt x="7296442" y="740897"/>
                  <a:pt x="7849771" y="787789"/>
                </a:cubicBezTo>
                <a:cubicBezTo>
                  <a:pt x="8403100" y="834681"/>
                  <a:pt x="9411285" y="801857"/>
                  <a:pt x="9411285" y="801857"/>
                </a:cubicBezTo>
                <a:cubicBezTo>
                  <a:pt x="9927100" y="811235"/>
                  <a:pt x="10478085" y="909709"/>
                  <a:pt x="10944663" y="844060"/>
                </a:cubicBezTo>
                <a:cubicBezTo>
                  <a:pt x="11352919" y="786617"/>
                  <a:pt x="12016079" y="495812"/>
                  <a:pt x="12175491" y="424008"/>
                </a:cubicBezTo>
                <a:lnTo>
                  <a:pt x="12183035" y="420587"/>
                </a:lnTo>
                <a:lnTo>
                  <a:pt x="12192000" y="420896"/>
                </a:lnTo>
                <a:lnTo>
                  <a:pt x="12192000" y="2662795"/>
                </a:lnTo>
                <a:lnTo>
                  <a:pt x="0" y="266279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a:off x="9170005" y="5268670"/>
            <a:ext cx="3492" cy="30506"/>
          </a:xfrm>
          <a:custGeom>
            <a:avLst/>
            <a:gdLst>
              <a:gd name="connsiteX0" fmla="*/ 0 w 3492"/>
              <a:gd name="connsiteY0" fmla="*/ 0 h 30506"/>
              <a:gd name="connsiteX1" fmla="*/ 3492 w 3492"/>
              <a:gd name="connsiteY1" fmla="*/ 0 h 30506"/>
              <a:gd name="connsiteX2" fmla="*/ 3492 w 3492"/>
              <a:gd name="connsiteY2" fmla="*/ 30506 h 30506"/>
              <a:gd name="connsiteX3" fmla="*/ 0 w 3492"/>
              <a:gd name="connsiteY3" fmla="*/ 0 h 30506"/>
            </a:gdLst>
            <a:ahLst/>
            <a:cxnLst>
              <a:cxn ang="0">
                <a:pos x="connsiteX0" y="connsiteY0"/>
              </a:cxn>
              <a:cxn ang="0">
                <a:pos x="connsiteX1" y="connsiteY1"/>
              </a:cxn>
              <a:cxn ang="0">
                <a:pos x="connsiteX2" y="connsiteY2"/>
              </a:cxn>
              <a:cxn ang="0">
                <a:pos x="connsiteX3" y="connsiteY3"/>
              </a:cxn>
            </a:cxnLst>
            <a:rect l="l" t="t" r="r" b="b"/>
            <a:pathLst>
              <a:path w="3492" h="30506">
                <a:moveTo>
                  <a:pt x="0" y="0"/>
                </a:moveTo>
                <a:lnTo>
                  <a:pt x="3492" y="0"/>
                </a:lnTo>
                <a:lnTo>
                  <a:pt x="3492" y="30506"/>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64399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文本框 134"/>
          <p:cNvSpPr txBox="1"/>
          <p:nvPr/>
        </p:nvSpPr>
        <p:spPr>
          <a:xfrm>
            <a:off x="649447" y="2948703"/>
            <a:ext cx="8002771" cy="3170099"/>
          </a:xfrm>
          <a:prstGeom prst="rect">
            <a:avLst/>
          </a:prstGeom>
          <a:noFill/>
        </p:spPr>
        <p:txBody>
          <a:bodyPr wrap="square" rtlCol="0">
            <a:spAutoFit/>
          </a:bodyPr>
          <a:lstStyle/>
          <a:p>
            <a:pPr marL="342900" indent="-342900" defTabSz="685800">
              <a:lnSpc>
                <a:spcPct val="150000"/>
              </a:lnSpc>
              <a:buFont typeface="Wingdings" panose="05000000000000000000" pitchFamily="2" charset="2"/>
              <a:buChar char="Ø"/>
              <a:defRPr/>
            </a:pPr>
            <a:r>
              <a:rPr lang="en-US" altLang="zh-CN" sz="2000" b="1" dirty="0">
                <a:latin typeface="Times New Roman" panose="02020603050405020304" pitchFamily="18" charset="0"/>
                <a:cs typeface="Times New Roman" panose="02020603050405020304" pitchFamily="18" charset="0"/>
              </a:rPr>
              <a:t>Similar topic and results:</a:t>
            </a:r>
          </a:p>
          <a:p>
            <a:pPr defTabSz="685800">
              <a:lnSpc>
                <a:spcPct val="150000"/>
              </a:lnSpc>
              <a:defRPr/>
            </a:pPr>
            <a:r>
              <a:rPr lang="en-US" altLang="zh-CN" sz="2000" dirty="0">
                <a:latin typeface="Times New Roman" panose="02020603050405020304" pitchFamily="18" charset="0"/>
                <a:cs typeface="Times New Roman" panose="02020603050405020304" pitchFamily="18" charset="0"/>
              </a:rPr>
              <a:t>    (1) test PIH and reject</a:t>
            </a:r>
          </a:p>
          <a:p>
            <a:pPr defTabSz="685800">
              <a:lnSpc>
                <a:spcPct val="150000"/>
              </a:lnSpc>
              <a:defRPr/>
            </a:pPr>
            <a:r>
              <a:rPr lang="en-US" altLang="zh-CN" sz="2000" dirty="0">
                <a:latin typeface="Times New Roman" panose="02020603050405020304" pitchFamily="18" charset="0"/>
                <a:cs typeface="Times New Roman" panose="02020603050405020304" pitchFamily="18" charset="0"/>
              </a:rPr>
              <a:t>    (2) short-run response of rebates ; liquidity constraints ;</a:t>
            </a:r>
            <a:r>
              <a:rPr lang="en-US" altLang="zh-CN" sz="2000" b="1" dirty="0">
                <a:latin typeface="Times New Roman" panose="02020603050405020304" pitchFamily="18" charset="0"/>
                <a:cs typeface="Times New Roman" panose="02020603050405020304" pitchFamily="18" charset="0"/>
              </a:rPr>
              <a:t> </a:t>
            </a:r>
          </a:p>
          <a:p>
            <a:pPr marL="342900" indent="-342900" defTabSz="685800">
              <a:lnSpc>
                <a:spcPct val="150000"/>
              </a:lnSpc>
              <a:buFont typeface="Wingdings" panose="05000000000000000000" pitchFamily="2" charset="2"/>
              <a:buChar char="Ø"/>
              <a:defRPr/>
            </a:pPr>
            <a:r>
              <a:rPr lang="en-US" altLang="zh-CN" sz="2000" b="1" dirty="0">
                <a:latin typeface="Times New Roman" panose="02020603050405020304" pitchFamily="18" charset="0"/>
                <a:cs typeface="Times New Roman" panose="02020603050405020304" pitchFamily="18" charset="0"/>
              </a:rPr>
              <a:t>Different data structure and discussions:</a:t>
            </a:r>
            <a:endParaRPr lang="zh-CN" altLang="en-US" sz="2000" b="1" dirty="0">
              <a:latin typeface="Times New Roman" panose="02020603050405020304" pitchFamily="18" charset="0"/>
              <a:cs typeface="Times New Roman" panose="02020603050405020304" pitchFamily="18" charset="0"/>
            </a:endParaRPr>
          </a:p>
          <a:p>
            <a:pPr defTabSz="685800">
              <a:lnSpc>
                <a:spcPct val="150000"/>
              </a:lnSpc>
              <a:defRPr/>
            </a:pPr>
            <a:r>
              <a:rPr lang="en-US" altLang="zh-CN" sz="2000" dirty="0">
                <a:latin typeface="Times New Roman" panose="02020603050405020304" pitchFamily="18" charset="0"/>
                <a:cs typeface="Times New Roman" panose="02020603050405020304" pitchFamily="18" charset="0"/>
              </a:rPr>
              <a:t>    (1) rebates: three month vs one year</a:t>
            </a:r>
          </a:p>
          <a:p>
            <a:pPr defTabSz="685800">
              <a:lnSpc>
                <a:spcPct val="150000"/>
              </a:lnSpc>
              <a:defRPr/>
            </a:pPr>
            <a:r>
              <a:rPr lang="en-US" altLang="zh-CN" sz="2000" dirty="0">
                <a:latin typeface="Times New Roman" panose="02020603050405020304" pitchFamily="18" charset="0"/>
                <a:cs typeface="Times New Roman" panose="02020603050405020304" pitchFamily="18" charset="0"/>
              </a:rPr>
              <a:t>    (2) long-run response of rebates ; heterogeneity .</a:t>
            </a:r>
          </a:p>
          <a:p>
            <a:pPr marL="342900" indent="-342900" defTabSz="685800">
              <a:buFont typeface="Wingdings" panose="05000000000000000000" pitchFamily="2" charset="2"/>
              <a:buChar char="Ø"/>
              <a:defRPr/>
            </a:pPr>
            <a:endParaRPr lang="zh-CN" altLang="en-US" sz="2000" b="1" dirty="0">
              <a:latin typeface="Times New Roman" panose="02020603050405020304" pitchFamily="18" charset="0"/>
              <a:cs typeface="Times New Roman" panose="02020603050405020304" pitchFamily="18" charset="0"/>
            </a:endParaRPr>
          </a:p>
        </p:txBody>
      </p:sp>
      <p:grpSp>
        <p:nvGrpSpPr>
          <p:cNvPr id="2" name="组合 1"/>
          <p:cNvGrpSpPr/>
          <p:nvPr/>
        </p:nvGrpSpPr>
        <p:grpSpPr>
          <a:xfrm>
            <a:off x="0" y="266632"/>
            <a:ext cx="972918" cy="6591370"/>
            <a:chOff x="0" y="266632"/>
            <a:chExt cx="972918" cy="6591370"/>
          </a:xfrm>
        </p:grpSpPr>
        <p:sp>
          <p:nvSpPr>
            <p:cNvPr id="56"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9" name="组合 8"/>
            <p:cNvGrpSpPr/>
            <p:nvPr/>
          </p:nvGrpSpPr>
          <p:grpSpPr>
            <a:xfrm>
              <a:off x="0" y="5962027"/>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矩形 3">
            <a:extLst>
              <a:ext uri="{FF2B5EF4-FFF2-40B4-BE49-F238E27FC236}">
                <a16:creationId xmlns:a16="http://schemas.microsoft.com/office/drawing/2014/main" id="{1E65E4FE-0610-4404-A406-A4400A713E61}"/>
              </a:ext>
            </a:extLst>
          </p:cNvPr>
          <p:cNvSpPr/>
          <p:nvPr/>
        </p:nvSpPr>
        <p:spPr>
          <a:xfrm>
            <a:off x="846742" y="150251"/>
            <a:ext cx="2510624" cy="584775"/>
          </a:xfrm>
          <a:prstGeom prst="rect">
            <a:avLst/>
          </a:prstGeom>
        </p:spPr>
        <p:txBody>
          <a:bodyPr wrap="none">
            <a:spAutoFit/>
          </a:bodyPr>
          <a:lstStyle/>
          <a:p>
            <a:pPr lvl="0"/>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Comparisons</a:t>
            </a:r>
            <a:endParaRPr lang="zh-CN" altLang="en-US" sz="32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矩形 2">
            <a:extLst>
              <a:ext uri="{FF2B5EF4-FFF2-40B4-BE49-F238E27FC236}">
                <a16:creationId xmlns:a16="http://schemas.microsoft.com/office/drawing/2014/main" id="{F8818181-8B20-4C68-BFB5-C52D08527A9A}"/>
              </a:ext>
            </a:extLst>
          </p:cNvPr>
          <p:cNvSpPr/>
          <p:nvPr/>
        </p:nvSpPr>
        <p:spPr>
          <a:xfrm>
            <a:off x="649447" y="1050777"/>
            <a:ext cx="8568966" cy="1711366"/>
          </a:xfrm>
          <a:prstGeom prst="rect">
            <a:avLst/>
          </a:prstGeom>
        </p:spPr>
        <p:txBody>
          <a:bodyPr wrap="square">
            <a:spAutoFit/>
          </a:bodyPr>
          <a:lstStyle/>
          <a:p>
            <a:pPr>
              <a:lnSpc>
                <a:spcPct val="150000"/>
              </a:lnSpc>
            </a:pPr>
            <a:r>
              <a:rPr lang="en-US" altLang="zh-CN" b="1" dirty="0">
                <a:latin typeface="Times New Roman" panose="02020603050405020304" pitchFamily="18" charset="0"/>
                <a:cs typeface="Times New Roman" panose="02020603050405020304" pitchFamily="18" charset="0"/>
              </a:rPr>
              <a:t>Last week’s paper:</a:t>
            </a:r>
          </a:p>
          <a:p>
            <a:pPr>
              <a:lnSpc>
                <a:spcPct val="150000"/>
              </a:lnSpc>
            </a:pPr>
            <a:r>
              <a:rPr lang="en-US" altLang="zh-CN" b="1" dirty="0">
                <a:solidFill>
                  <a:srgbClr val="FF0000"/>
                </a:solidFill>
                <a:latin typeface="Times New Roman" panose="02020603050405020304" pitchFamily="18" charset="0"/>
                <a:cs typeface="Times New Roman" panose="02020603050405020304" pitchFamily="18" charset="0"/>
              </a:rPr>
              <a:t>The Response of Household Consumption to Income Tax Refunds</a:t>
            </a:r>
          </a:p>
          <a:p>
            <a:pPr>
              <a:lnSpc>
                <a:spcPct val="150000"/>
              </a:lnSpc>
            </a:pPr>
            <a:r>
              <a:rPr lang="en-US" altLang="zh-CN" b="1" dirty="0">
                <a:latin typeface="Times New Roman" panose="02020603050405020304" pitchFamily="18" charset="0"/>
                <a:cs typeface="Times New Roman" panose="02020603050405020304" pitchFamily="18" charset="0"/>
              </a:rPr>
              <a:t>Author: Nicholas S. </a:t>
            </a:r>
            <a:r>
              <a:rPr lang="en-US" altLang="zh-CN" b="1" dirty="0" err="1">
                <a:latin typeface="Times New Roman" panose="02020603050405020304" pitchFamily="18" charset="0"/>
                <a:cs typeface="Times New Roman" panose="02020603050405020304" pitchFamily="18" charset="0"/>
              </a:rPr>
              <a:t>Souleles</a:t>
            </a:r>
            <a:endParaRPr lang="en-US" altLang="zh-CN" b="1" dirty="0">
              <a:latin typeface="Times New Roman" panose="02020603050405020304" pitchFamily="18" charset="0"/>
              <a:cs typeface="Times New Roman" panose="02020603050405020304" pitchFamily="18" charset="0"/>
            </a:endParaRPr>
          </a:p>
          <a:p>
            <a:pPr>
              <a:lnSpc>
                <a:spcPct val="150000"/>
              </a:lnSpc>
            </a:pPr>
            <a:r>
              <a:rPr lang="en-US" altLang="zh-CN" b="1" dirty="0">
                <a:latin typeface="Times New Roman" panose="02020603050405020304" pitchFamily="18" charset="0"/>
                <a:cs typeface="Times New Roman" panose="02020603050405020304" pitchFamily="18" charset="0"/>
              </a:rPr>
              <a:t>Source:  The American Economic Review, Vol.89, No.4(</a:t>
            </a:r>
            <a:r>
              <a:rPr lang="en-US" altLang="zh-CN" b="1" dirty="0" err="1">
                <a:latin typeface="Times New Roman" panose="02020603050405020304" pitchFamily="18" charset="0"/>
                <a:cs typeface="Times New Roman" panose="02020603050405020304" pitchFamily="18" charset="0"/>
              </a:rPr>
              <a:t>sep.</a:t>
            </a:r>
            <a:r>
              <a:rPr lang="en-US" altLang="zh-CN" b="1" dirty="0">
                <a:latin typeface="Times New Roman" panose="02020603050405020304" pitchFamily="18" charset="0"/>
                <a:cs typeface="Times New Roman" panose="02020603050405020304" pitchFamily="18" charset="0"/>
              </a:rPr>
              <a:t>, 1999), pp.947-958</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3765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66632"/>
            <a:ext cx="972918" cy="6591370"/>
            <a:chOff x="0" y="266632"/>
            <a:chExt cx="972918" cy="6591370"/>
          </a:xfrm>
        </p:grpSpPr>
        <p:sp>
          <p:nvSpPr>
            <p:cNvPr id="56"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9" name="组合 8"/>
            <p:cNvGrpSpPr/>
            <p:nvPr/>
          </p:nvGrpSpPr>
          <p:grpSpPr>
            <a:xfrm>
              <a:off x="0" y="5962027"/>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矩形 3">
            <a:extLst>
              <a:ext uri="{FF2B5EF4-FFF2-40B4-BE49-F238E27FC236}">
                <a16:creationId xmlns:a16="http://schemas.microsoft.com/office/drawing/2014/main" id="{1E65E4FE-0610-4404-A406-A4400A713E61}"/>
              </a:ext>
            </a:extLst>
          </p:cNvPr>
          <p:cNvSpPr/>
          <p:nvPr/>
        </p:nvSpPr>
        <p:spPr>
          <a:xfrm>
            <a:off x="846742" y="150251"/>
            <a:ext cx="2342885" cy="584775"/>
          </a:xfrm>
          <a:prstGeom prst="rect">
            <a:avLst/>
          </a:prstGeom>
        </p:spPr>
        <p:txBody>
          <a:bodyPr wrap="none">
            <a:spAutoFit/>
          </a:bodyPr>
          <a:lstStyle/>
          <a:p>
            <a:pPr lvl="0"/>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Background</a:t>
            </a:r>
            <a:endParaRPr lang="zh-CN" altLang="en-US" sz="3200" b="1"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3" name="图片 2">
            <a:extLst>
              <a:ext uri="{FF2B5EF4-FFF2-40B4-BE49-F238E27FC236}">
                <a16:creationId xmlns:a16="http://schemas.microsoft.com/office/drawing/2014/main" id="{A49C88C3-7C32-4A09-9882-57A2AD4D5516}"/>
              </a:ext>
            </a:extLst>
          </p:cNvPr>
          <p:cNvPicPr>
            <a:picLocks noChangeAspect="1"/>
          </p:cNvPicPr>
          <p:nvPr/>
        </p:nvPicPr>
        <p:blipFill>
          <a:blip r:embed="rId3"/>
          <a:stretch>
            <a:fillRect/>
          </a:stretch>
        </p:blipFill>
        <p:spPr>
          <a:xfrm>
            <a:off x="224155" y="1021976"/>
            <a:ext cx="8698804" cy="5156105"/>
          </a:xfrm>
          <a:prstGeom prst="rect">
            <a:avLst/>
          </a:prstGeom>
        </p:spPr>
      </p:pic>
    </p:spTree>
    <p:extLst>
      <p:ext uri="{BB962C8B-B14F-4D97-AF65-F5344CB8AC3E}">
        <p14:creationId xmlns:p14="http://schemas.microsoft.com/office/powerpoint/2010/main" val="4095492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66632"/>
            <a:ext cx="972918" cy="6591370"/>
            <a:chOff x="0" y="266632"/>
            <a:chExt cx="972918" cy="6591370"/>
          </a:xfrm>
        </p:grpSpPr>
        <p:sp>
          <p:nvSpPr>
            <p:cNvPr id="56"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9" name="组合 8"/>
            <p:cNvGrpSpPr/>
            <p:nvPr/>
          </p:nvGrpSpPr>
          <p:grpSpPr>
            <a:xfrm>
              <a:off x="0" y="5962027"/>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矩形 3">
            <a:extLst>
              <a:ext uri="{FF2B5EF4-FFF2-40B4-BE49-F238E27FC236}">
                <a16:creationId xmlns:a16="http://schemas.microsoft.com/office/drawing/2014/main" id="{1E65E4FE-0610-4404-A406-A4400A713E61}"/>
              </a:ext>
            </a:extLst>
          </p:cNvPr>
          <p:cNvSpPr/>
          <p:nvPr/>
        </p:nvSpPr>
        <p:spPr>
          <a:xfrm>
            <a:off x="846742" y="150251"/>
            <a:ext cx="2342885" cy="584775"/>
          </a:xfrm>
          <a:prstGeom prst="rect">
            <a:avLst/>
          </a:prstGeom>
        </p:spPr>
        <p:txBody>
          <a:bodyPr wrap="none">
            <a:spAutoFit/>
          </a:bodyPr>
          <a:lstStyle/>
          <a:p>
            <a:pPr lvl="0"/>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Background</a:t>
            </a:r>
            <a:endParaRPr lang="zh-CN" altLang="en-US" sz="32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矩形 11">
            <a:extLst>
              <a:ext uri="{FF2B5EF4-FFF2-40B4-BE49-F238E27FC236}">
                <a16:creationId xmlns:a16="http://schemas.microsoft.com/office/drawing/2014/main" id="{445F59C6-CC33-4831-9A94-4F0F8C5A7F36}"/>
              </a:ext>
            </a:extLst>
          </p:cNvPr>
          <p:cNvSpPr/>
          <p:nvPr/>
        </p:nvSpPr>
        <p:spPr>
          <a:xfrm>
            <a:off x="305578" y="1178718"/>
            <a:ext cx="8380454" cy="524567"/>
          </a:xfrm>
          <a:prstGeom prst="rect">
            <a:avLst/>
          </a:prstGeom>
          <a:noFill/>
        </p:spPr>
        <p:txBody>
          <a:bodyPr wrap="square" rtlCol="0">
            <a:spAutoFit/>
          </a:bodyPr>
          <a:lstStyle/>
          <a:p>
            <a:pPr algn="just">
              <a:lnSpc>
                <a:spcPct val="130000"/>
              </a:lnSpc>
            </a:pPr>
            <a:r>
              <a:rPr lang="en-US" altLang="zh-CN" sz="2400" b="1" dirty="0">
                <a:latin typeface="Times New Roman" panose="02020603050405020304" pitchFamily="18" charset="0"/>
                <a:cs typeface="Times New Roman" panose="02020603050405020304" pitchFamily="18" charset="0"/>
              </a:rPr>
              <a:t>The 2001 Tax Rebates</a:t>
            </a:r>
          </a:p>
        </p:txBody>
      </p:sp>
      <p:sp>
        <p:nvSpPr>
          <p:cNvPr id="13" name="矩形 12">
            <a:extLst>
              <a:ext uri="{FF2B5EF4-FFF2-40B4-BE49-F238E27FC236}">
                <a16:creationId xmlns:a16="http://schemas.microsoft.com/office/drawing/2014/main" id="{ED774043-F0AB-488E-A978-EBDD56421E36}"/>
              </a:ext>
            </a:extLst>
          </p:cNvPr>
          <p:cNvSpPr/>
          <p:nvPr/>
        </p:nvSpPr>
        <p:spPr>
          <a:xfrm>
            <a:off x="305578" y="1983075"/>
            <a:ext cx="8380454" cy="2853153"/>
          </a:xfrm>
          <a:prstGeom prst="rect">
            <a:avLst/>
          </a:prstGeom>
          <a:noFill/>
        </p:spPr>
        <p:txBody>
          <a:bodyPr wrap="square" rtlCol="0">
            <a:spAutoFit/>
          </a:bodyPr>
          <a:lstStyle/>
          <a:p>
            <a:pPr algn="just">
              <a:lnSpc>
                <a:spcPct val="130000"/>
              </a:lnSpc>
            </a:pPr>
            <a:r>
              <a:rPr lang="en-US" altLang="zh-CN" sz="2000" dirty="0">
                <a:latin typeface="Times New Roman" panose="02020603050405020304" pitchFamily="18" charset="0"/>
                <a:cs typeface="Times New Roman" panose="02020603050405020304" pitchFamily="18" charset="0"/>
              </a:rPr>
              <a:t>The Economic Growth and Tax Relief Reconciliation Act of 2001 sent tax rebates, typically $300 or $600 in value, to most U.S. households </a:t>
            </a:r>
            <a:r>
              <a:rPr lang="en-US" altLang="zh-CN" sz="2000" dirty="0">
                <a:solidFill>
                  <a:srgbClr val="FF0000"/>
                </a:solidFill>
                <a:latin typeface="Times New Roman" panose="02020603050405020304" pitchFamily="18" charset="0"/>
                <a:cs typeface="Times New Roman" panose="02020603050405020304" pitchFamily="18" charset="0"/>
              </a:rPr>
              <a:t>over a ten-week period from late July to the end of September 2001.</a:t>
            </a:r>
            <a:r>
              <a:rPr lang="en-US" altLang="zh-CN" sz="2000" dirty="0">
                <a:latin typeface="Times New Roman" panose="02020603050405020304" pitchFamily="18" charset="0"/>
                <a:cs typeface="Times New Roman" panose="02020603050405020304" pitchFamily="18" charset="0"/>
              </a:rPr>
              <a:t> The unique feature of these rebates is that </a:t>
            </a:r>
            <a:r>
              <a:rPr lang="en-US" altLang="zh-CN" sz="2000" dirty="0">
                <a:solidFill>
                  <a:srgbClr val="FF0000"/>
                </a:solidFill>
                <a:latin typeface="Times New Roman" panose="02020603050405020304" pitchFamily="18" charset="0"/>
                <a:cs typeface="Times New Roman" panose="02020603050405020304" pitchFamily="18" charset="0"/>
              </a:rPr>
              <a:t>the timing of the mailing of each rebate </a:t>
            </a:r>
            <a:r>
              <a:rPr lang="en-US" altLang="zh-CN" sz="2000" dirty="0">
                <a:latin typeface="Times New Roman" panose="02020603050405020304" pitchFamily="18" charset="0"/>
                <a:cs typeface="Times New Roman" panose="02020603050405020304" pitchFamily="18" charset="0"/>
              </a:rPr>
              <a:t>was based on the second-to-last digit of the Social Security number (SSN) of the tax filer who received it, a digit that is effectively </a:t>
            </a:r>
            <a:r>
              <a:rPr lang="en-US" altLang="zh-CN" sz="2000" dirty="0">
                <a:solidFill>
                  <a:srgbClr val="FF0000"/>
                </a:solidFill>
                <a:latin typeface="Times New Roman" panose="02020603050405020304" pitchFamily="18" charset="0"/>
                <a:cs typeface="Times New Roman" panose="02020603050405020304" pitchFamily="18" charset="0"/>
              </a:rPr>
              <a:t>randomly assigned</a:t>
            </a:r>
            <a:r>
              <a:rPr lang="en-US" altLang="zh-CN" sz="2000" dirty="0">
                <a:latin typeface="Times New Roman" panose="02020603050405020304" pitchFamily="18" charset="0"/>
                <a:cs typeface="Times New Roman" panose="02020603050405020304" pitchFamily="18" charset="0"/>
              </a:rPr>
              <a:t>.</a:t>
            </a:r>
          </a:p>
          <a:p>
            <a:pPr algn="just">
              <a:lnSpc>
                <a:spcPct val="130000"/>
              </a:lnSpc>
            </a:pP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423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66632"/>
            <a:ext cx="972918" cy="6591370"/>
            <a:chOff x="0" y="266632"/>
            <a:chExt cx="972918" cy="6591370"/>
          </a:xfrm>
        </p:grpSpPr>
        <p:sp>
          <p:nvSpPr>
            <p:cNvPr id="56"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9" name="组合 8"/>
            <p:cNvGrpSpPr/>
            <p:nvPr/>
          </p:nvGrpSpPr>
          <p:grpSpPr>
            <a:xfrm>
              <a:off x="0" y="5962027"/>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矩形 3">
            <a:extLst>
              <a:ext uri="{FF2B5EF4-FFF2-40B4-BE49-F238E27FC236}">
                <a16:creationId xmlns:a16="http://schemas.microsoft.com/office/drawing/2014/main" id="{1E65E4FE-0610-4404-A406-A4400A713E61}"/>
              </a:ext>
            </a:extLst>
          </p:cNvPr>
          <p:cNvSpPr/>
          <p:nvPr/>
        </p:nvSpPr>
        <p:spPr>
          <a:xfrm>
            <a:off x="846742" y="150251"/>
            <a:ext cx="2342885" cy="584775"/>
          </a:xfrm>
          <a:prstGeom prst="rect">
            <a:avLst/>
          </a:prstGeom>
        </p:spPr>
        <p:txBody>
          <a:bodyPr wrap="none">
            <a:spAutoFit/>
          </a:bodyPr>
          <a:lstStyle/>
          <a:p>
            <a:pPr lvl="0"/>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Background</a:t>
            </a:r>
            <a:endParaRPr lang="zh-CN" altLang="en-US" sz="32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矩形 11">
            <a:extLst>
              <a:ext uri="{FF2B5EF4-FFF2-40B4-BE49-F238E27FC236}">
                <a16:creationId xmlns:a16="http://schemas.microsoft.com/office/drawing/2014/main" id="{7A9E270A-1456-4F1C-9840-67435DD4B74A}"/>
              </a:ext>
            </a:extLst>
          </p:cNvPr>
          <p:cNvSpPr/>
          <p:nvPr/>
        </p:nvSpPr>
        <p:spPr>
          <a:xfrm>
            <a:off x="305578" y="1048576"/>
            <a:ext cx="8380454" cy="4853701"/>
          </a:xfrm>
          <a:prstGeom prst="rect">
            <a:avLst/>
          </a:prstGeom>
          <a:noFill/>
        </p:spPr>
        <p:txBody>
          <a:bodyPr wrap="square" rtlCol="0">
            <a:spAutoFit/>
          </a:bodyPr>
          <a:lstStyle/>
          <a:p>
            <a:pPr algn="just">
              <a:lnSpc>
                <a:spcPct val="130000"/>
              </a:lnSpc>
            </a:pPr>
            <a:r>
              <a:rPr lang="en-US" altLang="zh-CN" sz="2000" dirty="0">
                <a:latin typeface="Times New Roman" panose="02020603050405020304" pitchFamily="18" charset="0"/>
                <a:cs typeface="Times New Roman" panose="02020603050405020304" pitchFamily="18" charset="0"/>
              </a:rPr>
              <a:t>In the previous literature, it is difficult to find </a:t>
            </a:r>
            <a:r>
              <a:rPr lang="en-US" altLang="zh-CN" sz="2000" dirty="0">
                <a:solidFill>
                  <a:srgbClr val="FF0000"/>
                </a:solidFill>
                <a:latin typeface="Times New Roman" panose="02020603050405020304" pitchFamily="18" charset="0"/>
                <a:cs typeface="Times New Roman" panose="02020603050405020304" pitchFamily="18" charset="0"/>
              </a:rPr>
              <a:t>clean </a:t>
            </a:r>
            <a:r>
              <a:rPr lang="en-US" altLang="zh-CN" sz="2000" dirty="0">
                <a:latin typeface="Times New Roman" panose="02020603050405020304" pitchFamily="18" charset="0"/>
                <a:cs typeface="Times New Roman" panose="02020603050405020304" pitchFamily="18" charset="0"/>
              </a:rPr>
              <a:t>measures of predictable (or transitory) income changes, and </a:t>
            </a:r>
            <a:r>
              <a:rPr lang="en-US" altLang="zh-CN" sz="2000" dirty="0">
                <a:solidFill>
                  <a:srgbClr val="FF0000"/>
                </a:solidFill>
                <a:latin typeface="Times New Roman" panose="02020603050405020304" pitchFamily="18" charset="0"/>
                <a:cs typeface="Times New Roman" panose="02020603050405020304" pitchFamily="18" charset="0"/>
              </a:rPr>
              <a:t>isolate </a:t>
            </a:r>
            <a:r>
              <a:rPr lang="en-US" altLang="zh-CN" sz="2000" dirty="0">
                <a:latin typeface="Times New Roman" panose="02020603050405020304" pitchFamily="18" charset="0"/>
                <a:cs typeface="Times New Roman" panose="02020603050405020304" pitchFamily="18" charset="0"/>
              </a:rPr>
              <a:t>their effect from other factors that have an impact on the consumption decision (e.g., concurrent changes in the stock market). And the utilized change in household income is </a:t>
            </a:r>
            <a:r>
              <a:rPr lang="en-US" altLang="zh-CN" sz="2000" dirty="0">
                <a:solidFill>
                  <a:srgbClr val="FF0000"/>
                </a:solidFill>
                <a:latin typeface="Times New Roman" panose="02020603050405020304" pitchFamily="18" charset="0"/>
                <a:cs typeface="Times New Roman" panose="02020603050405020304" pitchFamily="18" charset="0"/>
              </a:rPr>
              <a:t>usually constructed as a function of observed household characteristics</a:t>
            </a:r>
            <a:r>
              <a:rPr lang="en-US" altLang="zh-CN" sz="2000" dirty="0">
                <a:latin typeface="Times New Roman" panose="02020603050405020304" pitchFamily="18" charset="0"/>
                <a:cs typeface="Times New Roman" panose="02020603050405020304" pitchFamily="18" charset="0"/>
              </a:rPr>
              <a:t>. For the resulting estimates of the consumption response to be consistent, these characteristics must be </a:t>
            </a:r>
            <a:r>
              <a:rPr lang="en-US" altLang="zh-CN" sz="2000" dirty="0">
                <a:solidFill>
                  <a:srgbClr val="FF0000"/>
                </a:solidFill>
                <a:latin typeface="Times New Roman" panose="02020603050405020304" pitchFamily="18" charset="0"/>
                <a:cs typeface="Times New Roman" panose="02020603050405020304" pitchFamily="18" charset="0"/>
              </a:rPr>
              <a:t>uncorrelated with all other unobserved determinants of consumption growth rate</a:t>
            </a:r>
            <a:r>
              <a:rPr lang="en-US" altLang="zh-CN" sz="2000" dirty="0">
                <a:latin typeface="Times New Roman" panose="02020603050405020304" pitchFamily="18" charset="0"/>
                <a:cs typeface="Times New Roman" panose="02020603050405020304" pitchFamily="18" charset="0"/>
              </a:rPr>
              <a:t>.</a:t>
            </a:r>
          </a:p>
          <a:p>
            <a:pPr algn="just">
              <a:lnSpc>
                <a:spcPct val="130000"/>
              </a:lnSpc>
            </a:pPr>
            <a:endParaRPr lang="en-US" altLang="zh-CN" sz="2000" dirty="0">
              <a:latin typeface="Times New Roman" panose="02020603050405020304" pitchFamily="18" charset="0"/>
              <a:cs typeface="Times New Roman" panose="02020603050405020304" pitchFamily="18" charset="0"/>
            </a:endParaRPr>
          </a:p>
          <a:p>
            <a:pPr algn="just">
              <a:lnSpc>
                <a:spcPct val="130000"/>
              </a:lnSpc>
            </a:pPr>
            <a:r>
              <a:rPr lang="en-US" altLang="zh-CN" sz="2000" dirty="0">
                <a:latin typeface="Times New Roman" panose="02020603050405020304" pitchFamily="18" charset="0"/>
                <a:cs typeface="Times New Roman" panose="02020603050405020304" pitchFamily="18" charset="0"/>
              </a:rPr>
              <a:t>A key advantage of the present paper is that </a:t>
            </a:r>
            <a:r>
              <a:rPr lang="en-US" altLang="zh-CN" sz="2000" dirty="0">
                <a:solidFill>
                  <a:srgbClr val="FF0000"/>
                </a:solidFill>
                <a:latin typeface="Times New Roman" panose="02020603050405020304" pitchFamily="18" charset="0"/>
                <a:cs typeface="Times New Roman" panose="02020603050405020304" pitchFamily="18" charset="0"/>
              </a:rPr>
              <a:t>the random variation in the timing </a:t>
            </a:r>
            <a:r>
              <a:rPr lang="en-US" altLang="zh-CN" sz="2000" dirty="0">
                <a:latin typeface="Times New Roman" panose="02020603050405020304" pitchFamily="18" charset="0"/>
                <a:cs typeface="Times New Roman" panose="02020603050405020304" pitchFamily="18" charset="0"/>
              </a:rPr>
              <a:t>of the 2001 tax rebates satisfy this assumption, helping to avoid these recurrent difficulties in the literature.</a:t>
            </a:r>
          </a:p>
          <a:p>
            <a:pPr marL="342900" indent="-342900" algn="just">
              <a:lnSpc>
                <a:spcPct val="130000"/>
              </a:lnSpc>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759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66632"/>
            <a:ext cx="972918" cy="6591370"/>
            <a:chOff x="0" y="266632"/>
            <a:chExt cx="972918" cy="6591370"/>
          </a:xfrm>
        </p:grpSpPr>
        <p:sp>
          <p:nvSpPr>
            <p:cNvPr id="56" name="KSO_Shape"/>
            <p:cNvSpPr/>
            <p:nvPr/>
          </p:nvSpPr>
          <p:spPr>
            <a:xfrm>
              <a:off x="305578"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266632"/>
              <a:ext cx="321945" cy="346144"/>
            </a:xfrm>
            <a:prstGeom prst="homePlate">
              <a:avLst>
                <a:gd name="adj" fmla="val 32249"/>
              </a:avLst>
            </a:pr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9" name="组合 8"/>
            <p:cNvGrpSpPr/>
            <p:nvPr/>
          </p:nvGrpSpPr>
          <p:grpSpPr>
            <a:xfrm>
              <a:off x="0" y="5962027"/>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矩形 3">
            <a:extLst>
              <a:ext uri="{FF2B5EF4-FFF2-40B4-BE49-F238E27FC236}">
                <a16:creationId xmlns:a16="http://schemas.microsoft.com/office/drawing/2014/main" id="{1E65E4FE-0610-4404-A406-A4400A713E61}"/>
              </a:ext>
            </a:extLst>
          </p:cNvPr>
          <p:cNvSpPr/>
          <p:nvPr/>
        </p:nvSpPr>
        <p:spPr>
          <a:xfrm>
            <a:off x="846742" y="150251"/>
            <a:ext cx="2342885" cy="584775"/>
          </a:xfrm>
          <a:prstGeom prst="rect">
            <a:avLst/>
          </a:prstGeom>
        </p:spPr>
        <p:txBody>
          <a:bodyPr wrap="none">
            <a:spAutoFit/>
          </a:bodyPr>
          <a:lstStyle/>
          <a:p>
            <a:pPr lvl="0"/>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Background</a:t>
            </a:r>
            <a:endParaRPr lang="zh-CN" altLang="en-US" sz="32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矩形 11">
            <a:extLst>
              <a:ext uri="{FF2B5EF4-FFF2-40B4-BE49-F238E27FC236}">
                <a16:creationId xmlns:a16="http://schemas.microsoft.com/office/drawing/2014/main" id="{445F59C6-CC33-4831-9A94-4F0F8C5A7F36}"/>
              </a:ext>
            </a:extLst>
          </p:cNvPr>
          <p:cNvSpPr/>
          <p:nvPr/>
        </p:nvSpPr>
        <p:spPr>
          <a:xfrm>
            <a:off x="324723" y="1107009"/>
            <a:ext cx="8380454" cy="524567"/>
          </a:xfrm>
          <a:prstGeom prst="rect">
            <a:avLst/>
          </a:prstGeom>
          <a:noFill/>
        </p:spPr>
        <p:txBody>
          <a:bodyPr wrap="square" rtlCol="0">
            <a:spAutoFit/>
          </a:bodyPr>
          <a:lstStyle/>
          <a:p>
            <a:pPr algn="just">
              <a:lnSpc>
                <a:spcPct val="130000"/>
              </a:lnSpc>
            </a:pPr>
            <a:r>
              <a:rPr lang="en-US" altLang="zh-CN" sz="2400" b="1" dirty="0">
                <a:latin typeface="Times New Roman" panose="02020603050405020304" pitchFamily="18" charset="0"/>
                <a:cs typeface="Times New Roman" panose="02020603050405020304" pitchFamily="18" charset="0"/>
              </a:rPr>
              <a:t>The Consumer Expenditure Survey</a:t>
            </a:r>
          </a:p>
        </p:txBody>
      </p:sp>
      <p:sp>
        <p:nvSpPr>
          <p:cNvPr id="13" name="矩形 12">
            <a:extLst>
              <a:ext uri="{FF2B5EF4-FFF2-40B4-BE49-F238E27FC236}">
                <a16:creationId xmlns:a16="http://schemas.microsoft.com/office/drawing/2014/main" id="{ED774043-F0AB-488E-A978-EBDD56421E36}"/>
              </a:ext>
            </a:extLst>
          </p:cNvPr>
          <p:cNvSpPr/>
          <p:nvPr/>
        </p:nvSpPr>
        <p:spPr>
          <a:xfrm>
            <a:off x="324723" y="1976107"/>
            <a:ext cx="8380454" cy="3253263"/>
          </a:xfrm>
          <a:prstGeom prst="rect">
            <a:avLst/>
          </a:prstGeom>
          <a:noFill/>
        </p:spPr>
        <p:txBody>
          <a:bodyPr wrap="square" rtlCol="0">
            <a:spAutoFit/>
          </a:bodyPr>
          <a:lstStyle/>
          <a:p>
            <a:pPr algn="just">
              <a:lnSpc>
                <a:spcPct val="130000"/>
              </a:lnSpc>
            </a:pPr>
            <a:r>
              <a:rPr lang="en-US" altLang="zh-CN" sz="2000" dirty="0">
                <a:latin typeface="Times New Roman" panose="02020603050405020304" pitchFamily="18" charset="0"/>
                <a:cs typeface="Times New Roman" panose="02020603050405020304" pitchFamily="18" charset="0"/>
              </a:rPr>
              <a:t>The regular CE data do not record the timing of taxes and transfers within the year. However, shortly after the passage of the 2001 Tax Act, the authors worked with the staff of the Bureau of Labor Statistics (BLS) and other government agencies to </a:t>
            </a:r>
            <a:r>
              <a:rPr lang="en-US" altLang="zh-CN" sz="2000" dirty="0">
                <a:solidFill>
                  <a:srgbClr val="FF0000"/>
                </a:solidFill>
                <a:latin typeface="Times New Roman" panose="02020603050405020304" pitchFamily="18" charset="0"/>
                <a:cs typeface="Times New Roman" panose="02020603050405020304" pitchFamily="18" charset="0"/>
              </a:rPr>
              <a:t>add a special module </a:t>
            </a:r>
            <a:r>
              <a:rPr lang="en-US" altLang="zh-CN" sz="2000" dirty="0">
                <a:latin typeface="Times New Roman" panose="02020603050405020304" pitchFamily="18" charset="0"/>
                <a:cs typeface="Times New Roman" panose="02020603050405020304" pitchFamily="18" charset="0"/>
              </a:rPr>
              <a:t>of questions about the tax rebates to the CE survey. This module </a:t>
            </a:r>
            <a:r>
              <a:rPr lang="en-US" altLang="zh-CN" sz="2000" dirty="0">
                <a:solidFill>
                  <a:srgbClr val="FF0000"/>
                </a:solidFill>
                <a:latin typeface="Times New Roman" panose="02020603050405020304" pitchFamily="18" charset="0"/>
                <a:cs typeface="Times New Roman" panose="02020603050405020304" pitchFamily="18" charset="0"/>
              </a:rPr>
              <a:t>asked households about the timing and amount of each rebate check they received</a:t>
            </a:r>
            <a:r>
              <a:rPr lang="en-US" altLang="zh-CN" sz="2000" dirty="0">
                <a:latin typeface="Times New Roman" panose="02020603050405020304" pitchFamily="18" charset="0"/>
                <a:cs typeface="Times New Roman" panose="02020603050405020304" pitchFamily="18" charset="0"/>
              </a:rPr>
              <a:t>, and was included in the survey </a:t>
            </a:r>
            <a:r>
              <a:rPr lang="en-US" altLang="zh-CN" sz="2000" dirty="0">
                <a:solidFill>
                  <a:srgbClr val="FF0000"/>
                </a:solidFill>
                <a:latin typeface="Times New Roman" panose="02020603050405020304" pitchFamily="18" charset="0"/>
                <a:cs typeface="Times New Roman" panose="02020603050405020304" pitchFamily="18" charset="0"/>
              </a:rPr>
              <a:t>from shortly after the rebate mailing began until the end of 2001.</a:t>
            </a:r>
          </a:p>
          <a:p>
            <a:pPr algn="just">
              <a:lnSpc>
                <a:spcPct val="130000"/>
              </a:lnSpc>
            </a:pPr>
            <a:r>
              <a:rPr lang="en-US" altLang="zh-CN"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01550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3117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02</a:t>
            </a:r>
            <a:endParaRPr lang="zh-CN" altLang="en-US" sz="17925" dirty="0">
              <a:solidFill>
                <a:schemeClr val="tx1">
                  <a:alpha val="3000"/>
                </a:schemeClr>
              </a:solidFill>
              <a:latin typeface="Arial Black" panose="020B0A04020102020204" pitchFamily="34" charset="0"/>
            </a:endParaRPr>
          </a:p>
        </p:txBody>
      </p:sp>
      <p:grpSp>
        <p:nvGrpSpPr>
          <p:cNvPr id="2" name="组合 1"/>
          <p:cNvGrpSpPr/>
          <p:nvPr/>
        </p:nvGrpSpPr>
        <p:grpSpPr>
          <a:xfrm>
            <a:off x="-3574" y="857249"/>
            <a:ext cx="1082282" cy="5143502"/>
            <a:chOff x="-3574" y="857249"/>
            <a:chExt cx="1082282" cy="5143502"/>
          </a:xfrm>
        </p:grpSpPr>
        <p:sp>
          <p:nvSpPr>
            <p:cNvPr id="29" name="任意多边形 28"/>
            <p:cNvSpPr/>
            <p:nvPr/>
          </p:nvSpPr>
          <p:spPr>
            <a:xfrm rot="16200000" flipV="1">
              <a:off x="-1810023" y="2663698"/>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26"/>
            <p:cNvSpPr/>
            <p:nvPr/>
          </p:nvSpPr>
          <p:spPr>
            <a:xfrm rot="16200000" flipV="1">
              <a:off x="-1861128" y="306091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003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1" name="文本框 10"/>
          <p:cNvSpPr txBox="1"/>
          <p:nvPr/>
        </p:nvSpPr>
        <p:spPr>
          <a:xfrm>
            <a:off x="1542789" y="3135285"/>
            <a:ext cx="777777"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02</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2229195" y="3043867"/>
            <a:ext cx="6745472" cy="830997"/>
          </a:xfrm>
          <a:prstGeom prst="rect">
            <a:avLst/>
          </a:prstGeom>
        </p:spPr>
        <p:txBody>
          <a:bodyPr wrap="square">
            <a:spAutoFit/>
          </a:bodyPr>
          <a:lstStyle/>
          <a:p>
            <a:pPr lvl="0"/>
            <a:r>
              <a:rPr lang="en-US" altLang="zh-CN" sz="4800" b="1" dirty="0">
                <a:latin typeface="Times New Roman" panose="02020603050405020304" pitchFamily="18" charset="0"/>
                <a:ea typeface="黑体" panose="02010609060101010101" pitchFamily="49" charset="-122"/>
                <a:cs typeface="Times New Roman" panose="02020603050405020304" pitchFamily="18" charset="0"/>
              </a:rPr>
              <a:t>Literature</a:t>
            </a:r>
          </a:p>
        </p:txBody>
      </p:sp>
      <p:cxnSp>
        <p:nvCxnSpPr>
          <p:cNvPr id="16" name="直接连接符 15"/>
          <p:cNvCxnSpPr/>
          <p:nvPr/>
        </p:nvCxnSpPr>
        <p:spPr>
          <a:xfrm>
            <a:off x="2229195" y="3009510"/>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3" name="任意多边形 32"/>
          <p:cNvSpPr/>
          <p:nvPr/>
        </p:nvSpPr>
        <p:spPr>
          <a:xfrm rot="2700000">
            <a:off x="8787513" y="3119462"/>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22690817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4035</TotalTime>
  <Words>1803</Words>
  <Application>Microsoft Office PowerPoint</Application>
  <PresentationFormat>全屏显示(4:3)</PresentationFormat>
  <Paragraphs>204</Paragraphs>
  <Slides>36</Slides>
  <Notes>36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36</vt:i4>
      </vt:variant>
    </vt:vector>
  </HeadingPairs>
  <TitlesOfParts>
    <vt:vector size="49" baseType="lpstr">
      <vt:lpstr>MS Gothic</vt:lpstr>
      <vt:lpstr>Yu Gothic UI Light</vt:lpstr>
      <vt:lpstr>等线</vt:lpstr>
      <vt:lpstr>黑体</vt:lpstr>
      <vt:lpstr>宋体</vt:lpstr>
      <vt:lpstr>Arial</vt:lpstr>
      <vt:lpstr>Arial Black</vt:lpstr>
      <vt:lpstr>Calibri</vt:lpstr>
      <vt:lpstr>Calibri Light</vt:lpstr>
      <vt:lpstr>Cambria Math</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keywords>ppt</cp:keywords>
  <cp:lastModifiedBy> </cp:lastModifiedBy>
  <cp:revision>425</cp:revision>
  <dcterms:created xsi:type="dcterms:W3CDTF">2016-06-07T15:36:47Z</dcterms:created>
  <dcterms:modified xsi:type="dcterms:W3CDTF">2018-10-17T17:06:32Z</dcterms:modified>
</cp:coreProperties>
</file>