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0" r:id="rId2"/>
    <p:sldId id="281" r:id="rId3"/>
    <p:sldId id="291" r:id="rId4"/>
    <p:sldId id="261" r:id="rId5"/>
    <p:sldId id="304" r:id="rId6"/>
    <p:sldId id="298" r:id="rId7"/>
    <p:sldId id="323" r:id="rId8"/>
    <p:sldId id="328" r:id="rId9"/>
    <p:sldId id="327" r:id="rId10"/>
    <p:sldId id="325" r:id="rId11"/>
    <p:sldId id="326" r:id="rId12"/>
    <p:sldId id="324" r:id="rId13"/>
    <p:sldId id="306" r:id="rId14"/>
    <p:sldId id="307" r:id="rId15"/>
    <p:sldId id="308" r:id="rId16"/>
    <p:sldId id="309" r:id="rId17"/>
    <p:sldId id="299" r:id="rId18"/>
    <p:sldId id="311" r:id="rId19"/>
    <p:sldId id="301" r:id="rId20"/>
    <p:sldId id="310" r:id="rId21"/>
    <p:sldId id="312" r:id="rId22"/>
    <p:sldId id="314" r:id="rId23"/>
    <p:sldId id="302" r:id="rId24"/>
    <p:sldId id="320" r:id="rId25"/>
    <p:sldId id="303" r:id="rId26"/>
    <p:sldId id="321" r:id="rId27"/>
    <p:sldId id="315" r:id="rId28"/>
    <p:sldId id="316" r:id="rId29"/>
    <p:sldId id="322" r:id="rId30"/>
    <p:sldId id="317" r:id="rId31"/>
    <p:sldId id="318" r:id="rId32"/>
    <p:sldId id="319" r:id="rId33"/>
    <p:sldId id="274" r:id="rId34"/>
  </p:sldIdLst>
  <p:sldSz cx="9144000" cy="6858000" type="screen4x3"/>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9" userDrawn="1">
          <p15:clr>
            <a:srgbClr val="A4A3A4"/>
          </p15:clr>
        </p15:guide>
        <p15:guide id="2" pos="2880" userDrawn="1">
          <p15:clr>
            <a:srgbClr val="A4A3A4"/>
          </p15:clr>
        </p15:guide>
        <p15:guide id="3" pos="856" userDrawn="1">
          <p15:clr>
            <a:srgbClr val="A4A3A4"/>
          </p15:clr>
        </p15:guide>
        <p15:guide id="4" pos="4224" userDrawn="1">
          <p15:clr>
            <a:srgbClr val="A4A3A4"/>
          </p15:clr>
        </p15:guide>
        <p15:guide id="5" pos="5279" userDrawn="1">
          <p15:clr>
            <a:srgbClr val="A4A3A4"/>
          </p15:clr>
        </p15:guide>
        <p15:guide id="7" orient="horz" pos="1366" userDrawn="1">
          <p15:clr>
            <a:srgbClr val="A4A3A4"/>
          </p15:clr>
        </p15:guide>
        <p15:guide id="8" orient="horz" pos="2682" userDrawn="1">
          <p15:clr>
            <a:srgbClr val="A4A3A4"/>
          </p15:clr>
        </p15:guide>
        <p15:guide id="10"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C"/>
    <a:srgbClr val="FFC001"/>
    <a:srgbClr val="3A3A3A"/>
    <a:srgbClr val="FAFAFA"/>
    <a:srgbClr val="F0B700"/>
    <a:srgbClr val="E2AC00"/>
    <a:srgbClr val="B08600"/>
    <a:srgbClr val="F6BB00"/>
    <a:srgbClr val="E1E1E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autoAdjust="0"/>
  </p:normalViewPr>
  <p:slideViewPr>
    <p:cSldViewPr snapToGrid="0" showGuides="1">
      <p:cViewPr varScale="1">
        <p:scale>
          <a:sx n="68" d="100"/>
          <a:sy n="68" d="100"/>
        </p:scale>
        <p:origin x="1072" y="36"/>
      </p:cViewPr>
      <p:guideLst>
        <p:guide orient="horz" pos="2999"/>
        <p:guide pos="2880"/>
        <p:guide pos="856"/>
        <p:guide pos="4224"/>
        <p:guide pos="5279"/>
        <p:guide orient="horz" pos="1366"/>
        <p:guide orient="horz" pos="2682"/>
        <p:guide pos="2165"/>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2018/10/12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11345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extLst>
      <p:ext uri="{BB962C8B-B14F-4D97-AF65-F5344CB8AC3E}">
        <p14:creationId xmlns:p14="http://schemas.microsoft.com/office/powerpoint/2010/main" val="410442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extLst>
      <p:ext uri="{BB962C8B-B14F-4D97-AF65-F5344CB8AC3E}">
        <p14:creationId xmlns:p14="http://schemas.microsoft.com/office/powerpoint/2010/main" val="111267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extLst>
      <p:ext uri="{BB962C8B-B14F-4D97-AF65-F5344CB8AC3E}">
        <p14:creationId xmlns:p14="http://schemas.microsoft.com/office/powerpoint/2010/main" val="190027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extLst>
      <p:ext uri="{BB962C8B-B14F-4D97-AF65-F5344CB8AC3E}">
        <p14:creationId xmlns:p14="http://schemas.microsoft.com/office/powerpoint/2010/main" val="160923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extLst>
      <p:ext uri="{BB962C8B-B14F-4D97-AF65-F5344CB8AC3E}">
        <p14:creationId xmlns:p14="http://schemas.microsoft.com/office/powerpoint/2010/main" val="231376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extLst>
      <p:ext uri="{BB962C8B-B14F-4D97-AF65-F5344CB8AC3E}">
        <p14:creationId xmlns:p14="http://schemas.microsoft.com/office/powerpoint/2010/main" val="336608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extLst>
      <p:ext uri="{BB962C8B-B14F-4D97-AF65-F5344CB8AC3E}">
        <p14:creationId xmlns:p14="http://schemas.microsoft.com/office/powerpoint/2010/main" val="2010683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16</a:t>
            </a:fld>
            <a:endParaRPr lang="zh-CN" altLang="en-US"/>
          </a:p>
        </p:txBody>
      </p:sp>
    </p:spTree>
    <p:extLst>
      <p:ext uri="{BB962C8B-B14F-4D97-AF65-F5344CB8AC3E}">
        <p14:creationId xmlns:p14="http://schemas.microsoft.com/office/powerpoint/2010/main" val="3872922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extLst>
      <p:ext uri="{BB962C8B-B14F-4D97-AF65-F5344CB8AC3E}">
        <p14:creationId xmlns:p14="http://schemas.microsoft.com/office/powerpoint/2010/main" val="3039438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extLst>
      <p:ext uri="{BB962C8B-B14F-4D97-AF65-F5344CB8AC3E}">
        <p14:creationId xmlns:p14="http://schemas.microsoft.com/office/powerpoint/2010/main" val="1269525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95324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20</a:t>
            </a:fld>
            <a:endParaRPr lang="zh-CN" altLang="en-US"/>
          </a:p>
        </p:txBody>
      </p:sp>
    </p:spTree>
    <p:extLst>
      <p:ext uri="{BB962C8B-B14F-4D97-AF65-F5344CB8AC3E}">
        <p14:creationId xmlns:p14="http://schemas.microsoft.com/office/powerpoint/2010/main" val="3492947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21</a:t>
            </a:fld>
            <a:endParaRPr lang="zh-CN" altLang="en-US"/>
          </a:p>
        </p:txBody>
      </p:sp>
    </p:spTree>
    <p:extLst>
      <p:ext uri="{BB962C8B-B14F-4D97-AF65-F5344CB8AC3E}">
        <p14:creationId xmlns:p14="http://schemas.microsoft.com/office/powerpoint/2010/main" val="1630273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22</a:t>
            </a:fld>
            <a:endParaRPr lang="zh-CN" altLang="en-US"/>
          </a:p>
        </p:txBody>
      </p:sp>
    </p:spTree>
    <p:extLst>
      <p:ext uri="{BB962C8B-B14F-4D97-AF65-F5344CB8AC3E}">
        <p14:creationId xmlns:p14="http://schemas.microsoft.com/office/powerpoint/2010/main" val="1683771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23</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24</a:t>
            </a:fld>
            <a:endParaRPr lang="zh-CN" altLang="en-US"/>
          </a:p>
        </p:txBody>
      </p:sp>
    </p:spTree>
    <p:extLst>
      <p:ext uri="{BB962C8B-B14F-4D97-AF65-F5344CB8AC3E}">
        <p14:creationId xmlns:p14="http://schemas.microsoft.com/office/powerpoint/2010/main" val="1176839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25</a:t>
            </a:fld>
            <a:endParaRPr lang="zh-CN" altLang="en-US"/>
          </a:p>
        </p:txBody>
      </p:sp>
    </p:spTree>
    <p:extLst>
      <p:ext uri="{BB962C8B-B14F-4D97-AF65-F5344CB8AC3E}">
        <p14:creationId xmlns:p14="http://schemas.microsoft.com/office/powerpoint/2010/main" val="1729403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26</a:t>
            </a:fld>
            <a:endParaRPr lang="zh-CN" altLang="en-US"/>
          </a:p>
        </p:txBody>
      </p:sp>
    </p:spTree>
    <p:extLst>
      <p:ext uri="{BB962C8B-B14F-4D97-AF65-F5344CB8AC3E}">
        <p14:creationId xmlns:p14="http://schemas.microsoft.com/office/powerpoint/2010/main" val="2899217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27</a:t>
            </a:fld>
            <a:endParaRPr lang="zh-CN" altLang="en-US"/>
          </a:p>
        </p:txBody>
      </p:sp>
    </p:spTree>
    <p:extLst>
      <p:ext uri="{BB962C8B-B14F-4D97-AF65-F5344CB8AC3E}">
        <p14:creationId xmlns:p14="http://schemas.microsoft.com/office/powerpoint/2010/main" val="2813553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28</a:t>
            </a:fld>
            <a:endParaRPr lang="zh-CN" altLang="en-US"/>
          </a:p>
        </p:txBody>
      </p:sp>
    </p:spTree>
    <p:extLst>
      <p:ext uri="{BB962C8B-B14F-4D97-AF65-F5344CB8AC3E}">
        <p14:creationId xmlns:p14="http://schemas.microsoft.com/office/powerpoint/2010/main" val="1399000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29</a:t>
            </a:fld>
            <a:endParaRPr lang="zh-CN" altLang="en-US"/>
          </a:p>
        </p:txBody>
      </p:sp>
    </p:spTree>
    <p:extLst>
      <p:ext uri="{BB962C8B-B14F-4D97-AF65-F5344CB8AC3E}">
        <p14:creationId xmlns:p14="http://schemas.microsoft.com/office/powerpoint/2010/main" val="346309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extLst>
      <p:ext uri="{BB962C8B-B14F-4D97-AF65-F5344CB8AC3E}">
        <p14:creationId xmlns:p14="http://schemas.microsoft.com/office/powerpoint/2010/main" val="1719294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30</a:t>
            </a:fld>
            <a:endParaRPr lang="zh-CN" altLang="en-US"/>
          </a:p>
        </p:txBody>
      </p:sp>
    </p:spTree>
    <p:extLst>
      <p:ext uri="{BB962C8B-B14F-4D97-AF65-F5344CB8AC3E}">
        <p14:creationId xmlns:p14="http://schemas.microsoft.com/office/powerpoint/2010/main" val="1545119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31</a:t>
            </a:fld>
            <a:endParaRPr lang="zh-CN" altLang="en-US"/>
          </a:p>
        </p:txBody>
      </p:sp>
    </p:spTree>
    <p:extLst>
      <p:ext uri="{BB962C8B-B14F-4D97-AF65-F5344CB8AC3E}">
        <p14:creationId xmlns:p14="http://schemas.microsoft.com/office/powerpoint/2010/main" val="1062903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32</a:t>
            </a:fld>
            <a:endParaRPr lang="zh-CN" altLang="en-US"/>
          </a:p>
        </p:txBody>
      </p:sp>
    </p:spTree>
    <p:extLst>
      <p:ext uri="{BB962C8B-B14F-4D97-AF65-F5344CB8AC3E}">
        <p14:creationId xmlns:p14="http://schemas.microsoft.com/office/powerpoint/2010/main" val="1590906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33</a:t>
            </a:fld>
            <a:endParaRPr lang="zh-CN" altLang="en-US"/>
          </a:p>
        </p:txBody>
      </p:sp>
    </p:spTree>
    <p:extLst>
      <p:ext uri="{BB962C8B-B14F-4D97-AF65-F5344CB8AC3E}">
        <p14:creationId xmlns:p14="http://schemas.microsoft.com/office/powerpoint/2010/main" val="95197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extLst>
      <p:ext uri="{BB962C8B-B14F-4D97-AF65-F5344CB8AC3E}">
        <p14:creationId xmlns:p14="http://schemas.microsoft.com/office/powerpoint/2010/main" val="107362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extLst>
      <p:ext uri="{BB962C8B-B14F-4D97-AF65-F5344CB8AC3E}">
        <p14:creationId xmlns:p14="http://schemas.microsoft.com/office/powerpoint/2010/main" val="390820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extLst>
      <p:ext uri="{BB962C8B-B14F-4D97-AF65-F5344CB8AC3E}">
        <p14:creationId xmlns:p14="http://schemas.microsoft.com/office/powerpoint/2010/main" val="352432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extLst>
      <p:ext uri="{BB962C8B-B14F-4D97-AF65-F5344CB8AC3E}">
        <p14:creationId xmlns:p14="http://schemas.microsoft.com/office/powerpoint/2010/main" val="310224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9</a:t>
            </a:fld>
            <a:endParaRPr lang="zh-CN" altLang="en-US"/>
          </a:p>
        </p:txBody>
      </p:sp>
    </p:spTree>
    <p:extLst>
      <p:ext uri="{BB962C8B-B14F-4D97-AF65-F5344CB8AC3E}">
        <p14:creationId xmlns:p14="http://schemas.microsoft.com/office/powerpoint/2010/main" val="252784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
        <p:nvSpPr>
          <p:cNvPr id="7" name="文本框 6"/>
          <p:cNvSpPr txBox="1"/>
          <p:nvPr userDrawn="1"/>
        </p:nvSpPr>
        <p:spPr>
          <a:xfrm>
            <a:off x="8590327" y="6459523"/>
            <a:ext cx="478172" cy="369332"/>
          </a:xfrm>
          <a:prstGeom prst="rect">
            <a:avLst/>
          </a:prstGeom>
          <a:noFill/>
        </p:spPr>
        <p:txBody>
          <a:bodyPr wrap="square" rtlCol="0">
            <a:spAutoFit/>
          </a:bodyPr>
          <a:lstStyle/>
          <a:p>
            <a:fld id="{7ACA2778-5B13-44DF-A715-FCABA52AFB55}" type="slidenum">
              <a:rPr lang="zh-CN" altLang="en-US" smtClean="0">
                <a:solidFill>
                  <a:schemeClr val="bg1">
                    <a:lumMod val="50000"/>
                  </a:schemeClr>
                </a:solidFill>
              </a:rPr>
              <a:t>‹#›</a:t>
            </a:fld>
            <a:endParaRPr lang="zh-CN" altLang="en-US" dirty="0">
              <a:solidFill>
                <a:schemeClr val="bg1">
                  <a:lumMod val="50000"/>
                </a:schemeClr>
              </a:solidFill>
            </a:endParaRPr>
          </a:p>
        </p:txBody>
      </p:sp>
    </p:spTree>
    <p:extLst>
      <p:ext uri="{BB962C8B-B14F-4D97-AF65-F5344CB8AC3E}">
        <p14:creationId xmlns:p14="http://schemas.microsoft.com/office/powerpoint/2010/main" val="34068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426315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55041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grpSp>
        <p:nvGrpSpPr>
          <p:cNvPr id="7" name="组合 6"/>
          <p:cNvGrpSpPr/>
          <p:nvPr userDrawn="1"/>
        </p:nvGrpSpPr>
        <p:grpSpPr>
          <a:xfrm>
            <a:off x="-69852" y="-1225656"/>
            <a:ext cx="9590114" cy="8380465"/>
            <a:chOff x="-69852" y="-1225656"/>
            <a:chExt cx="9590114" cy="8380465"/>
          </a:xfrm>
        </p:grpSpPr>
        <p:sp>
          <p:nvSpPr>
            <p:cNvPr id="8" name="任意多边形 7"/>
            <p:cNvSpPr/>
            <p:nvPr/>
          </p:nvSpPr>
          <p:spPr>
            <a:xfrm rot="2700000">
              <a:off x="3986364" y="-1225656"/>
              <a:ext cx="2382953" cy="2382953"/>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rgbClr val="00397C"/>
                </a:solidFill>
              </a:endParaRPr>
            </a:p>
          </p:txBody>
        </p:sp>
        <p:sp>
          <p:nvSpPr>
            <p:cNvPr id="9" name="任意多边形 8"/>
            <p:cNvSpPr/>
            <p:nvPr/>
          </p:nvSpPr>
          <p:spPr>
            <a:xfrm rot="2700000">
              <a:off x="8876374" y="1379056"/>
              <a:ext cx="643888" cy="64388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0" name="任意多边形 9"/>
            <p:cNvSpPr/>
            <p:nvPr/>
          </p:nvSpPr>
          <p:spPr>
            <a:xfrm rot="2700000">
              <a:off x="-317586" y="6355516"/>
              <a:ext cx="1287497" cy="311090"/>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1" name="任意多边形 10"/>
            <p:cNvSpPr/>
            <p:nvPr/>
          </p:nvSpPr>
          <p:spPr>
            <a:xfrm rot="2700000">
              <a:off x="-243303" y="6576923"/>
              <a:ext cx="693803" cy="346901"/>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2" name="任意多边形 11"/>
            <p:cNvSpPr/>
            <p:nvPr/>
          </p:nvSpPr>
          <p:spPr>
            <a:xfrm rot="2700000">
              <a:off x="8859741" y="4787266"/>
              <a:ext cx="613124" cy="609248"/>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 name="connsiteX0" fmla="*/ 23304 w 330831"/>
                <a:gd name="connsiteY0" fmla="*/ 0 h 606761"/>
                <a:gd name="connsiteX1" fmla="*/ 330831 w 330831"/>
                <a:gd name="connsiteY1" fmla="*/ 307527 h 606761"/>
                <a:gd name="connsiteX2" fmla="*/ 105381 w 330831"/>
                <a:gd name="connsiteY2" fmla="*/ 532977 h 606761"/>
                <a:gd name="connsiteX3" fmla="*/ 0 w 330831"/>
                <a:gd name="connsiteY3" fmla="*/ 606761 h 606761"/>
                <a:gd name="connsiteX4" fmla="*/ 23304 w 330831"/>
                <a:gd name="connsiteY4" fmla="*/ 0 h 606761"/>
                <a:gd name="connsiteX0" fmla="*/ 23304 w 330831"/>
                <a:gd name="connsiteY0" fmla="*/ 0 h 606761"/>
                <a:gd name="connsiteX1" fmla="*/ 330831 w 330831"/>
                <a:gd name="connsiteY1" fmla="*/ 307527 h 606761"/>
                <a:gd name="connsiteX2" fmla="*/ 108295 w 330831"/>
                <a:gd name="connsiteY2" fmla="*/ 600055 h 606761"/>
                <a:gd name="connsiteX3" fmla="*/ 0 w 330831"/>
                <a:gd name="connsiteY3" fmla="*/ 606761 h 606761"/>
                <a:gd name="connsiteX4" fmla="*/ 23304 w 330831"/>
                <a:gd name="connsiteY4" fmla="*/ 0 h 606761"/>
                <a:gd name="connsiteX0" fmla="*/ 23304 w 314808"/>
                <a:gd name="connsiteY0" fmla="*/ 0 h 606761"/>
                <a:gd name="connsiteX1" fmla="*/ 314808 w 314808"/>
                <a:gd name="connsiteY1" fmla="*/ 332682 h 606761"/>
                <a:gd name="connsiteX2" fmla="*/ 108295 w 314808"/>
                <a:gd name="connsiteY2" fmla="*/ 600055 h 606761"/>
                <a:gd name="connsiteX3" fmla="*/ 0 w 314808"/>
                <a:gd name="connsiteY3" fmla="*/ 606761 h 606761"/>
                <a:gd name="connsiteX4" fmla="*/ 23304 w 314808"/>
                <a:gd name="connsiteY4" fmla="*/ 0 h 606761"/>
                <a:gd name="connsiteX0" fmla="*/ 23304 w 565338"/>
                <a:gd name="connsiteY0" fmla="*/ 0 h 621113"/>
                <a:gd name="connsiteX1" fmla="*/ 565338 w 565338"/>
                <a:gd name="connsiteY1" fmla="*/ 621113 h 621113"/>
                <a:gd name="connsiteX2" fmla="*/ 108295 w 565338"/>
                <a:gd name="connsiteY2" fmla="*/ 600055 h 621113"/>
                <a:gd name="connsiteX3" fmla="*/ 0 w 565338"/>
                <a:gd name="connsiteY3" fmla="*/ 606761 h 621113"/>
                <a:gd name="connsiteX4" fmla="*/ 23304 w 565338"/>
                <a:gd name="connsiteY4" fmla="*/ 0 h 621113"/>
                <a:gd name="connsiteX0" fmla="*/ 23304 w 530381"/>
                <a:gd name="connsiteY0" fmla="*/ 0 h 606761"/>
                <a:gd name="connsiteX1" fmla="*/ 530381 w 530381"/>
                <a:gd name="connsiteY1" fmla="*/ 594282 h 606761"/>
                <a:gd name="connsiteX2" fmla="*/ 108295 w 530381"/>
                <a:gd name="connsiteY2" fmla="*/ 600055 h 606761"/>
                <a:gd name="connsiteX3" fmla="*/ 0 w 530381"/>
                <a:gd name="connsiteY3" fmla="*/ 606761 h 606761"/>
                <a:gd name="connsiteX4" fmla="*/ 23304 w 530381"/>
                <a:gd name="connsiteY4" fmla="*/ 0 h 60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81" h="606761">
                  <a:moveTo>
                    <a:pt x="23304" y="0"/>
                  </a:moveTo>
                  <a:lnTo>
                    <a:pt x="530381" y="594282"/>
                  </a:lnTo>
                  <a:lnTo>
                    <a:pt x="108295" y="600055"/>
                  </a:lnTo>
                  <a:lnTo>
                    <a:pt x="0" y="606761"/>
                  </a:lnTo>
                  <a:cubicBezTo>
                    <a:pt x="0" y="429102"/>
                    <a:pt x="23304" y="177659"/>
                    <a:pt x="2330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3" name="图片 12"/>
            <p:cNvPicPr>
              <a:picLocks noChangeAspect="1"/>
            </p:cNvPicPr>
            <p:nvPr/>
          </p:nvPicPr>
          <p:blipFill rotWithShape="1">
            <a:blip r:embed="rId2"/>
            <a:srcRect l="15598" t="11334" r="44229" b="-766"/>
            <a:stretch/>
          </p:blipFill>
          <p:spPr>
            <a:xfrm>
              <a:off x="6990114" y="1731660"/>
              <a:ext cx="2187514" cy="3341694"/>
            </a:xfrm>
            <a:custGeom>
              <a:avLst/>
              <a:gdLst>
                <a:gd name="connsiteX0" fmla="*/ 1651000 w 2139361"/>
                <a:gd name="connsiteY0" fmla="*/ 0 h 3268134"/>
                <a:gd name="connsiteX1" fmla="*/ 2139361 w 2139361"/>
                <a:gd name="connsiteY1" fmla="*/ 483352 h 3268134"/>
                <a:gd name="connsiteX2" fmla="*/ 2139361 w 2139361"/>
                <a:gd name="connsiteY2" fmla="*/ 2784782 h 3268134"/>
                <a:gd name="connsiteX3" fmla="*/ 1651000 w 2139361"/>
                <a:gd name="connsiteY3" fmla="*/ 3268134 h 3268134"/>
                <a:gd name="connsiteX4" fmla="*/ 0 w 2139361"/>
                <a:gd name="connsiteY4" fmla="*/ 1634067 h 3268134"/>
                <a:gd name="connsiteX5" fmla="*/ 1651000 w 2139361"/>
                <a:gd name="connsiteY5" fmla="*/ 0 h 326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9361" h="3268134">
                  <a:moveTo>
                    <a:pt x="1651000" y="0"/>
                  </a:moveTo>
                  <a:lnTo>
                    <a:pt x="2139361" y="483352"/>
                  </a:lnTo>
                  <a:lnTo>
                    <a:pt x="2139361" y="2784782"/>
                  </a:lnTo>
                  <a:lnTo>
                    <a:pt x="1651000" y="3268134"/>
                  </a:lnTo>
                  <a:lnTo>
                    <a:pt x="0" y="1634067"/>
                  </a:lnTo>
                  <a:lnTo>
                    <a:pt x="1651000" y="0"/>
                  </a:lnTo>
                  <a:close/>
                </a:path>
              </a:pathLst>
            </a:custGeom>
          </p:spPr>
        </p:pic>
        <p:pic>
          <p:nvPicPr>
            <p:cNvPr id="14" name="图片 13"/>
            <p:cNvPicPr>
              <a:picLocks noChangeAspect="1"/>
            </p:cNvPicPr>
            <p:nvPr/>
          </p:nvPicPr>
          <p:blipFill>
            <a:blip r:embed="rId3"/>
            <a:srcRect l="9237" t="2626" r="29608" b="2626"/>
            <a:stretch>
              <a:fillRect/>
            </a:stretch>
          </p:blipFill>
          <p:spPr>
            <a:xfrm>
              <a:off x="7041436" y="-40264"/>
              <a:ext cx="2147829" cy="1670306"/>
            </a:xfrm>
            <a:custGeom>
              <a:avLst/>
              <a:gdLst>
                <a:gd name="connsiteX0" fmla="*/ 28576 w 2203471"/>
                <a:gd name="connsiteY0" fmla="*/ 0 h 1713577"/>
                <a:gd name="connsiteX1" fmla="*/ 2203471 w 2203471"/>
                <a:gd name="connsiteY1" fmla="*/ 0 h 1713577"/>
                <a:gd name="connsiteX2" fmla="*/ 2203471 w 2203471"/>
                <a:gd name="connsiteY2" fmla="*/ 1195108 h 1713577"/>
                <a:gd name="connsiteX3" fmla="*/ 1685002 w 2203471"/>
                <a:gd name="connsiteY3" fmla="*/ 1713577 h 1713577"/>
                <a:gd name="connsiteX4" fmla="*/ 0 w 2203471"/>
                <a:gd name="connsiteY4" fmla="*/ 28575 h 1713577"/>
                <a:gd name="connsiteX5" fmla="*/ 28576 w 2203471"/>
                <a:gd name="connsiteY5" fmla="*/ 0 h 171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471" h="1713577">
                  <a:moveTo>
                    <a:pt x="28576" y="0"/>
                  </a:moveTo>
                  <a:lnTo>
                    <a:pt x="2203471" y="0"/>
                  </a:lnTo>
                  <a:lnTo>
                    <a:pt x="2203471" y="1195108"/>
                  </a:lnTo>
                  <a:lnTo>
                    <a:pt x="1685002" y="1713577"/>
                  </a:lnTo>
                  <a:lnTo>
                    <a:pt x="0" y="28575"/>
                  </a:lnTo>
                  <a:lnTo>
                    <a:pt x="28576" y="0"/>
                  </a:lnTo>
                  <a:close/>
                </a:path>
              </a:pathLst>
            </a:custGeom>
          </p:spPr>
        </p:pic>
        <p:pic>
          <p:nvPicPr>
            <p:cNvPr id="15" name="图片 14"/>
            <p:cNvPicPr>
              <a:picLocks noChangeAspect="1"/>
            </p:cNvPicPr>
            <p:nvPr/>
          </p:nvPicPr>
          <p:blipFill>
            <a:blip r:embed="rId4"/>
            <a:stretch>
              <a:fillRect/>
            </a:stretch>
          </p:blipFill>
          <p:spPr>
            <a:xfrm>
              <a:off x="5236114" y="-15796"/>
              <a:ext cx="3380747" cy="3385256"/>
            </a:xfrm>
            <a:custGeom>
              <a:avLst/>
              <a:gdLst>
                <a:gd name="connsiteX0" fmla="*/ 1685003 w 3370005"/>
                <a:gd name="connsiteY0" fmla="*/ 0 h 3370004"/>
                <a:gd name="connsiteX1" fmla="*/ 3370005 w 3370005"/>
                <a:gd name="connsiteY1" fmla="*/ 1685002 h 3370004"/>
                <a:gd name="connsiteX2" fmla="*/ 1685003 w 3370005"/>
                <a:gd name="connsiteY2" fmla="*/ 3370004 h 3370004"/>
                <a:gd name="connsiteX3" fmla="*/ 0 w 3370005"/>
                <a:gd name="connsiteY3" fmla="*/ 1685002 h 3370004"/>
              </a:gdLst>
              <a:ahLst/>
              <a:cxnLst>
                <a:cxn ang="0">
                  <a:pos x="connsiteX0" y="connsiteY0"/>
                </a:cxn>
                <a:cxn ang="0">
                  <a:pos x="connsiteX1" y="connsiteY1"/>
                </a:cxn>
                <a:cxn ang="0">
                  <a:pos x="connsiteX2" y="connsiteY2"/>
                </a:cxn>
                <a:cxn ang="0">
                  <a:pos x="connsiteX3" y="connsiteY3"/>
                </a:cxn>
              </a:cxnLst>
              <a:rect l="l" t="t" r="r" b="b"/>
              <a:pathLst>
                <a:path w="3370005" h="3370004">
                  <a:moveTo>
                    <a:pt x="1685003" y="0"/>
                  </a:moveTo>
                  <a:lnTo>
                    <a:pt x="3370005" y="1685002"/>
                  </a:lnTo>
                  <a:lnTo>
                    <a:pt x="1685003" y="3370004"/>
                  </a:lnTo>
                  <a:lnTo>
                    <a:pt x="0" y="1685002"/>
                  </a:lnTo>
                  <a:close/>
                </a:path>
              </a:pathLst>
            </a:custGeom>
          </p:spPr>
        </p:pic>
      </p:grpSp>
      <p:sp>
        <p:nvSpPr>
          <p:cNvPr id="16" name="矩形 15"/>
          <p:cNvSpPr/>
          <p:nvPr userDrawn="1"/>
        </p:nvSpPr>
        <p:spPr>
          <a:xfrm rot="-2760000">
            <a:off x="6368985" y="-1590529"/>
            <a:ext cx="104819" cy="8885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2784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30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88392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BC56423-C432-45E6-89A1-31D5D84238BE}" type="datetimeFigureOut">
              <a:rPr lang="zh-CN" altLang="en-US" smtClean="0"/>
              <a:t>2018/10/12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47856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BC56423-C432-45E6-89A1-31D5D84238BE}" type="datetimeFigureOut">
              <a:rPr lang="zh-CN" altLang="en-US" smtClean="0"/>
              <a:t>2018/10/12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36730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56423-C432-45E6-89A1-31D5D84238BE}" type="datetimeFigureOut">
              <a:rPr lang="zh-CN" altLang="en-US" smtClean="0"/>
              <a:t>2018/10/12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3685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78879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07375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2018/10/12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985288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lum/>
          </a:blip>
          <a:stretch>
            <a:fillRect/>
          </a:stretch>
        </p:blipFill>
        <p:spPr>
          <a:xfrm>
            <a:off x="2248282" y="1059067"/>
            <a:ext cx="1397000" cy="1397000"/>
          </a:xfrm>
          <a:prstGeom prst="rect">
            <a:avLst/>
          </a:prstGeom>
          <a:noFill/>
          <a:ln>
            <a:noFill/>
          </a:ln>
        </p:spPr>
      </p:pic>
      <p:sp>
        <p:nvSpPr>
          <p:cNvPr id="19" name="文本框 18"/>
          <p:cNvSpPr txBox="1"/>
          <p:nvPr/>
        </p:nvSpPr>
        <p:spPr>
          <a:xfrm>
            <a:off x="103599" y="2962745"/>
            <a:ext cx="6702554" cy="954107"/>
          </a:xfrm>
          <a:prstGeom prst="rect">
            <a:avLst/>
          </a:prstGeom>
          <a:noFill/>
        </p:spPr>
        <p:txBody>
          <a:bodyPr wrap="square" rtlCol="0">
            <a:spAutoFit/>
          </a:bodyPr>
          <a:lstStyle/>
          <a:p>
            <a:pPr algn="ctr"/>
            <a:r>
              <a:rPr lang="en-US" altLang="zh-CN" sz="2800" b="1" dirty="0">
                <a:solidFill>
                  <a:srgbClr val="00397C"/>
                </a:solidFill>
                <a:latin typeface="Calibri Light" panose="020F0302020204030204" pitchFamily="34" charset="0"/>
                <a:ea typeface="宋体" panose="02010600030101010101" pitchFamily="2" charset="-122"/>
              </a:rPr>
              <a:t>The Response of Household Consumption to Income Tax Refunds</a:t>
            </a:r>
            <a:endParaRPr lang="zh-CN" altLang="en-US" sz="2800" b="1" dirty="0">
              <a:solidFill>
                <a:srgbClr val="00397C"/>
              </a:solidFill>
              <a:latin typeface="Calibri Light" panose="020F0302020204030204" pitchFamily="34" charset="0"/>
              <a:ea typeface="宋体" panose="02010600030101010101" pitchFamily="2" charset="-122"/>
            </a:endParaRPr>
          </a:p>
        </p:txBody>
      </p:sp>
      <p:sp>
        <p:nvSpPr>
          <p:cNvPr id="23" name="文本框 22"/>
          <p:cNvSpPr txBox="1"/>
          <p:nvPr/>
        </p:nvSpPr>
        <p:spPr>
          <a:xfrm>
            <a:off x="11668" y="4312381"/>
            <a:ext cx="7334053" cy="1706878"/>
          </a:xfrm>
          <a:prstGeom prst="rect">
            <a:avLst/>
          </a:prstGeom>
          <a:noFill/>
        </p:spPr>
        <p:txBody>
          <a:bodyPr wrap="square" rtlCol="0">
            <a:spAutoFit/>
          </a:bodyPr>
          <a:lstStyle/>
          <a:p>
            <a:pPr algn="ctr">
              <a:lnSpc>
                <a:spcPct val="150000"/>
              </a:lnSpc>
            </a:pPr>
            <a:r>
              <a:rPr lang="en-US" altLang="zh-CN" b="1" dirty="0">
                <a:solidFill>
                  <a:srgbClr val="00397C"/>
                </a:solidFill>
                <a:latin typeface="Calibri Light" panose="020F0302020204030204" pitchFamily="34" charset="0"/>
              </a:rPr>
              <a:t>Author: Nicholas S. </a:t>
            </a:r>
            <a:r>
              <a:rPr lang="en-US" altLang="zh-CN" b="1" dirty="0" err="1">
                <a:solidFill>
                  <a:srgbClr val="00397C"/>
                </a:solidFill>
                <a:latin typeface="Calibri Light" panose="020F0302020204030204" pitchFamily="34" charset="0"/>
              </a:rPr>
              <a:t>Souleles</a:t>
            </a:r>
            <a:endParaRPr lang="en-US" altLang="zh-CN" b="1" dirty="0">
              <a:solidFill>
                <a:srgbClr val="00397C"/>
              </a:solidFill>
              <a:latin typeface="Calibri Light" panose="020F0302020204030204" pitchFamily="34" charset="0"/>
            </a:endParaRPr>
          </a:p>
          <a:p>
            <a:pPr algn="ctr">
              <a:lnSpc>
                <a:spcPct val="150000"/>
              </a:lnSpc>
            </a:pPr>
            <a:r>
              <a:rPr lang="en-US" altLang="zh-CN" b="1" dirty="0">
                <a:solidFill>
                  <a:srgbClr val="00397C"/>
                </a:solidFill>
                <a:latin typeface="Calibri Light" panose="020F0302020204030204" pitchFamily="34" charset="0"/>
              </a:rPr>
              <a:t>Source:  The American Economic Review, Vol.89, No.4(</a:t>
            </a:r>
            <a:r>
              <a:rPr lang="en-US" altLang="zh-CN" b="1" dirty="0" err="1">
                <a:solidFill>
                  <a:srgbClr val="00397C"/>
                </a:solidFill>
                <a:latin typeface="Calibri Light" panose="020F0302020204030204" pitchFamily="34" charset="0"/>
              </a:rPr>
              <a:t>sep.</a:t>
            </a:r>
            <a:r>
              <a:rPr lang="en-US" altLang="zh-CN" b="1" dirty="0">
                <a:solidFill>
                  <a:srgbClr val="00397C"/>
                </a:solidFill>
                <a:latin typeface="Calibri Light" panose="020F0302020204030204" pitchFamily="34" charset="0"/>
              </a:rPr>
              <a:t>, 1999), pp.947-958</a:t>
            </a:r>
          </a:p>
          <a:p>
            <a:pPr algn="ctr">
              <a:lnSpc>
                <a:spcPct val="150000"/>
              </a:lnSpc>
            </a:pPr>
            <a:r>
              <a:rPr lang="zh-CN" altLang="en-US" b="1" dirty="0">
                <a:solidFill>
                  <a:srgbClr val="00397C"/>
                </a:solidFill>
                <a:latin typeface="Calibri Light" panose="020F0302020204030204" pitchFamily="34" charset="0"/>
              </a:rPr>
              <a:t>汇报人：侯力铭</a:t>
            </a:r>
            <a:endParaRPr lang="en-US" altLang="zh-CN" b="1" dirty="0">
              <a:solidFill>
                <a:srgbClr val="00397C"/>
              </a:solidFill>
              <a:latin typeface="Calibri Light" panose="020F0302020204030204" pitchFamily="34" charset="0"/>
            </a:endParaRPr>
          </a:p>
          <a:p>
            <a:pPr algn="ctr">
              <a:lnSpc>
                <a:spcPct val="150000"/>
              </a:lnSpc>
            </a:pPr>
            <a:r>
              <a:rPr lang="en-US" altLang="zh-CN" b="1" dirty="0">
                <a:solidFill>
                  <a:srgbClr val="00397C"/>
                </a:solidFill>
                <a:latin typeface="Calibri Light" panose="020F0302020204030204" pitchFamily="34" charset="0"/>
              </a:rPr>
              <a:t>2018</a:t>
            </a:r>
            <a:r>
              <a:rPr lang="zh-CN" altLang="en-US" b="1" dirty="0">
                <a:solidFill>
                  <a:srgbClr val="00397C"/>
                </a:solidFill>
                <a:latin typeface="Calibri Light" panose="020F0302020204030204" pitchFamily="34" charset="0"/>
              </a:rPr>
              <a:t>年</a:t>
            </a:r>
            <a:r>
              <a:rPr lang="en-US" altLang="zh-CN" b="1" dirty="0">
                <a:solidFill>
                  <a:srgbClr val="00397C"/>
                </a:solidFill>
                <a:latin typeface="Calibri Light" panose="020F0302020204030204" pitchFamily="34" charset="0"/>
              </a:rPr>
              <a:t>10</a:t>
            </a:r>
            <a:r>
              <a:rPr lang="zh-CN" altLang="en-US" b="1" dirty="0">
                <a:solidFill>
                  <a:srgbClr val="00397C"/>
                </a:solidFill>
                <a:latin typeface="Calibri Light" panose="020F0302020204030204" pitchFamily="34" charset="0"/>
              </a:rPr>
              <a:t>月</a:t>
            </a:r>
            <a:r>
              <a:rPr lang="en-US" altLang="zh-CN" b="1" dirty="0">
                <a:solidFill>
                  <a:srgbClr val="00397C"/>
                </a:solidFill>
                <a:latin typeface="Calibri Light" panose="020F0302020204030204" pitchFamily="34" charset="0"/>
              </a:rPr>
              <a:t>11</a:t>
            </a:r>
            <a:r>
              <a:rPr lang="zh-CN" altLang="en-US" b="1" dirty="0">
                <a:solidFill>
                  <a:srgbClr val="00397C"/>
                </a:solidFill>
                <a:latin typeface="Calibri Light" panose="020F0302020204030204" pitchFamily="34" charset="0"/>
              </a:rPr>
              <a:t>日</a:t>
            </a:r>
            <a:endParaRPr lang="zh-CN" altLang="en-US" sz="1600" b="1" dirty="0">
              <a:solidFill>
                <a:srgbClr val="00397C"/>
              </a:solidFill>
              <a:latin typeface="Calibri Light" panose="020F0302020204030204" pitchFamily="34" charset="0"/>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1328" y="5735613"/>
            <a:ext cx="923900" cy="92031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733" y="5782242"/>
            <a:ext cx="827063" cy="827063"/>
          </a:xfrm>
          <a:prstGeom prst="rect">
            <a:avLst/>
          </a:prstGeom>
        </p:spPr>
      </p:pic>
    </p:spTree>
    <p:extLst>
      <p:ext uri="{BB962C8B-B14F-4D97-AF65-F5344CB8AC3E}">
        <p14:creationId xmlns:p14="http://schemas.microsoft.com/office/powerpoint/2010/main" val="288597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86459" y="758674"/>
            <a:ext cx="8353614" cy="8462317"/>
          </a:xfrm>
          <a:prstGeom prst="rect">
            <a:avLst/>
          </a:prstGeom>
          <a:noFill/>
        </p:spPr>
        <p:txBody>
          <a:bodyPr wrap="square" rtlCol="0">
            <a:spAutoFit/>
          </a:bodyPr>
          <a:lstStyle/>
          <a:p>
            <a:pPr>
              <a:lnSpc>
                <a:spcPct val="130000"/>
              </a:lnSpc>
            </a:pPr>
            <a:endParaRPr lang="en-US" altLang="zh-CN" sz="2000" b="1" dirty="0">
              <a:solidFill>
                <a:schemeClr val="accent2"/>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Ø"/>
            </a:pPr>
            <a:r>
              <a:rPr lang="en-US" altLang="zh-CN" sz="2000" b="1" dirty="0">
                <a:solidFill>
                  <a:schemeClr val="folHlink"/>
                </a:solidFill>
                <a:latin typeface="黑体" panose="02010609060101010101" pitchFamily="49" charset="-122"/>
                <a:ea typeface="黑体" panose="02010609060101010101" pitchFamily="49" charset="-122"/>
              </a:rPr>
              <a:t>1970 </a:t>
            </a:r>
            <a:r>
              <a:rPr lang="zh-CN" altLang="en-US" sz="2000" b="1" dirty="0">
                <a:solidFill>
                  <a:schemeClr val="folHlink"/>
                </a:solidFill>
                <a:latin typeface="黑体" panose="02010609060101010101" pitchFamily="49" charset="-122"/>
                <a:ea typeface="黑体" panose="02010609060101010101" pitchFamily="49" charset="-122"/>
              </a:rPr>
              <a:t>年代后期</a:t>
            </a:r>
            <a:r>
              <a:rPr lang="en-US" altLang="zh-CN" sz="2000" b="1" dirty="0">
                <a:solidFill>
                  <a:schemeClr val="folHlink"/>
                </a:solidFill>
                <a:latin typeface="宋体" panose="02010600030101010101" pitchFamily="2" charset="-122"/>
                <a:ea typeface="黑体" panose="02010609060101010101" pitchFamily="49" charset="-122"/>
              </a:rPr>
              <a:t>—</a:t>
            </a:r>
            <a:r>
              <a:rPr lang="en-US" altLang="zh-CN" sz="2000" b="1" dirty="0">
                <a:solidFill>
                  <a:schemeClr val="folHlink"/>
                </a:solidFill>
                <a:latin typeface="黑体" panose="02010609060101010101" pitchFamily="49" charset="-122"/>
                <a:ea typeface="黑体" panose="02010609060101010101" pitchFamily="49" charset="-122"/>
              </a:rPr>
              <a:t>80 </a:t>
            </a:r>
            <a:r>
              <a:rPr lang="zh-CN" altLang="en-US" sz="2000" b="1" dirty="0">
                <a:solidFill>
                  <a:schemeClr val="folHlink"/>
                </a:solidFill>
                <a:latin typeface="黑体" panose="02010609060101010101" pitchFamily="49" charset="-122"/>
                <a:ea typeface="黑体" panose="02010609060101010101" pitchFamily="49" charset="-122"/>
              </a:rPr>
              <a:t>年代初期，</a:t>
            </a:r>
            <a:r>
              <a:rPr lang="zh-CN" altLang="en-US" sz="2000" b="1" dirty="0">
                <a:latin typeface="宋体" panose="02010600030101010101" pitchFamily="2" charset="-122"/>
              </a:rPr>
              <a:t>受理性预期革命的影响，霍尔（</a:t>
            </a:r>
            <a:r>
              <a:rPr lang="en-US" altLang="zh-CN" sz="2000" b="1" dirty="0">
                <a:latin typeface="宋体" panose="02010600030101010101" pitchFamily="2" charset="-122"/>
              </a:rPr>
              <a:t>Hall</a:t>
            </a:r>
            <a:r>
              <a:rPr lang="zh-CN" altLang="en-US" sz="2000" b="1" dirty="0">
                <a:latin typeface="宋体" panose="02010600030101010101" pitchFamily="2" charset="-122"/>
              </a:rPr>
              <a:t>，</a:t>
            </a:r>
            <a:r>
              <a:rPr lang="en-US" altLang="zh-CN" sz="2000" b="1" dirty="0">
                <a:latin typeface="宋体" panose="02010600030101010101" pitchFamily="2" charset="-122"/>
              </a:rPr>
              <a:t>1978</a:t>
            </a:r>
            <a:r>
              <a:rPr lang="zh-CN" altLang="en-US" sz="2000" b="1" dirty="0">
                <a:latin typeface="宋体" panose="02010600030101010101" pitchFamily="2" charset="-122"/>
              </a:rPr>
              <a:t>）将理性预期（</a:t>
            </a:r>
            <a:r>
              <a:rPr lang="en-US" altLang="zh-CN" sz="2000" b="1" dirty="0">
                <a:latin typeface="宋体" panose="02010600030101010101" pitchFamily="2" charset="-122"/>
              </a:rPr>
              <a:t>Rational Expectation</a:t>
            </a:r>
            <a:r>
              <a:rPr lang="zh-CN" altLang="en-US" sz="2000" b="1" dirty="0">
                <a:latin typeface="宋体" panose="02010600030101010101" pitchFamily="2" charset="-122"/>
              </a:rPr>
              <a:t>，</a:t>
            </a:r>
            <a:r>
              <a:rPr lang="en-US" altLang="zh-CN" sz="2000" b="1" dirty="0">
                <a:latin typeface="宋体" panose="02010600030101010101" pitchFamily="2" charset="-122"/>
              </a:rPr>
              <a:t>RE</a:t>
            </a:r>
            <a:r>
              <a:rPr lang="zh-CN" altLang="en-US" sz="2000" b="1" dirty="0">
                <a:latin typeface="宋体" panose="02010600030101010101" pitchFamily="2" charset="-122"/>
              </a:rPr>
              <a:t>）因素引入生命周期和持久收入假说，提出了随机游走假说（</a:t>
            </a:r>
            <a:r>
              <a:rPr lang="en-US" altLang="zh-CN" sz="2000" b="1" dirty="0">
                <a:latin typeface="宋体" panose="02010600030101010101" pitchFamily="2" charset="-122"/>
              </a:rPr>
              <a:t>Random Walking Hypothesis</a:t>
            </a:r>
            <a:r>
              <a:rPr lang="zh-CN" altLang="en-US" sz="2000" b="1" dirty="0">
                <a:latin typeface="宋体" panose="02010600030101010101" pitchFamily="2" charset="-122"/>
              </a:rPr>
              <a:t>，</a:t>
            </a:r>
            <a:r>
              <a:rPr lang="en-US" altLang="zh-CN" sz="2000" b="1" dirty="0">
                <a:latin typeface="宋体" panose="02010600030101010101" pitchFamily="2" charset="-122"/>
              </a:rPr>
              <a:t>RWH</a:t>
            </a:r>
            <a:r>
              <a:rPr lang="zh-CN" altLang="en-US" sz="2000" b="1" dirty="0">
                <a:latin typeface="宋体" panose="02010600030101010101" pitchFamily="2" charset="-122"/>
              </a:rPr>
              <a:t>）。</a:t>
            </a:r>
            <a:r>
              <a:rPr lang="zh-CN" altLang="en-US" sz="2000" b="1" dirty="0">
                <a:solidFill>
                  <a:schemeClr val="accent2"/>
                </a:solidFill>
                <a:effectLst>
                  <a:outerShdw blurRad="38100" dist="38100" dir="2700000" algn="tl">
                    <a:srgbClr val="C0C0C0"/>
                  </a:outerShdw>
                </a:effectLst>
                <a:latin typeface="宋体" panose="02010600030101010101" pitchFamily="2" charset="-122"/>
                <a:ea typeface="黑体" panose="02010609060101010101" pitchFamily="49" charset="-122"/>
              </a:rPr>
              <a:t>这是</a:t>
            </a:r>
            <a:r>
              <a:rPr lang="zh-CN" altLang="en-US" sz="2000" b="1" dirty="0">
                <a:solidFill>
                  <a:schemeClr val="accent2"/>
                </a:solidFill>
                <a:effectLst>
                  <a:outerShdw blurRad="38100" dist="38100" dir="2700000" algn="tl">
                    <a:srgbClr val="C0C0C0"/>
                  </a:outerShdw>
                </a:effectLst>
                <a:ea typeface="黑体" panose="02010609060101010101" pitchFamily="49" charset="-122"/>
              </a:rPr>
              <a:t>既考虑预期收入又考虑不确定性的消费函数理论</a:t>
            </a:r>
            <a:endParaRPr lang="en-US" altLang="zh-CN" sz="2000" b="1" dirty="0">
              <a:solidFill>
                <a:schemeClr val="accent2"/>
              </a:solidFill>
              <a:effectLst>
                <a:outerShdw blurRad="38100" dist="38100" dir="2700000" algn="tl">
                  <a:srgbClr val="C0C0C0"/>
                </a:outerShdw>
              </a:effectLst>
              <a:ea typeface="黑体" panose="02010609060101010101" pitchFamily="49" charset="-122"/>
            </a:endParaRPr>
          </a:p>
          <a:p>
            <a:pPr>
              <a:lnSpc>
                <a:spcPct val="130000"/>
              </a:lnSpc>
            </a:pPr>
            <a:endParaRPr lang="en-US" altLang="zh-CN" sz="2000" b="1" dirty="0">
              <a:solidFill>
                <a:schemeClr val="accent2"/>
              </a:solidFill>
              <a:effectLst>
                <a:outerShdw blurRad="38100" dist="38100" dir="2700000" algn="tl">
                  <a:srgbClr val="C0C0C0"/>
                </a:outerShdw>
              </a:effectLst>
              <a:ea typeface="黑体" panose="02010609060101010101" pitchFamily="49" charset="-122"/>
            </a:endParaRPr>
          </a:p>
          <a:p>
            <a:pPr>
              <a:lnSpc>
                <a:spcPct val="130000"/>
              </a:lnSpc>
              <a:buFont typeface="Wingdings" panose="05000000000000000000" pitchFamily="2" charset="2"/>
              <a:buChar char="Ø"/>
            </a:pPr>
            <a:r>
              <a:rPr lang="zh-CN" altLang="en-US" sz="2000" b="1" dirty="0"/>
              <a:t>霍尔（</a:t>
            </a:r>
            <a:r>
              <a:rPr lang="en-US" altLang="zh-CN" sz="2000" b="1" dirty="0"/>
              <a:t>Hall</a:t>
            </a:r>
            <a:r>
              <a:rPr lang="zh-CN" altLang="en-US" sz="2000" b="1" dirty="0"/>
              <a:t>，</a:t>
            </a:r>
            <a:r>
              <a:rPr lang="en-US" altLang="zh-CN" sz="2000" b="1" dirty="0"/>
              <a:t>1978</a:t>
            </a:r>
            <a:r>
              <a:rPr lang="zh-CN" altLang="en-US" sz="2000" b="1" dirty="0"/>
              <a:t>）根据卢卡斯的思想，引入理性预期方法，提出了随机游走假说（</a:t>
            </a:r>
            <a:r>
              <a:rPr lang="en-US" altLang="zh-CN" sz="2000" b="1" dirty="0"/>
              <a:t>Random Walk Hypothesis</a:t>
            </a:r>
            <a:r>
              <a:rPr lang="zh-CN" altLang="en-US" sz="2000" b="1" dirty="0"/>
              <a:t>，</a:t>
            </a:r>
            <a:r>
              <a:rPr lang="en-US" altLang="zh-CN" sz="2000" b="1" dirty="0"/>
              <a:t>RWH</a:t>
            </a:r>
            <a:r>
              <a:rPr lang="zh-CN" altLang="en-US" sz="2000" b="1" dirty="0"/>
              <a:t>），将消费理论从确定性条件推进到不确定性条件。</a:t>
            </a:r>
            <a:r>
              <a:rPr lang="zh-CN" altLang="en-US" sz="2000" b="1" dirty="0">
                <a:solidFill>
                  <a:schemeClr val="accent2"/>
                </a:solidFill>
                <a:ea typeface="黑体" panose="02010609060101010101" pitchFamily="49" charset="-122"/>
              </a:rPr>
              <a:t>霍尔的主要结论是：</a:t>
            </a:r>
            <a:r>
              <a:rPr lang="zh-CN" altLang="en-US" sz="2000" b="1" dirty="0"/>
              <a:t>消费是随机游走过程，不能根据收入的变化来预测消费的变化，即消费的变化（</a:t>
            </a:r>
            <a:r>
              <a:rPr lang="en-US" altLang="zh-CN" sz="2000" b="1" dirty="0"/>
              <a:t>C</a:t>
            </a:r>
            <a:r>
              <a:rPr lang="en-US" altLang="zh-CN" sz="2000" b="1" baseline="-25000" dirty="0"/>
              <a:t>t+1</a:t>
            </a:r>
            <a:r>
              <a:rPr lang="en-US" altLang="zh-CN" sz="2000" b="1" dirty="0"/>
              <a:t>-C</a:t>
            </a:r>
            <a:r>
              <a:rPr lang="en-US" altLang="zh-CN" sz="2000" b="1" baseline="-25000" dirty="0"/>
              <a:t>t</a:t>
            </a:r>
            <a:r>
              <a:rPr lang="zh-CN" altLang="en-US" sz="2000" b="1" dirty="0"/>
              <a:t>）不可预见。由此随机游走假说催生了新的消费理论。 </a:t>
            </a:r>
          </a:p>
          <a:p>
            <a:pPr>
              <a:lnSpc>
                <a:spcPct val="130000"/>
              </a:lnSpc>
              <a:buFont typeface="Wingdings" panose="05000000000000000000" pitchFamily="2" charset="2"/>
              <a:buChar char="Ø"/>
            </a:pPr>
            <a:endParaRPr lang="zh-CN" altLang="en-US" sz="2000" b="1" dirty="0">
              <a:solidFill>
                <a:schemeClr val="accent2"/>
              </a:solidFill>
              <a:effectLst>
                <a:outerShdw blurRad="38100" dist="38100" dir="2700000" algn="tl">
                  <a:srgbClr val="C0C0C0"/>
                </a:outerShdw>
              </a:effectLst>
              <a:latin typeface="宋体" panose="02010600030101010101" pitchFamily="2" charset="-122"/>
              <a:ea typeface="黑体" panose="02010609060101010101" pitchFamily="49" charset="-122"/>
            </a:endParaRPr>
          </a:p>
          <a:p>
            <a:pPr>
              <a:lnSpc>
                <a:spcPct val="130000"/>
              </a:lnSpc>
              <a:buFont typeface="Wingdings" panose="05000000000000000000" pitchFamily="2" charset="2"/>
              <a:buChar char="Ø"/>
            </a:pPr>
            <a:endParaRPr lang="zh-CN" altLang="en-US" sz="2000" b="1" dirty="0">
              <a:solidFill>
                <a:schemeClr val="accent2"/>
              </a:solidFill>
              <a:effectLst>
                <a:outerShdw blurRad="38100" dist="38100" dir="2700000" algn="tl">
                  <a:srgbClr val="C0C0C0"/>
                </a:outerShdw>
              </a:effectLst>
              <a:latin typeface="宋体" panose="02010600030101010101" pitchFamily="2" charset="-122"/>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40" name="文本框 139"/>
          <p:cNvSpPr txBox="1"/>
          <p:nvPr/>
        </p:nvSpPr>
        <p:spPr>
          <a:xfrm>
            <a:off x="665622" y="116960"/>
            <a:ext cx="8048913" cy="641714"/>
          </a:xfrm>
          <a:prstGeom prst="rect">
            <a:avLst/>
          </a:prstGeom>
          <a:noFill/>
        </p:spPr>
        <p:txBody>
          <a:bodyPr wrap="square" rtlCol="0">
            <a:spAutoFit/>
          </a:bodyPr>
          <a:lstStyle/>
          <a:p>
            <a:pPr>
              <a:lnSpc>
                <a:spcPct val="130000"/>
              </a:lnSpc>
            </a:pPr>
            <a:r>
              <a:rPr lang="zh-CN" altLang="en-US" sz="3200" b="1" dirty="0">
                <a:latin typeface="黑体" panose="02010609060101010101" pitchFamily="49" charset="-122"/>
                <a:ea typeface="黑体" panose="02010609060101010101" pitchFamily="49" charset="-122"/>
              </a:rPr>
              <a:t>消费函数理论发展的三个阶段</a:t>
            </a: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14848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2" y="116960"/>
            <a:ext cx="8048913" cy="641714"/>
          </a:xfrm>
          <a:prstGeom prst="rect">
            <a:avLst/>
          </a:prstGeom>
          <a:noFill/>
        </p:spPr>
        <p:txBody>
          <a:bodyPr wrap="square" rtlCol="0">
            <a:spAutoFit/>
          </a:bodyPr>
          <a:lstStyle/>
          <a:p>
            <a:pPr>
              <a:lnSpc>
                <a:spcPct val="130000"/>
              </a:lnSpc>
            </a:pPr>
            <a:r>
              <a:rPr lang="zh-CN" altLang="en-US" sz="3200" b="1" dirty="0">
                <a:latin typeface="黑体" panose="02010609060101010101" pitchFamily="49" charset="-122"/>
                <a:ea typeface="黑体" panose="02010609060101010101" pitchFamily="49" charset="-122"/>
              </a:rPr>
              <a:t>消费函数理论发展的三个阶段</a:t>
            </a: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 name="图片 4">
            <a:extLst>
              <a:ext uri="{FF2B5EF4-FFF2-40B4-BE49-F238E27FC236}">
                <a16:creationId xmlns:a16="http://schemas.microsoft.com/office/drawing/2014/main" id="{D3963A51-EE74-4B95-BFC1-4B2727AE0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22" y="2009966"/>
            <a:ext cx="8221934" cy="1075809"/>
          </a:xfrm>
          <a:prstGeom prst="rect">
            <a:avLst/>
          </a:prstGeom>
        </p:spPr>
      </p:pic>
      <p:pic>
        <p:nvPicPr>
          <p:cNvPr id="7" name="图片 6">
            <a:extLst>
              <a:ext uri="{FF2B5EF4-FFF2-40B4-BE49-F238E27FC236}">
                <a16:creationId xmlns:a16="http://schemas.microsoft.com/office/drawing/2014/main" id="{F04605F3-7BAF-46DE-84E4-D3208D7AE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39" y="3085023"/>
            <a:ext cx="8221934" cy="2099048"/>
          </a:xfrm>
          <a:prstGeom prst="rect">
            <a:avLst/>
          </a:prstGeom>
        </p:spPr>
      </p:pic>
      <p:pic>
        <p:nvPicPr>
          <p:cNvPr id="9" name="图片 8">
            <a:extLst>
              <a:ext uri="{FF2B5EF4-FFF2-40B4-BE49-F238E27FC236}">
                <a16:creationId xmlns:a16="http://schemas.microsoft.com/office/drawing/2014/main" id="{1536CA4D-9474-4F29-AF4E-981D8E1155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72" y="5229993"/>
            <a:ext cx="8199482" cy="999660"/>
          </a:xfrm>
          <a:prstGeom prst="rect">
            <a:avLst/>
          </a:prstGeom>
        </p:spPr>
      </p:pic>
      <p:pic>
        <p:nvPicPr>
          <p:cNvPr id="4" name="图片 3">
            <a:extLst>
              <a:ext uri="{FF2B5EF4-FFF2-40B4-BE49-F238E27FC236}">
                <a16:creationId xmlns:a16="http://schemas.microsoft.com/office/drawing/2014/main" id="{1BA1AF6B-DD79-483F-9288-A2E0DF325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11" y="1097633"/>
            <a:ext cx="8221934" cy="910908"/>
          </a:xfrm>
          <a:prstGeom prst="rect">
            <a:avLst/>
          </a:prstGeom>
        </p:spPr>
      </p:pic>
    </p:spTree>
    <p:extLst>
      <p:ext uri="{BB962C8B-B14F-4D97-AF65-F5344CB8AC3E}">
        <p14:creationId xmlns:p14="http://schemas.microsoft.com/office/powerpoint/2010/main" val="12370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66550" y="1052993"/>
            <a:ext cx="8353614" cy="6461769"/>
          </a:xfrm>
          <a:prstGeom prst="rect">
            <a:avLst/>
          </a:prstGeom>
          <a:noFill/>
        </p:spPr>
        <p:txBody>
          <a:bodyPr wrap="square" rtlCol="0">
            <a:spAutoFit/>
          </a:bodyPr>
          <a:lstStyle/>
          <a:p>
            <a:pPr>
              <a:lnSpc>
                <a:spcPct val="130000"/>
              </a:lnSpc>
              <a:buFont typeface="Wingdings" panose="05000000000000000000" pitchFamily="2" charset="2"/>
              <a:buChar char="Ø"/>
            </a:pPr>
            <a:r>
              <a:rPr lang="en-US" altLang="zh-CN" sz="2000" b="1" dirty="0">
                <a:solidFill>
                  <a:schemeClr val="folHlink"/>
                </a:solidFill>
                <a:latin typeface="黑体" panose="02010609060101010101" pitchFamily="49" charset="-122"/>
                <a:ea typeface="黑体" panose="02010609060101010101" pitchFamily="49" charset="-122"/>
              </a:rPr>
              <a:t>1980</a:t>
            </a:r>
            <a:r>
              <a:rPr lang="zh-CN" altLang="en-US" sz="2000" b="1" dirty="0">
                <a:solidFill>
                  <a:schemeClr val="folHlink"/>
                </a:solidFill>
                <a:latin typeface="黑体" panose="02010609060101010101" pitchFamily="49" charset="-122"/>
                <a:ea typeface="黑体" panose="02010609060101010101" pitchFamily="49" charset="-122"/>
              </a:rPr>
              <a:t>年代以来，</a:t>
            </a:r>
            <a:r>
              <a:rPr lang="zh-CN" altLang="en-US" sz="2000" b="1" dirty="0">
                <a:latin typeface="宋体" panose="02010600030101010101" pitchFamily="2" charset="-122"/>
              </a:rPr>
              <a:t>弗莱文（</a:t>
            </a:r>
            <a:r>
              <a:rPr lang="en-US" altLang="zh-CN" sz="2000" b="1" dirty="0">
                <a:latin typeface="宋体" panose="02010600030101010101" pitchFamily="2" charset="-122"/>
              </a:rPr>
              <a:t>Flavin</a:t>
            </a:r>
            <a:r>
              <a:rPr lang="zh-CN" altLang="en-US" sz="2000" b="1" dirty="0">
                <a:latin typeface="宋体" panose="02010600030101010101" pitchFamily="2" charset="-122"/>
              </a:rPr>
              <a:t>，</a:t>
            </a:r>
            <a:r>
              <a:rPr lang="en-US" altLang="zh-CN" sz="2000" b="1" dirty="0">
                <a:latin typeface="宋体" panose="02010600030101010101" pitchFamily="2" charset="-122"/>
              </a:rPr>
              <a:t>1981</a:t>
            </a:r>
            <a:r>
              <a:rPr lang="zh-CN" altLang="en-US" sz="2000" b="1" dirty="0">
                <a:latin typeface="宋体" panose="02010600030101010101" pitchFamily="2" charset="-122"/>
              </a:rPr>
              <a:t>）发现的</a:t>
            </a:r>
            <a:r>
              <a:rPr lang="zh-CN" altLang="en-US" sz="2000" b="1" dirty="0">
                <a:solidFill>
                  <a:schemeClr val="accent2"/>
                </a:solidFill>
                <a:latin typeface="楷体_GB2312" pitchFamily="49" charset="-122"/>
                <a:ea typeface="楷体_GB2312" pitchFamily="49" charset="-122"/>
              </a:rPr>
              <a:t>过度敏感性</a:t>
            </a:r>
            <a:r>
              <a:rPr lang="zh-CN" altLang="en-US" sz="2000" b="1" dirty="0">
                <a:latin typeface="宋体" panose="02010600030101010101" pitchFamily="2" charset="-122"/>
              </a:rPr>
              <a:t>（</a:t>
            </a:r>
            <a:r>
              <a:rPr lang="en-US" altLang="zh-CN" sz="2000" b="1" dirty="0">
                <a:latin typeface="宋体" panose="02010600030101010101" pitchFamily="2" charset="-122"/>
              </a:rPr>
              <a:t>Excess Sensitivity</a:t>
            </a:r>
            <a:r>
              <a:rPr lang="zh-CN" altLang="en-US" sz="2000" b="1" dirty="0">
                <a:latin typeface="宋体" panose="02010600030101010101" pitchFamily="2" charset="-122"/>
              </a:rPr>
              <a:t>）、坎贝尔和迪顿（</a:t>
            </a:r>
            <a:r>
              <a:rPr lang="en-US" altLang="zh-CN" sz="2000" b="1" dirty="0">
                <a:latin typeface="宋体" panose="02010600030101010101" pitchFamily="2" charset="-122"/>
              </a:rPr>
              <a:t>Campbell and Deaton</a:t>
            </a:r>
            <a:r>
              <a:rPr lang="zh-CN" altLang="en-US" sz="2000" b="1" dirty="0">
                <a:latin typeface="宋体" panose="02010600030101010101" pitchFamily="2" charset="-122"/>
              </a:rPr>
              <a:t>，</a:t>
            </a:r>
            <a:r>
              <a:rPr lang="en-US" altLang="zh-CN" sz="2000" b="1" dirty="0">
                <a:latin typeface="宋体" panose="02010600030101010101" pitchFamily="2" charset="-122"/>
              </a:rPr>
              <a:t>1989</a:t>
            </a:r>
            <a:r>
              <a:rPr lang="zh-CN" altLang="en-US" sz="2000" b="1" dirty="0">
                <a:latin typeface="宋体" panose="02010600030101010101" pitchFamily="2" charset="-122"/>
              </a:rPr>
              <a:t>）发现的</a:t>
            </a:r>
            <a:r>
              <a:rPr lang="zh-CN" altLang="en-US" sz="2000" b="1" dirty="0">
                <a:solidFill>
                  <a:schemeClr val="accent2"/>
                </a:solidFill>
                <a:latin typeface="楷体_GB2312" pitchFamily="49" charset="-122"/>
                <a:ea typeface="楷体_GB2312" pitchFamily="49" charset="-122"/>
              </a:rPr>
              <a:t>过度平滑性</a:t>
            </a:r>
            <a:r>
              <a:rPr lang="zh-CN" altLang="en-US" sz="2000" b="1" dirty="0">
                <a:latin typeface="宋体" panose="02010600030101010101" pitchFamily="2" charset="-122"/>
              </a:rPr>
              <a:t>（</a:t>
            </a:r>
            <a:r>
              <a:rPr lang="en-US" altLang="zh-CN" sz="2000" b="1" dirty="0">
                <a:latin typeface="宋体" panose="02010600030101010101" pitchFamily="2" charset="-122"/>
              </a:rPr>
              <a:t>Excess Smoothness</a:t>
            </a:r>
            <a:r>
              <a:rPr lang="zh-CN" altLang="en-US" sz="2000" b="1" dirty="0">
                <a:latin typeface="宋体" panose="02010600030101010101" pitchFamily="2" charset="-122"/>
              </a:rPr>
              <a:t>）</a:t>
            </a:r>
            <a:r>
              <a:rPr lang="en-US" altLang="zh-CN" sz="2000" b="1" dirty="0">
                <a:latin typeface="宋体" panose="02010600030101010101" pitchFamily="2" charset="-122"/>
              </a:rPr>
              <a:t>,</a:t>
            </a:r>
            <a:r>
              <a:rPr lang="zh-CN" altLang="en-US" sz="2000" b="1" dirty="0">
                <a:latin typeface="宋体" panose="02010600030101010101" pitchFamily="2" charset="-122"/>
              </a:rPr>
              <a:t>共同对霍尔假说构成了有力的挑战并因此引发了大量新假说，如</a:t>
            </a:r>
            <a:r>
              <a:rPr lang="zh-CN" altLang="en-US" sz="2000" b="1" dirty="0">
                <a:solidFill>
                  <a:schemeClr val="accent2"/>
                </a:solidFill>
                <a:latin typeface="楷体_GB2312" pitchFamily="49" charset="-122"/>
                <a:ea typeface="楷体_GB2312" pitchFamily="49" charset="-122"/>
              </a:rPr>
              <a:t>流动性约束</a:t>
            </a:r>
            <a:r>
              <a:rPr lang="zh-CN" altLang="en-US" sz="2000" b="1" dirty="0">
                <a:latin typeface="宋体" panose="02010600030101010101" pitchFamily="2" charset="-122"/>
              </a:rPr>
              <a:t>（</a:t>
            </a:r>
            <a:r>
              <a:rPr lang="en-US" altLang="zh-CN" sz="2000" b="1" dirty="0">
                <a:latin typeface="宋体" panose="02010600030101010101" pitchFamily="2" charset="-122"/>
              </a:rPr>
              <a:t>Liquidity Constraints</a:t>
            </a:r>
            <a:r>
              <a:rPr lang="zh-CN" altLang="en-US" sz="2000" b="1" dirty="0">
                <a:latin typeface="宋体" panose="02010600030101010101" pitchFamily="2" charset="-122"/>
              </a:rPr>
              <a:t>，</a:t>
            </a:r>
            <a:r>
              <a:rPr lang="en-US" altLang="zh-CN" sz="2000" b="1" dirty="0">
                <a:latin typeface="宋体" panose="02010600030101010101" pitchFamily="2" charset="-122"/>
              </a:rPr>
              <a:t>LC</a:t>
            </a:r>
            <a:r>
              <a:rPr lang="zh-CN" altLang="en-US" sz="2000" b="1" dirty="0">
                <a:latin typeface="宋体" panose="02010600030101010101" pitchFamily="2" charset="-122"/>
              </a:rPr>
              <a:t>）假说、</a:t>
            </a:r>
            <a:r>
              <a:rPr lang="zh-CN" altLang="en-US" sz="2000" b="1" dirty="0">
                <a:solidFill>
                  <a:schemeClr val="accent2"/>
                </a:solidFill>
                <a:latin typeface="楷体_GB2312" pitchFamily="49" charset="-122"/>
                <a:ea typeface="楷体_GB2312" pitchFamily="49" charset="-122"/>
              </a:rPr>
              <a:t>预防性储蓄</a:t>
            </a:r>
            <a:r>
              <a:rPr lang="zh-CN" altLang="en-US" sz="2000" b="1" dirty="0">
                <a:latin typeface="宋体" panose="02010600030101010101" pitchFamily="2" charset="-122"/>
              </a:rPr>
              <a:t>（</a:t>
            </a:r>
            <a:r>
              <a:rPr lang="en-US" altLang="zh-CN" sz="2000" b="1" dirty="0">
                <a:latin typeface="宋体" panose="02010600030101010101" pitchFamily="2" charset="-122"/>
              </a:rPr>
              <a:t>Precautionary Saving</a:t>
            </a:r>
            <a:r>
              <a:rPr lang="zh-CN" altLang="en-US" sz="2000" b="1" dirty="0">
                <a:latin typeface="宋体" panose="02010600030101010101" pitchFamily="2" charset="-122"/>
              </a:rPr>
              <a:t>，</a:t>
            </a:r>
            <a:r>
              <a:rPr lang="en-US" altLang="zh-CN" sz="2000" b="1" dirty="0">
                <a:latin typeface="宋体" panose="02010600030101010101" pitchFamily="2" charset="-122"/>
              </a:rPr>
              <a:t>PS</a:t>
            </a:r>
            <a:r>
              <a:rPr lang="zh-CN" altLang="en-US" sz="2000" b="1" dirty="0">
                <a:latin typeface="宋体" panose="02010600030101010101" pitchFamily="2" charset="-122"/>
              </a:rPr>
              <a:t>）假说、</a:t>
            </a:r>
            <a:r>
              <a:rPr lang="zh-CN" altLang="en-US" sz="2000" b="1" dirty="0">
                <a:solidFill>
                  <a:schemeClr val="accent2"/>
                </a:solidFill>
                <a:latin typeface="楷体_GB2312" pitchFamily="49" charset="-122"/>
                <a:ea typeface="楷体_GB2312" pitchFamily="49" charset="-122"/>
              </a:rPr>
              <a:t>损失厌恶</a:t>
            </a:r>
            <a:r>
              <a:rPr lang="zh-CN" altLang="en-US" sz="2000" b="1" dirty="0">
                <a:latin typeface="宋体" panose="02010600030101010101" pitchFamily="2" charset="-122"/>
              </a:rPr>
              <a:t>（</a:t>
            </a:r>
            <a:r>
              <a:rPr lang="en-US" altLang="zh-CN" sz="2000" b="1" dirty="0">
                <a:latin typeface="宋体" panose="02010600030101010101" pitchFamily="2" charset="-122"/>
              </a:rPr>
              <a:t>Loss Averse</a:t>
            </a:r>
            <a:r>
              <a:rPr lang="zh-CN" altLang="en-US" sz="2000" b="1" dirty="0">
                <a:latin typeface="宋体" panose="02010600030101010101" pitchFamily="2" charset="-122"/>
              </a:rPr>
              <a:t>，</a:t>
            </a:r>
            <a:r>
              <a:rPr lang="en-US" altLang="zh-CN" sz="2000" b="1" dirty="0">
                <a:latin typeface="宋体" panose="02010600030101010101" pitchFamily="2" charset="-122"/>
              </a:rPr>
              <a:t>LA</a:t>
            </a:r>
            <a:r>
              <a:rPr lang="zh-CN" altLang="en-US" sz="2000" b="1" dirty="0">
                <a:latin typeface="宋体" panose="02010600030101010101" pitchFamily="2" charset="-122"/>
              </a:rPr>
              <a:t>）假说、</a:t>
            </a:r>
            <a:r>
              <a:rPr lang="zh-CN" altLang="en-US" sz="2000" b="1" dirty="0">
                <a:solidFill>
                  <a:schemeClr val="accent2"/>
                </a:solidFill>
                <a:latin typeface="楷体_GB2312" pitchFamily="49" charset="-122"/>
                <a:ea typeface="楷体_GB2312" pitchFamily="49" charset="-122"/>
              </a:rPr>
              <a:t>近似理性</a:t>
            </a:r>
            <a:r>
              <a:rPr lang="zh-CN" altLang="en-US" sz="2000" b="1" dirty="0">
                <a:latin typeface="宋体" panose="02010600030101010101" pitchFamily="2" charset="-122"/>
              </a:rPr>
              <a:t>（</a:t>
            </a:r>
            <a:r>
              <a:rPr lang="en-US" altLang="zh-CN" sz="2000" b="1" dirty="0">
                <a:latin typeface="宋体" panose="02010600030101010101" pitchFamily="2" charset="-122"/>
              </a:rPr>
              <a:t>Near Rational</a:t>
            </a:r>
            <a:r>
              <a:rPr lang="zh-CN" altLang="en-US" sz="2000" b="1" dirty="0">
                <a:latin typeface="宋体" panose="02010600030101010101" pitchFamily="2" charset="-122"/>
              </a:rPr>
              <a:t>，</a:t>
            </a:r>
            <a:r>
              <a:rPr lang="en-US" altLang="zh-CN" sz="2000" b="1" dirty="0">
                <a:latin typeface="宋体" panose="02010600030101010101" pitchFamily="2" charset="-122"/>
              </a:rPr>
              <a:t>NR</a:t>
            </a:r>
            <a:r>
              <a:rPr lang="zh-CN" altLang="en-US" sz="2000" b="1" dirty="0">
                <a:latin typeface="宋体" panose="02010600030101010101" pitchFamily="2" charset="-122"/>
              </a:rPr>
              <a:t>）假说等，这是消费函数研究的第三阶段。</a:t>
            </a:r>
          </a:p>
          <a:p>
            <a:pPr>
              <a:lnSpc>
                <a:spcPct val="130000"/>
              </a:lnSpc>
              <a:buFont typeface="Wingdings" panose="05000000000000000000" pitchFamily="2" charset="2"/>
              <a:buChar char="Ø"/>
            </a:pPr>
            <a:endParaRPr lang="zh-CN" altLang="en-US" sz="2000" b="1" dirty="0">
              <a:solidFill>
                <a:schemeClr val="accent2"/>
              </a:solidFill>
              <a:effectLst>
                <a:outerShdw blurRad="38100" dist="38100" dir="2700000" algn="tl">
                  <a:srgbClr val="C0C0C0"/>
                </a:outerShdw>
              </a:effectLst>
              <a:latin typeface="宋体" panose="02010600030101010101" pitchFamily="2" charset="-122"/>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40" name="文本框 139"/>
          <p:cNvSpPr txBox="1"/>
          <p:nvPr/>
        </p:nvSpPr>
        <p:spPr>
          <a:xfrm>
            <a:off x="665622" y="116960"/>
            <a:ext cx="8048913" cy="641714"/>
          </a:xfrm>
          <a:prstGeom prst="rect">
            <a:avLst/>
          </a:prstGeom>
          <a:noFill/>
        </p:spPr>
        <p:txBody>
          <a:bodyPr wrap="square" rtlCol="0">
            <a:spAutoFit/>
          </a:bodyPr>
          <a:lstStyle/>
          <a:p>
            <a:pPr>
              <a:lnSpc>
                <a:spcPct val="130000"/>
              </a:lnSpc>
            </a:pPr>
            <a:r>
              <a:rPr lang="zh-CN" altLang="en-US" sz="3200" b="1" dirty="0">
                <a:latin typeface="黑体" panose="02010609060101010101" pitchFamily="49" charset="-122"/>
                <a:ea typeface="黑体" panose="02010609060101010101" pitchFamily="49" charset="-122"/>
              </a:rPr>
              <a:t>消费函数理论发展的三个阶段</a:t>
            </a: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32846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429464" y="921910"/>
            <a:ext cx="4312218" cy="400110"/>
          </a:xfrm>
          <a:prstGeom prst="rect">
            <a:avLst/>
          </a:prstGeom>
          <a:noFill/>
        </p:spPr>
        <p:txBody>
          <a:bodyPr wrap="square" rtlCol="0">
            <a:spAutoFit/>
          </a:bodyPr>
          <a:lstStyle/>
          <a:p>
            <a:pPr defTabSz="685800">
              <a:defRPr/>
            </a:pPr>
            <a:r>
              <a:rPr lang="en-US" altLang="zh-CN" sz="2000" b="1" kern="0" dirty="0">
                <a:solidFill>
                  <a:srgbClr val="3A3A3A"/>
                </a:solidFill>
                <a:latin typeface="Calibri Light" panose="020F0302020204030204" pitchFamily="34" charset="0"/>
              </a:rPr>
              <a:t>1</a:t>
            </a:r>
            <a:r>
              <a:rPr lang="zh-CN" altLang="en-US" sz="2000" b="1" kern="0" dirty="0">
                <a:solidFill>
                  <a:srgbClr val="3A3A3A"/>
                </a:solidFill>
                <a:latin typeface="Calibri Light" panose="020F0302020204030204" pitchFamily="34" charset="0"/>
              </a:rPr>
              <a:t>、财政政策对消费的影响</a:t>
            </a:r>
          </a:p>
        </p:txBody>
      </p:sp>
      <p:sp>
        <p:nvSpPr>
          <p:cNvPr id="45" name="矩形 44"/>
          <p:cNvSpPr/>
          <p:nvPr/>
        </p:nvSpPr>
        <p:spPr>
          <a:xfrm>
            <a:off x="320486" y="1435218"/>
            <a:ext cx="8353614" cy="5661550"/>
          </a:xfrm>
          <a:prstGeom prst="rect">
            <a:avLst/>
          </a:prstGeom>
          <a:noFill/>
        </p:spPr>
        <p:txBody>
          <a:bodyPr wrap="square" rtlCol="0">
            <a:spAutoFit/>
          </a:bodyPr>
          <a:lstStyle/>
          <a:p>
            <a:pPr marL="457200" indent="-457200" algn="just">
              <a:lnSpc>
                <a:spcPct val="130000"/>
              </a:lnSpc>
              <a:buAutoNum type="arabicParenBoth"/>
            </a:pPr>
            <a:r>
              <a:rPr lang="en-US" altLang="zh-CN" sz="2000" dirty="0">
                <a:latin typeface="Calibri Light" panose="020F0302020204030204" pitchFamily="34" charset="0"/>
              </a:rPr>
              <a:t>James M.</a:t>
            </a:r>
            <a:r>
              <a:rPr lang="zh-CN" altLang="en-US" sz="2000" dirty="0">
                <a:latin typeface="Calibri Light" panose="020F0302020204030204" pitchFamily="34" charset="0"/>
              </a:rPr>
              <a:t> </a:t>
            </a:r>
            <a:r>
              <a:rPr lang="en-US" altLang="zh-CN" sz="2000" dirty="0">
                <a:latin typeface="Calibri Light" panose="020F0302020204030204" pitchFamily="34" charset="0"/>
              </a:rPr>
              <a:t>Poterba(1988)</a:t>
            </a:r>
            <a:r>
              <a:rPr lang="zh-CN" altLang="zh-CN" sz="2000" dirty="0">
                <a:latin typeface="Calibri Light" panose="020F0302020204030204" pitchFamily="34" charset="0"/>
              </a:rPr>
              <a:t>发现</a:t>
            </a:r>
            <a:r>
              <a:rPr lang="en-US" altLang="zh-CN" sz="2000" dirty="0">
                <a:latin typeface="Calibri Light" panose="020F0302020204030204" pitchFamily="34" charset="0"/>
              </a:rPr>
              <a:t>1975</a:t>
            </a:r>
            <a:r>
              <a:rPr lang="zh-CN" altLang="zh-CN" sz="2000" dirty="0">
                <a:latin typeface="Calibri Light" panose="020F0302020204030204" pitchFamily="34" charset="0"/>
              </a:rPr>
              <a:t>年一个月</a:t>
            </a:r>
            <a:r>
              <a:rPr lang="en-US" altLang="zh-CN" sz="2000" dirty="0">
                <a:latin typeface="Calibri Light" panose="020F0302020204030204" pitchFamily="34" charset="0"/>
              </a:rPr>
              <a:t>18%-25%</a:t>
            </a:r>
            <a:r>
              <a:rPr lang="zh-CN" altLang="zh-CN" sz="2000" dirty="0">
                <a:latin typeface="Calibri Light" panose="020F0302020204030204" pitchFamily="34" charset="0"/>
              </a:rPr>
              <a:t>降税使得非耐用品消费大幅增长</a:t>
            </a:r>
            <a:r>
              <a:rPr lang="zh-CN" altLang="en-US" sz="2000" dirty="0">
                <a:latin typeface="Calibri Light" panose="020F0302020204030204" pitchFamily="34" charset="0"/>
              </a:rPr>
              <a:t>。</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r>
              <a:rPr lang="en-US" altLang="zh-CN" sz="2000" dirty="0">
                <a:latin typeface="Calibri Light" panose="020F0302020204030204" pitchFamily="34" charset="0"/>
              </a:rPr>
              <a:t>(2) Wilcox (1990)</a:t>
            </a:r>
            <a:r>
              <a:rPr lang="zh-CN" altLang="en-US" sz="2000" dirty="0">
                <a:latin typeface="Calibri Light" panose="020F0302020204030204" pitchFamily="34" charset="0"/>
              </a:rPr>
              <a:t>发现</a:t>
            </a:r>
            <a:r>
              <a:rPr lang="zh-CN" altLang="zh-CN" sz="2000" dirty="0">
                <a:latin typeface="Calibri Light" panose="020F0302020204030204" pitchFamily="34" charset="0"/>
              </a:rPr>
              <a:t>退税对瞬时的消费有影响，且这种影响</a:t>
            </a:r>
            <a:r>
              <a:rPr lang="zh-CN" altLang="en-US" sz="2000" dirty="0">
                <a:latin typeface="Calibri Light" panose="020F0302020204030204" pitchFamily="34" charset="0"/>
              </a:rPr>
              <a:t>在</a:t>
            </a:r>
            <a:r>
              <a:rPr lang="zh-CN" altLang="zh-CN" sz="2000" dirty="0">
                <a:latin typeface="Calibri Light" panose="020F0302020204030204" pitchFamily="34" charset="0"/>
              </a:rPr>
              <a:t>耐用品、非耐用品及服务</a:t>
            </a:r>
            <a:r>
              <a:rPr lang="zh-CN" altLang="en-US" sz="2000" dirty="0">
                <a:latin typeface="Calibri Light" panose="020F0302020204030204" pitchFamily="34" charset="0"/>
              </a:rPr>
              <a:t>消费</a:t>
            </a:r>
            <a:r>
              <a:rPr lang="zh-CN" altLang="zh-CN" sz="2000" dirty="0">
                <a:latin typeface="Calibri Light" panose="020F0302020204030204" pitchFamily="34" charset="0"/>
              </a:rPr>
              <a:t>中基本相同，这个研究是对退税的较早研究，但没有研究累计影响</a:t>
            </a:r>
            <a:r>
              <a:rPr lang="zh-CN" altLang="en-US" sz="2000" dirty="0">
                <a:latin typeface="Calibri Light" panose="020F0302020204030204" pitchFamily="34" charset="0"/>
              </a:rPr>
              <a:t>。</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r>
              <a:rPr lang="zh-CN" altLang="en-US" sz="2000" dirty="0">
                <a:latin typeface="Calibri Light" panose="020F0302020204030204" pitchFamily="34" charset="0"/>
              </a:rPr>
              <a:t>大多数研究采用总量、时间序列数据，但存在一些问题：一是总量研究可能会产生伪回归，即整体上显著影响但实际上微观数据并不显著；二是时间序列数据所观察不到截面数据个体影响的差异。</a:t>
            </a:r>
            <a:endParaRPr lang="en-US" altLang="zh-CN" sz="2000" dirty="0">
              <a:latin typeface="Calibri Light" panose="020F0302020204030204" pitchFamily="34" charset="0"/>
            </a:endParaRPr>
          </a:p>
          <a:p>
            <a:pPr algn="just">
              <a:lnSpc>
                <a:spcPct val="130000"/>
              </a:lnSpc>
            </a:pPr>
            <a:r>
              <a:rPr lang="en-US" altLang="zh-CN" sz="2000" dirty="0">
                <a:latin typeface="Calibri Light" panose="020F0302020204030204" pitchFamily="34" charset="0"/>
              </a:rPr>
              <a:t>         </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 name="文本框 10">
            <a:extLst>
              <a:ext uri="{FF2B5EF4-FFF2-40B4-BE49-F238E27FC236}">
                <a16:creationId xmlns:a16="http://schemas.microsoft.com/office/drawing/2014/main" id="{5A5CA120-EA98-4677-9E9A-E9945377E091}"/>
              </a:ext>
            </a:extLst>
          </p:cNvPr>
          <p:cNvSpPr txBox="1"/>
          <p:nvPr/>
        </p:nvSpPr>
        <p:spPr>
          <a:xfrm>
            <a:off x="665622" y="116960"/>
            <a:ext cx="8048913"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文献综述</a:t>
            </a:r>
          </a:p>
        </p:txBody>
      </p:sp>
    </p:spTree>
    <p:extLst>
      <p:ext uri="{BB962C8B-B14F-4D97-AF65-F5344CB8AC3E}">
        <p14:creationId xmlns:p14="http://schemas.microsoft.com/office/powerpoint/2010/main" val="168741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385127" y="946149"/>
            <a:ext cx="5283179" cy="400110"/>
          </a:xfrm>
          <a:prstGeom prst="rect">
            <a:avLst/>
          </a:prstGeom>
          <a:noFill/>
        </p:spPr>
        <p:txBody>
          <a:bodyPr wrap="square" rtlCol="0">
            <a:spAutoFit/>
          </a:bodyPr>
          <a:lstStyle/>
          <a:p>
            <a:pPr defTabSz="685800">
              <a:defRPr/>
            </a:pPr>
            <a:r>
              <a:rPr lang="en-US" altLang="zh-CN" sz="2000" b="1" kern="0" dirty="0">
                <a:solidFill>
                  <a:srgbClr val="3A3A3A"/>
                </a:solidFill>
                <a:latin typeface="Calibri Light" panose="020F0302020204030204" pitchFamily="34" charset="0"/>
              </a:rPr>
              <a:t>2</a:t>
            </a:r>
            <a:r>
              <a:rPr lang="zh-CN" altLang="en-US" sz="2000" b="1" kern="0" dirty="0">
                <a:solidFill>
                  <a:srgbClr val="3A3A3A"/>
                </a:solidFill>
                <a:latin typeface="Calibri Light" panose="020F0302020204030204" pitchFamily="34" charset="0"/>
              </a:rPr>
              <a:t>、意外之财“</a:t>
            </a:r>
            <a:r>
              <a:rPr lang="en-US" altLang="zh-CN" sz="2000" b="1" kern="0" dirty="0">
                <a:solidFill>
                  <a:srgbClr val="3A3A3A"/>
                </a:solidFill>
                <a:latin typeface="Calibri Light" panose="020F0302020204030204" pitchFamily="34" charset="0"/>
              </a:rPr>
              <a:t>windfall</a:t>
            </a:r>
            <a:r>
              <a:rPr lang="zh-CN" altLang="en-US" sz="2000" b="1" kern="0" dirty="0">
                <a:solidFill>
                  <a:srgbClr val="3A3A3A"/>
                </a:solidFill>
                <a:latin typeface="Calibri Light" panose="020F0302020204030204" pitchFamily="34" charset="0"/>
              </a:rPr>
              <a:t>”对消费的影响</a:t>
            </a:r>
          </a:p>
        </p:txBody>
      </p:sp>
      <p:sp>
        <p:nvSpPr>
          <p:cNvPr id="45" name="矩形 44"/>
          <p:cNvSpPr/>
          <p:nvPr/>
        </p:nvSpPr>
        <p:spPr>
          <a:xfrm>
            <a:off x="320486" y="1435218"/>
            <a:ext cx="8353614" cy="4341188"/>
          </a:xfrm>
          <a:prstGeom prst="rect">
            <a:avLst/>
          </a:prstGeom>
          <a:noFill/>
        </p:spPr>
        <p:txBody>
          <a:bodyPr wrap="square" rtlCol="0">
            <a:spAutoFit/>
          </a:bodyPr>
          <a:lstStyle/>
          <a:p>
            <a:pPr algn="just">
              <a:lnSpc>
                <a:spcPct val="130000"/>
              </a:lnSpc>
            </a:pPr>
            <a:r>
              <a:rPr lang="en-US" altLang="zh-CN" sz="2000" dirty="0">
                <a:latin typeface="Calibri Light" panose="020F0302020204030204" pitchFamily="34" charset="0"/>
              </a:rPr>
              <a:t>(1)</a:t>
            </a:r>
            <a:r>
              <a:rPr lang="en-US" altLang="zh-CN" dirty="0"/>
              <a:t> </a:t>
            </a:r>
            <a:r>
              <a:rPr lang="en-US" altLang="zh-CN" sz="2000" dirty="0">
                <a:latin typeface="Calibri Light" panose="020F0302020204030204" pitchFamily="34" charset="0"/>
              </a:rPr>
              <a:t>Ronald Bodkin</a:t>
            </a:r>
            <a:r>
              <a:rPr lang="zh-CN" altLang="zh-CN" sz="2000" dirty="0">
                <a:latin typeface="Calibri Light" panose="020F0302020204030204" pitchFamily="34" charset="0"/>
              </a:rPr>
              <a:t>（</a:t>
            </a:r>
            <a:r>
              <a:rPr lang="en-US" altLang="zh-CN" sz="2000" dirty="0">
                <a:latin typeface="Calibri Light" panose="020F0302020204030204" pitchFamily="34" charset="0"/>
              </a:rPr>
              <a:t>1959</a:t>
            </a:r>
            <a:r>
              <a:rPr lang="zh-CN" altLang="zh-CN" sz="2000" dirty="0">
                <a:latin typeface="Calibri Light" panose="020F0302020204030204" pitchFamily="34" charset="0"/>
              </a:rPr>
              <a:t>）发现对某些二战的退伍军人发放国家生命保险红利会产生很大的边际消费倾向（</a:t>
            </a:r>
            <a:r>
              <a:rPr lang="en-US" altLang="zh-CN" sz="2000" dirty="0">
                <a:latin typeface="Calibri Light" panose="020F0302020204030204" pitchFamily="34" charset="0"/>
              </a:rPr>
              <a:t>MPC</a:t>
            </a:r>
            <a:r>
              <a:rPr lang="zh-CN" altLang="zh-CN" sz="2000" dirty="0">
                <a:latin typeface="Calibri Light" panose="020F0302020204030204" pitchFamily="34" charset="0"/>
              </a:rPr>
              <a:t>），非耐用品</a:t>
            </a:r>
            <a:r>
              <a:rPr lang="en-US" altLang="zh-CN" sz="2000" dirty="0">
                <a:latin typeface="Calibri Light" panose="020F0302020204030204" pitchFamily="34" charset="0"/>
              </a:rPr>
              <a:t>0.72</a:t>
            </a:r>
            <a:r>
              <a:rPr lang="zh-CN" altLang="zh-CN" sz="2000" dirty="0">
                <a:latin typeface="Calibri Light" panose="020F0302020204030204" pitchFamily="34" charset="0"/>
              </a:rPr>
              <a:t>，总消费</a:t>
            </a:r>
            <a:r>
              <a:rPr lang="en-US" altLang="zh-CN" sz="2000" dirty="0">
                <a:latin typeface="Calibri Light" panose="020F0302020204030204" pitchFamily="34" charset="0"/>
              </a:rPr>
              <a:t>0.97</a:t>
            </a:r>
            <a:r>
              <a:rPr lang="zh-CN" altLang="zh-CN" sz="2000" dirty="0">
                <a:latin typeface="Calibri Light" panose="020F0302020204030204" pitchFamily="34" charset="0"/>
              </a:rPr>
              <a:t>。</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r>
              <a:rPr lang="en-US" altLang="zh-CN" sz="2000" dirty="0">
                <a:latin typeface="Calibri Light" panose="020F0302020204030204" pitchFamily="34" charset="0"/>
              </a:rPr>
              <a:t>(2) Mordechai </a:t>
            </a:r>
            <a:r>
              <a:rPr lang="en-US" altLang="zh-CN" sz="2000" dirty="0" err="1">
                <a:latin typeface="Calibri Light" panose="020F0302020204030204" pitchFamily="34" charset="0"/>
              </a:rPr>
              <a:t>E.kreinin</a:t>
            </a:r>
            <a:r>
              <a:rPr lang="en-US" altLang="zh-CN" sz="2000" dirty="0">
                <a:latin typeface="Calibri Light" panose="020F0302020204030204" pitchFamily="34" charset="0"/>
              </a:rPr>
              <a:t>(1961)</a:t>
            </a:r>
            <a:r>
              <a:rPr lang="zh-CN" altLang="zh-CN" sz="2000" dirty="0">
                <a:latin typeface="Calibri Light" panose="020F0302020204030204" pitchFamily="34" charset="0"/>
              </a:rPr>
              <a:t>发现以色列人对于德国人赔偿支付的边际消费</a:t>
            </a:r>
            <a:r>
              <a:rPr lang="zh-CN" altLang="en-US" sz="2000" dirty="0">
                <a:latin typeface="Calibri Light" panose="020F0302020204030204" pitchFamily="34" charset="0"/>
              </a:rPr>
              <a:t>倾向（</a:t>
            </a:r>
            <a:r>
              <a:rPr lang="en-US" altLang="zh-CN" sz="2000" dirty="0">
                <a:latin typeface="Calibri Light" panose="020F0302020204030204" pitchFamily="34" charset="0"/>
              </a:rPr>
              <a:t>MPC</a:t>
            </a:r>
            <a:r>
              <a:rPr lang="zh-CN" altLang="en-US" sz="2000" dirty="0">
                <a:latin typeface="Calibri Light" panose="020F0302020204030204" pitchFamily="34" charset="0"/>
              </a:rPr>
              <a:t>）</a:t>
            </a:r>
            <a:r>
              <a:rPr lang="zh-CN" altLang="zh-CN" sz="2000" dirty="0">
                <a:latin typeface="Calibri Light" panose="020F0302020204030204" pitchFamily="34" charset="0"/>
              </a:rPr>
              <a:t>较小，非耐用品</a:t>
            </a:r>
            <a:r>
              <a:rPr lang="en-US" altLang="zh-CN" sz="2000" dirty="0">
                <a:latin typeface="Calibri Light" panose="020F0302020204030204" pitchFamily="34" charset="0"/>
              </a:rPr>
              <a:t>0.16</a:t>
            </a:r>
            <a:r>
              <a:rPr lang="zh-CN" altLang="zh-CN" sz="2000" dirty="0">
                <a:latin typeface="Calibri Light" panose="020F0302020204030204" pitchFamily="34" charset="0"/>
              </a:rPr>
              <a:t>，总消费</a:t>
            </a:r>
            <a:r>
              <a:rPr lang="en-US" altLang="zh-CN" sz="2000" dirty="0">
                <a:latin typeface="Calibri Light" panose="020F0302020204030204" pitchFamily="34" charset="0"/>
              </a:rPr>
              <a:t>0.17</a:t>
            </a:r>
            <a:r>
              <a:rPr lang="zh-CN" altLang="zh-CN" sz="2000" dirty="0">
                <a:latin typeface="Calibri Light" panose="020F0302020204030204" pitchFamily="34" charset="0"/>
              </a:rPr>
              <a:t>。</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dirty="0">
              <a:latin typeface="Calibri Light" panose="020F0302020204030204" pitchFamily="34" charset="0"/>
            </a:endParaRPr>
          </a:p>
          <a:p>
            <a:pPr algn="just">
              <a:lnSpc>
                <a:spcPct val="130000"/>
              </a:lnSpc>
            </a:pPr>
            <a:endParaRPr lang="en-US" altLang="zh-CN" dirty="0">
              <a:latin typeface="Calibri Light" panose="020F0302020204030204" pitchFamily="34" charset="0"/>
            </a:endParaRPr>
          </a:p>
          <a:p>
            <a:pPr algn="just">
              <a:lnSpc>
                <a:spcPct val="130000"/>
              </a:lnSpc>
            </a:pPr>
            <a:endParaRPr lang="en-US" altLang="zh-CN"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 name="文本框 10">
            <a:extLst>
              <a:ext uri="{FF2B5EF4-FFF2-40B4-BE49-F238E27FC236}">
                <a16:creationId xmlns:a16="http://schemas.microsoft.com/office/drawing/2014/main" id="{5A5CA120-EA98-4677-9E9A-E9945377E091}"/>
              </a:ext>
            </a:extLst>
          </p:cNvPr>
          <p:cNvSpPr txBox="1"/>
          <p:nvPr/>
        </p:nvSpPr>
        <p:spPr>
          <a:xfrm>
            <a:off x="665622" y="116960"/>
            <a:ext cx="8048913"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文献综述</a:t>
            </a:r>
          </a:p>
        </p:txBody>
      </p:sp>
    </p:spTree>
    <p:extLst>
      <p:ext uri="{BB962C8B-B14F-4D97-AF65-F5344CB8AC3E}">
        <p14:creationId xmlns:p14="http://schemas.microsoft.com/office/powerpoint/2010/main" val="363595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385127" y="946149"/>
            <a:ext cx="5283179" cy="400110"/>
          </a:xfrm>
          <a:prstGeom prst="rect">
            <a:avLst/>
          </a:prstGeom>
          <a:noFill/>
        </p:spPr>
        <p:txBody>
          <a:bodyPr wrap="square" rtlCol="0">
            <a:spAutoFit/>
          </a:bodyPr>
          <a:lstStyle/>
          <a:p>
            <a:pPr defTabSz="685800">
              <a:defRPr/>
            </a:pPr>
            <a:r>
              <a:rPr lang="en-US" altLang="zh-CN" sz="2000" b="1" kern="0" dirty="0">
                <a:solidFill>
                  <a:srgbClr val="3A3A3A"/>
                </a:solidFill>
                <a:latin typeface="Calibri Light" panose="020F0302020204030204" pitchFamily="34" charset="0"/>
              </a:rPr>
              <a:t>3</a:t>
            </a:r>
            <a:r>
              <a:rPr lang="zh-CN" altLang="en-US" sz="2000" b="1" kern="0" dirty="0">
                <a:solidFill>
                  <a:srgbClr val="3A3A3A"/>
                </a:solidFill>
                <a:latin typeface="Calibri Light" panose="020F0302020204030204" pitchFamily="34" charset="0"/>
              </a:rPr>
              <a:t>、储蓄的行为理论</a:t>
            </a:r>
          </a:p>
        </p:txBody>
      </p:sp>
      <p:sp>
        <p:nvSpPr>
          <p:cNvPr id="45" name="矩形 44"/>
          <p:cNvSpPr/>
          <p:nvPr/>
        </p:nvSpPr>
        <p:spPr>
          <a:xfrm>
            <a:off x="320486" y="1435218"/>
            <a:ext cx="8353614" cy="4061112"/>
          </a:xfrm>
          <a:prstGeom prst="rect">
            <a:avLst/>
          </a:prstGeom>
          <a:noFill/>
        </p:spPr>
        <p:txBody>
          <a:bodyPr wrap="square" rtlCol="0">
            <a:spAutoFit/>
          </a:bodyPr>
          <a:lstStyle/>
          <a:p>
            <a:pPr algn="just">
              <a:lnSpc>
                <a:spcPct val="130000"/>
              </a:lnSpc>
            </a:pPr>
            <a:r>
              <a:rPr lang="zh-CN" altLang="zh-CN" sz="2000" dirty="0">
                <a:latin typeface="Calibri Light" panose="020F0302020204030204" pitchFamily="34" charset="0"/>
              </a:rPr>
              <a:t>退税的研究与两个关于储蓄的行为经济学理论有关。</a:t>
            </a:r>
            <a:endParaRPr lang="en-US" altLang="zh-CN" sz="2000" dirty="0">
              <a:latin typeface="Calibri Light" panose="020F0302020204030204" pitchFamily="34" charset="0"/>
            </a:endParaRPr>
          </a:p>
          <a:p>
            <a:pPr algn="just">
              <a:lnSpc>
                <a:spcPct val="130000"/>
              </a:lnSpc>
            </a:pPr>
            <a:r>
              <a:rPr lang="zh-CN" altLang="en-US" sz="2000" dirty="0">
                <a:latin typeface="Calibri Light" panose="020F0302020204030204" pitchFamily="34" charset="0"/>
              </a:rPr>
              <a:t>（</a:t>
            </a:r>
            <a:r>
              <a:rPr lang="en-US" altLang="zh-CN" sz="2000" dirty="0">
                <a:latin typeface="Calibri Light" panose="020F0302020204030204" pitchFamily="34" charset="0"/>
              </a:rPr>
              <a:t>1</a:t>
            </a:r>
            <a:r>
              <a:rPr lang="zh-CN" altLang="en-US" sz="2000" dirty="0">
                <a:latin typeface="Calibri Light" panose="020F0302020204030204" pitchFamily="34" charset="0"/>
              </a:rPr>
              <a:t>）</a:t>
            </a:r>
            <a:r>
              <a:rPr lang="zh-CN" altLang="zh-CN" sz="2000" dirty="0">
                <a:latin typeface="Calibri Light" panose="020F0302020204030204" pitchFamily="34" charset="0"/>
              </a:rPr>
              <a:t>一是心理账户，认为如果退税金额很大，它将被分类为需要被储蓄起来的收入</a:t>
            </a:r>
            <a:r>
              <a:rPr lang="zh-CN" altLang="en-US" sz="2000" dirty="0">
                <a:latin typeface="Calibri Light" panose="020F0302020204030204" pitchFamily="34" charset="0"/>
              </a:rPr>
              <a:t>。</a:t>
            </a:r>
            <a:endParaRPr lang="en-US" altLang="zh-CN" sz="2000" dirty="0">
              <a:latin typeface="Calibri Light" panose="020F0302020204030204" pitchFamily="34" charset="0"/>
            </a:endParaRPr>
          </a:p>
          <a:p>
            <a:pPr algn="just">
              <a:lnSpc>
                <a:spcPct val="130000"/>
              </a:lnSpc>
            </a:pPr>
            <a:r>
              <a:rPr lang="zh-CN" altLang="en-US" sz="2000" dirty="0">
                <a:latin typeface="Calibri Light" panose="020F0302020204030204" pitchFamily="34" charset="0"/>
              </a:rPr>
              <a:t>（</a:t>
            </a:r>
            <a:r>
              <a:rPr lang="en-US" altLang="zh-CN" sz="2000" dirty="0">
                <a:latin typeface="Calibri Light" panose="020F0302020204030204" pitchFamily="34" charset="0"/>
              </a:rPr>
              <a:t>2</a:t>
            </a:r>
            <a:r>
              <a:rPr lang="zh-CN" altLang="en-US" sz="2000" dirty="0">
                <a:latin typeface="Calibri Light" panose="020F0302020204030204" pitchFamily="34" charset="0"/>
              </a:rPr>
              <a:t>）</a:t>
            </a:r>
            <a:r>
              <a:rPr lang="zh-CN" altLang="zh-CN" sz="2000" dirty="0">
                <a:latin typeface="Calibri Light" panose="020F0302020204030204" pitchFamily="34" charset="0"/>
              </a:rPr>
              <a:t>二是自控，人们可能会故意强迫自己去储蓄，或许是为了攒够钱买耐用品等。</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r>
              <a:rPr lang="zh-CN" altLang="en-US" sz="2000" dirty="0">
                <a:latin typeface="Calibri Light" panose="020F0302020204030204" pitchFamily="34" charset="0"/>
              </a:rPr>
              <a:t>在这两种心理下，</a:t>
            </a:r>
            <a:r>
              <a:rPr lang="zh-CN" altLang="zh-CN" sz="2000" dirty="0">
                <a:latin typeface="Calibri Light" panose="020F0302020204030204" pitchFamily="34" charset="0"/>
              </a:rPr>
              <a:t>退税的边际消费倾向</a:t>
            </a:r>
            <a:r>
              <a:rPr lang="en-US" altLang="zh-CN" sz="2000" dirty="0">
                <a:latin typeface="Calibri Light" panose="020F0302020204030204" pitchFamily="34" charset="0"/>
              </a:rPr>
              <a:t>MPC</a:t>
            </a:r>
            <a:r>
              <a:rPr lang="zh-CN" altLang="zh-CN" sz="2000" dirty="0">
                <a:latin typeface="Calibri Light" panose="020F0302020204030204" pitchFamily="34" charset="0"/>
              </a:rPr>
              <a:t>会随着退税收入的增多而降低。</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 name="文本框 10">
            <a:extLst>
              <a:ext uri="{FF2B5EF4-FFF2-40B4-BE49-F238E27FC236}">
                <a16:creationId xmlns:a16="http://schemas.microsoft.com/office/drawing/2014/main" id="{5A5CA120-EA98-4677-9E9A-E9945377E091}"/>
              </a:ext>
            </a:extLst>
          </p:cNvPr>
          <p:cNvSpPr txBox="1"/>
          <p:nvPr/>
        </p:nvSpPr>
        <p:spPr>
          <a:xfrm>
            <a:off x="665622" y="116960"/>
            <a:ext cx="8048913"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文献综述</a:t>
            </a:r>
          </a:p>
        </p:txBody>
      </p:sp>
    </p:spTree>
    <p:extLst>
      <p:ext uri="{BB962C8B-B14F-4D97-AF65-F5344CB8AC3E}">
        <p14:creationId xmlns:p14="http://schemas.microsoft.com/office/powerpoint/2010/main" val="280232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20486" y="1435218"/>
            <a:ext cx="8353614" cy="2460674"/>
          </a:xfrm>
          <a:prstGeom prst="rect">
            <a:avLst/>
          </a:prstGeom>
          <a:noFill/>
        </p:spPr>
        <p:txBody>
          <a:bodyPr wrap="square" rtlCol="0">
            <a:spAutoFit/>
          </a:bodyPr>
          <a:lstStyle/>
          <a:p>
            <a:pPr algn="just">
              <a:lnSpc>
                <a:spcPct val="130000"/>
              </a:lnSpc>
            </a:pPr>
            <a:r>
              <a:rPr lang="en-US" altLang="zh-CN" sz="2000" dirty="0">
                <a:latin typeface="Calibri Light" panose="020F0302020204030204" pitchFamily="34" charset="0"/>
              </a:rPr>
              <a:t>         </a:t>
            </a:r>
            <a:r>
              <a:rPr lang="zh-CN" altLang="zh-CN" sz="2000" dirty="0">
                <a:latin typeface="Calibri Light" panose="020F0302020204030204" pitchFamily="34" charset="0"/>
              </a:rPr>
              <a:t>自从</a:t>
            </a:r>
            <a:r>
              <a:rPr lang="en-US" altLang="zh-CN" sz="2000" dirty="0">
                <a:latin typeface="Calibri Light" panose="020F0302020204030204" pitchFamily="34" charset="0"/>
              </a:rPr>
              <a:t>Hall</a:t>
            </a:r>
            <a:r>
              <a:rPr lang="zh-CN" altLang="en-US" sz="2000" dirty="0">
                <a:latin typeface="Calibri Light" panose="020F0302020204030204" pitchFamily="34" charset="0"/>
              </a:rPr>
              <a:t>（</a:t>
            </a:r>
            <a:r>
              <a:rPr lang="en-US" altLang="zh-CN" sz="2000" dirty="0">
                <a:latin typeface="Calibri Light" panose="020F0302020204030204" pitchFamily="34" charset="0"/>
              </a:rPr>
              <a:t>1978</a:t>
            </a:r>
            <a:r>
              <a:rPr lang="zh-CN" altLang="en-US" sz="2000" dirty="0">
                <a:latin typeface="Calibri Light" panose="020F0302020204030204" pitchFamily="34" charset="0"/>
              </a:rPr>
              <a:t>）后</a:t>
            </a:r>
            <a:r>
              <a:rPr lang="zh-CN" altLang="zh-CN" sz="2000" dirty="0">
                <a:latin typeface="Calibri Light" panose="020F0302020204030204" pitchFamily="34" charset="0"/>
              </a:rPr>
              <a:t>，大部分微观研究</a:t>
            </a:r>
            <a:r>
              <a:rPr lang="zh-CN" altLang="en-US" sz="2000" dirty="0">
                <a:latin typeface="Calibri Light" panose="020F0302020204030204" pitchFamily="34" charset="0"/>
              </a:rPr>
              <a:t>在研究可预期收入对消费影响时是采用</a:t>
            </a:r>
            <a:r>
              <a:rPr lang="en-US" altLang="zh-CN" sz="2000" dirty="0">
                <a:latin typeface="Calibri Light" panose="020F0302020204030204" pitchFamily="34" charset="0"/>
              </a:rPr>
              <a:t>Euler</a:t>
            </a:r>
            <a:r>
              <a:rPr lang="zh-CN" altLang="zh-CN" sz="2000" dirty="0">
                <a:latin typeface="Calibri Light" panose="020F0302020204030204" pitchFamily="34" charset="0"/>
              </a:rPr>
              <a:t>方程</a:t>
            </a:r>
            <a:r>
              <a:rPr lang="zh-CN" altLang="en-US" sz="2000" dirty="0">
                <a:latin typeface="Calibri Light" panose="020F0302020204030204" pitchFamily="34" charset="0"/>
              </a:rPr>
              <a:t>，寻找</a:t>
            </a:r>
            <a:r>
              <a:rPr lang="zh-CN" altLang="zh-CN" sz="2000" dirty="0">
                <a:latin typeface="Calibri Light" panose="020F0302020204030204" pitchFamily="34" charset="0"/>
              </a:rPr>
              <a:t>工具变量替代</a:t>
            </a:r>
            <a:r>
              <a:rPr lang="zh-CN" altLang="en-US" sz="2000" dirty="0">
                <a:latin typeface="Calibri Light" panose="020F0302020204030204" pitchFamily="34" charset="0"/>
              </a:rPr>
              <a:t>可预期的收入</a:t>
            </a:r>
            <a:r>
              <a:rPr lang="zh-CN" altLang="zh-CN" sz="2000" dirty="0">
                <a:latin typeface="Calibri Light" panose="020F0302020204030204" pitchFamily="34" charset="0"/>
              </a:rPr>
              <a:t>，而本文用退税作为可预期的收入，所以无需用工具变量代替</a:t>
            </a:r>
            <a:r>
              <a:rPr lang="zh-CN" altLang="en-US" sz="2000" dirty="0">
                <a:latin typeface="Calibri Light" panose="020F0302020204030204" pitchFamily="34" charset="0"/>
              </a:rPr>
              <a:t>。</a:t>
            </a:r>
            <a:r>
              <a:rPr lang="zh-CN" altLang="zh-CN" sz="2000" dirty="0">
                <a:latin typeface="Calibri Light" panose="020F0302020204030204" pitchFamily="34" charset="0"/>
              </a:rPr>
              <a:t>考虑到退税对不同家庭存在截面差异性，</a:t>
            </a:r>
            <a:r>
              <a:rPr lang="zh-CN" altLang="en-US" sz="2000" dirty="0">
                <a:latin typeface="Calibri Light" panose="020F0302020204030204" pitchFamily="34" charset="0"/>
              </a:rPr>
              <a:t>相比于采用总量数据，</a:t>
            </a:r>
            <a:r>
              <a:rPr lang="zh-CN" altLang="zh-CN" sz="2000" dirty="0">
                <a:latin typeface="Calibri Light" panose="020F0302020204030204" pitchFamily="34" charset="0"/>
              </a:rPr>
              <a:t>用</a:t>
            </a:r>
            <a:r>
              <a:rPr lang="zh-CN" altLang="en-US" sz="2000" dirty="0">
                <a:latin typeface="Calibri Light" panose="020F0302020204030204" pitchFamily="34" charset="0"/>
              </a:rPr>
              <a:t>家庭</a:t>
            </a:r>
            <a:r>
              <a:rPr lang="zh-CN" altLang="zh-CN" sz="2000" dirty="0">
                <a:latin typeface="Calibri Light" panose="020F0302020204030204" pitchFamily="34" charset="0"/>
              </a:rPr>
              <a:t>微观数据更有</a:t>
            </a:r>
            <a:r>
              <a:rPr lang="zh-CN" altLang="en-US" sz="2000" dirty="0">
                <a:latin typeface="Calibri Light" panose="020F0302020204030204" pitchFamily="34" charset="0"/>
              </a:rPr>
              <a:t>力</a:t>
            </a:r>
            <a:r>
              <a:rPr lang="zh-CN" altLang="zh-CN" sz="2000" dirty="0">
                <a:latin typeface="Calibri Light" panose="020F0302020204030204" pitchFamily="34" charset="0"/>
              </a:rPr>
              <a:t>。</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 name="文本框 10">
            <a:extLst>
              <a:ext uri="{FF2B5EF4-FFF2-40B4-BE49-F238E27FC236}">
                <a16:creationId xmlns:a16="http://schemas.microsoft.com/office/drawing/2014/main" id="{5A5CA120-EA98-4677-9E9A-E9945377E091}"/>
              </a:ext>
            </a:extLst>
          </p:cNvPr>
          <p:cNvSpPr txBox="1"/>
          <p:nvPr/>
        </p:nvSpPr>
        <p:spPr>
          <a:xfrm>
            <a:off x="665622" y="116960"/>
            <a:ext cx="8048913"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总结</a:t>
            </a:r>
          </a:p>
        </p:txBody>
      </p:sp>
    </p:spTree>
    <p:extLst>
      <p:ext uri="{BB962C8B-B14F-4D97-AF65-F5344CB8AC3E}">
        <p14:creationId xmlns:p14="http://schemas.microsoft.com/office/powerpoint/2010/main" val="214318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03</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1542789" y="3097575"/>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2229195" y="2971800"/>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2" name="矩形 11"/>
          <p:cNvSpPr/>
          <p:nvPr/>
        </p:nvSpPr>
        <p:spPr>
          <a:xfrm>
            <a:off x="2229195" y="3062716"/>
            <a:ext cx="6745472" cy="830997"/>
          </a:xfrm>
          <a:prstGeom prst="rect">
            <a:avLst/>
          </a:prstGeom>
        </p:spPr>
        <p:txBody>
          <a:bodyPr wrap="square">
            <a:spAutoFit/>
          </a:bodyPr>
          <a:lstStyle/>
          <a:p>
            <a:pPr lvl="0"/>
            <a:r>
              <a:rPr lang="zh-CN" altLang="en-US" sz="4800" b="1" dirty="0">
                <a:latin typeface="黑体" panose="02010609060101010101" pitchFamily="49" charset="-122"/>
                <a:ea typeface="黑体" panose="02010609060101010101" pitchFamily="49" charset="-122"/>
              </a:rPr>
              <a:t>数据及模型设定</a:t>
            </a:r>
          </a:p>
        </p:txBody>
      </p:sp>
      <p:sp>
        <p:nvSpPr>
          <p:cNvPr id="18" name="任意多边形 17"/>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任意多边形 18"/>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22819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3" y="116960"/>
            <a:ext cx="7099042"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数据描述</a:t>
            </a:r>
          </a:p>
        </p:txBody>
      </p:sp>
      <p:grpSp>
        <p:nvGrpSpPr>
          <p:cNvPr id="17" name="组合 16"/>
          <p:cNvGrpSpPr/>
          <p:nvPr/>
        </p:nvGrpSpPr>
        <p:grpSpPr>
          <a:xfrm>
            <a:off x="0" y="266632"/>
            <a:ext cx="972918" cy="6591370"/>
            <a:chOff x="0" y="266632"/>
            <a:chExt cx="972918" cy="6591370"/>
          </a:xfrm>
        </p:grpSpPr>
        <p:sp>
          <p:nvSpPr>
            <p:cNvPr id="18"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0" name="组合 19"/>
            <p:cNvGrpSpPr/>
            <p:nvPr/>
          </p:nvGrpSpPr>
          <p:grpSpPr>
            <a:xfrm>
              <a:off x="0" y="5962027"/>
              <a:ext cx="972918" cy="895975"/>
              <a:chOff x="0" y="5962027"/>
              <a:chExt cx="972918" cy="895975"/>
            </a:xfrm>
          </p:grpSpPr>
          <p:sp>
            <p:nvSpPr>
              <p:cNvPr id="21" name="任意多边形 20"/>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矩形 1">
            <a:extLst>
              <a:ext uri="{FF2B5EF4-FFF2-40B4-BE49-F238E27FC236}">
                <a16:creationId xmlns:a16="http://schemas.microsoft.com/office/drawing/2014/main" id="{62145D00-435F-48B1-BE08-C92EC0C6C955}"/>
              </a:ext>
            </a:extLst>
          </p:cNvPr>
          <p:cNvSpPr/>
          <p:nvPr/>
        </p:nvSpPr>
        <p:spPr>
          <a:xfrm>
            <a:off x="665623" y="1106633"/>
            <a:ext cx="7508450" cy="5632311"/>
          </a:xfrm>
          <a:prstGeom prst="rect">
            <a:avLst/>
          </a:prstGeom>
        </p:spPr>
        <p:txBody>
          <a:bodyPr wrap="square">
            <a:spAutoFit/>
          </a:bodyPr>
          <a:lstStyle/>
          <a:p>
            <a:r>
              <a:rPr lang="en-US" altLang="zh-CN" dirty="0">
                <a:ea typeface="等线" panose="02010600030101010101" pitchFamily="2" charset="-122"/>
                <a:cs typeface="Times New Roman" panose="02020603050405020304" pitchFamily="18" charset="0"/>
              </a:rPr>
              <a:t>Consumption</a:t>
            </a:r>
            <a:r>
              <a:rPr lang="zh-CN" altLang="en-US" dirty="0">
                <a:ea typeface="等线" panose="02010600030101010101" pitchFamily="2" charset="-122"/>
                <a:cs typeface="Times New Roman" panose="02020603050405020304" pitchFamily="18" charset="0"/>
              </a:rPr>
              <a:t>：</a:t>
            </a:r>
            <a:r>
              <a:rPr lang="zh-CN" altLang="zh-CN" dirty="0"/>
              <a:t>消费者消费支出</a:t>
            </a:r>
            <a:r>
              <a:rPr lang="en-US" altLang="zh-CN" dirty="0"/>
              <a:t>1980-1991</a:t>
            </a:r>
            <a:r>
              <a:rPr lang="zh-CN" altLang="zh-CN" dirty="0"/>
              <a:t>年数据主要来于</a:t>
            </a:r>
            <a:r>
              <a:rPr lang="en-US" altLang="zh-CN" dirty="0"/>
              <a:t>CEX</a:t>
            </a:r>
            <a:r>
              <a:rPr lang="zh-CN" altLang="en-US" dirty="0"/>
              <a:t>（</a:t>
            </a:r>
            <a:r>
              <a:rPr lang="en-US" altLang="zh-CN" dirty="0"/>
              <a:t>Consumer Expenditure Survey</a:t>
            </a:r>
            <a:r>
              <a:rPr lang="zh-CN" altLang="en-US" dirty="0"/>
              <a:t>）</a:t>
            </a:r>
            <a:r>
              <a:rPr lang="zh-CN" altLang="zh-CN" dirty="0"/>
              <a:t>，在</a:t>
            </a:r>
            <a:r>
              <a:rPr lang="en-US" altLang="zh-CN" dirty="0"/>
              <a:t>CEX</a:t>
            </a:r>
            <a:r>
              <a:rPr lang="zh-CN" altLang="zh-CN" dirty="0"/>
              <a:t>数据中家庭</a:t>
            </a:r>
            <a:r>
              <a:rPr lang="zh-CN" altLang="en-US" dirty="0"/>
              <a:t>一年</a:t>
            </a:r>
            <a:r>
              <a:rPr lang="zh-CN" altLang="zh-CN" dirty="0"/>
              <a:t>会被访问四次，虽然不同家庭访问时点不同，每隔三个月访问一次，每次访问的消费支出包括之前的三个月，从食品支出到总消费支出。</a:t>
            </a:r>
            <a:endParaRPr lang="en-US" altLang="zh-CN" dirty="0"/>
          </a:p>
          <a:p>
            <a:endParaRPr lang="en-US" altLang="zh-CN" dirty="0"/>
          </a:p>
          <a:p>
            <a:r>
              <a:rPr lang="en-US" altLang="zh-CN" dirty="0">
                <a:ea typeface="等线" panose="02010600030101010101" pitchFamily="2" charset="-122"/>
                <a:cs typeface="Times New Roman" panose="02020603050405020304" pitchFamily="18" charset="0"/>
              </a:rPr>
              <a:t>Refund</a:t>
            </a:r>
            <a:r>
              <a:rPr lang="zh-CN" altLang="en-US" dirty="0">
                <a:ea typeface="等线" panose="02010600030101010101" pitchFamily="2" charset="-122"/>
                <a:cs typeface="Times New Roman" panose="02020603050405020304" pitchFamily="18" charset="0"/>
              </a:rPr>
              <a:t>：</a:t>
            </a:r>
            <a:r>
              <a:rPr lang="en-US" altLang="zh-CN" dirty="0">
                <a:ea typeface="等线" panose="02010600030101010101" pitchFamily="2" charset="-122"/>
                <a:cs typeface="Times New Roman" panose="02020603050405020304" pitchFamily="18" charset="0"/>
              </a:rPr>
              <a:t>CEX</a:t>
            </a:r>
            <a:r>
              <a:rPr lang="zh-CN" altLang="zh-CN" dirty="0"/>
              <a:t>会在第一次和最后一次询问过去</a:t>
            </a:r>
            <a:r>
              <a:rPr lang="en-US" altLang="zh-CN" dirty="0"/>
              <a:t>12</a:t>
            </a:r>
            <a:r>
              <a:rPr lang="zh-CN" altLang="zh-CN" dirty="0"/>
              <a:t>个月里的退税总额，</a:t>
            </a:r>
            <a:r>
              <a:rPr lang="en-US" altLang="zh-CN" dirty="0"/>
              <a:t>CEX</a:t>
            </a:r>
            <a:r>
              <a:rPr lang="zh-CN" altLang="zh-CN" dirty="0"/>
              <a:t>的家庭中仅有一半回答有收到退税</a:t>
            </a:r>
            <a:r>
              <a:rPr lang="zh-CN" altLang="en-US" dirty="0"/>
              <a:t>，</a:t>
            </a:r>
            <a:r>
              <a:rPr lang="zh-CN" altLang="zh-CN" dirty="0"/>
              <a:t>而在</a:t>
            </a:r>
            <a:r>
              <a:rPr lang="en-US" altLang="zh-CN" dirty="0"/>
              <a:t>IRS</a:t>
            </a:r>
            <a:r>
              <a:rPr lang="zh-CN" altLang="en-US" dirty="0"/>
              <a:t>（</a:t>
            </a:r>
            <a:r>
              <a:rPr lang="en-US" altLang="zh-CN" dirty="0"/>
              <a:t>Internal Revenue Service</a:t>
            </a:r>
            <a:r>
              <a:rPr lang="zh-CN" altLang="en-US" dirty="0"/>
              <a:t>）</a:t>
            </a:r>
            <a:r>
              <a:rPr lang="zh-CN" altLang="zh-CN" dirty="0"/>
              <a:t>中有大约四分之三的家庭有收到退税，</a:t>
            </a:r>
            <a:r>
              <a:rPr lang="zh-CN" altLang="en-US" dirty="0"/>
              <a:t>（</a:t>
            </a:r>
            <a:r>
              <a:rPr lang="en-US" altLang="zh-CN" dirty="0"/>
              <a:t>CEX</a:t>
            </a:r>
            <a:r>
              <a:rPr lang="zh-CN" altLang="en-US" dirty="0"/>
              <a:t>中没回答的可能是真的没有收到，也有可能是收到退税金额很小。），</a:t>
            </a:r>
            <a:r>
              <a:rPr lang="zh-CN" altLang="zh-CN" dirty="0"/>
              <a:t>因此从表一可以看出，</a:t>
            </a:r>
            <a:r>
              <a:rPr lang="en-US" altLang="zh-CN" dirty="0"/>
              <a:t>CEX</a:t>
            </a:r>
            <a:r>
              <a:rPr lang="zh-CN" altLang="zh-CN" dirty="0"/>
              <a:t>的每笔退税均值大于</a:t>
            </a:r>
            <a:r>
              <a:rPr lang="en-US" altLang="zh-CN" dirty="0"/>
              <a:t>IRS</a:t>
            </a:r>
            <a:r>
              <a:rPr lang="zh-CN" altLang="zh-CN" dirty="0"/>
              <a:t>，主要是家庭数减少，但整体上每年退税额的变化趋势一致。</a:t>
            </a:r>
            <a:endParaRPr lang="en-US" altLang="zh-CN" dirty="0"/>
          </a:p>
          <a:p>
            <a:endParaRPr lang="en-US" altLang="zh-CN" dirty="0"/>
          </a:p>
          <a:p>
            <a:r>
              <a:rPr lang="zh-CN" altLang="en-US" dirty="0"/>
              <a:t>样本筛选：</a:t>
            </a:r>
            <a:endParaRPr lang="en-US" altLang="zh-CN" dirty="0"/>
          </a:p>
          <a:p>
            <a:r>
              <a:rPr lang="zh-CN" altLang="zh-CN" dirty="0"/>
              <a:t>（</a:t>
            </a:r>
            <a:r>
              <a:rPr lang="en-US" altLang="zh-CN" dirty="0"/>
              <a:t>1</a:t>
            </a:r>
            <a:r>
              <a:rPr lang="zh-CN" altLang="zh-CN" dirty="0"/>
              <a:t>）删掉这种家庭：家庭有多个“</a:t>
            </a:r>
            <a:r>
              <a:rPr lang="en-US" altLang="zh-CN" dirty="0"/>
              <a:t>consumer units</a:t>
            </a:r>
            <a:r>
              <a:rPr lang="zh-CN" altLang="zh-CN" dirty="0"/>
              <a:t>”，或家庭成员都居住在宿舍，或户主是农民，（</a:t>
            </a:r>
            <a:r>
              <a:rPr lang="en-US" altLang="zh-CN" dirty="0"/>
              <a:t>2</a:t>
            </a:r>
            <a:r>
              <a:rPr lang="zh-CN" altLang="zh-CN" dirty="0"/>
              <a:t>）删掉这种家庭季度记录：缺乏最基本的食品支出记录，（</a:t>
            </a:r>
            <a:r>
              <a:rPr lang="en-US" altLang="zh-CN" dirty="0"/>
              <a:t>3</a:t>
            </a:r>
            <a:r>
              <a:rPr lang="zh-CN" altLang="zh-CN" dirty="0"/>
              <a:t>）样本只包括户主年龄在</a:t>
            </a:r>
            <a:r>
              <a:rPr lang="en-US" altLang="zh-CN" dirty="0"/>
              <a:t>24</a:t>
            </a:r>
            <a:r>
              <a:rPr lang="zh-CN" altLang="zh-CN" dirty="0"/>
              <a:t>至</a:t>
            </a:r>
            <a:r>
              <a:rPr lang="en-US" altLang="zh-CN" dirty="0"/>
              <a:t>64</a:t>
            </a:r>
            <a:r>
              <a:rPr lang="zh-CN" altLang="zh-CN" dirty="0"/>
              <a:t>之间，因为</a:t>
            </a:r>
            <a:r>
              <a:rPr lang="en-US" altLang="zh-CN" dirty="0"/>
              <a:t>24</a:t>
            </a:r>
            <a:r>
              <a:rPr lang="zh-CN" altLang="zh-CN" dirty="0"/>
              <a:t>岁以下可能还依赖父母，大于</a:t>
            </a:r>
            <a:r>
              <a:rPr lang="en-US" altLang="zh-CN" dirty="0"/>
              <a:t>64</a:t>
            </a:r>
            <a:r>
              <a:rPr lang="zh-CN" altLang="zh-CN" dirty="0"/>
              <a:t>岁收入有限，经常会有突然的支出例如医疗支出，且难以估计消费。</a:t>
            </a:r>
          </a:p>
          <a:p>
            <a:endParaRPr lang="zh-CN" altLang="zh-CN" dirty="0"/>
          </a:p>
          <a:p>
            <a:endParaRPr lang="zh-CN" altLang="en-US" dirty="0"/>
          </a:p>
        </p:txBody>
      </p:sp>
    </p:spTree>
    <p:extLst>
      <p:ext uri="{BB962C8B-B14F-4D97-AF65-F5344CB8AC3E}">
        <p14:creationId xmlns:p14="http://schemas.microsoft.com/office/powerpoint/2010/main" val="18249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3" y="116960"/>
            <a:ext cx="7099042"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数据描述</a:t>
            </a:r>
          </a:p>
        </p:txBody>
      </p:sp>
      <p:grpSp>
        <p:nvGrpSpPr>
          <p:cNvPr id="17" name="组合 16"/>
          <p:cNvGrpSpPr/>
          <p:nvPr/>
        </p:nvGrpSpPr>
        <p:grpSpPr>
          <a:xfrm>
            <a:off x="0" y="266632"/>
            <a:ext cx="972918" cy="6591370"/>
            <a:chOff x="0" y="266632"/>
            <a:chExt cx="972918" cy="6591370"/>
          </a:xfrm>
        </p:grpSpPr>
        <p:sp>
          <p:nvSpPr>
            <p:cNvPr id="18"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0" name="组合 19"/>
            <p:cNvGrpSpPr/>
            <p:nvPr/>
          </p:nvGrpSpPr>
          <p:grpSpPr>
            <a:xfrm>
              <a:off x="0" y="5962027"/>
              <a:ext cx="972918" cy="895975"/>
              <a:chOff x="0" y="5962027"/>
              <a:chExt cx="972918" cy="895975"/>
            </a:xfrm>
          </p:grpSpPr>
          <p:sp>
            <p:nvSpPr>
              <p:cNvPr id="21" name="任意多边形 20"/>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2" name="图片 11">
            <a:extLst>
              <a:ext uri="{FF2B5EF4-FFF2-40B4-BE49-F238E27FC236}">
                <a16:creationId xmlns:a16="http://schemas.microsoft.com/office/drawing/2014/main" id="{E4C385D6-FC3B-45DF-B560-98B5F8F7D91B}"/>
              </a:ext>
            </a:extLst>
          </p:cNvPr>
          <p:cNvPicPr/>
          <p:nvPr/>
        </p:nvPicPr>
        <p:blipFill>
          <a:blip r:embed="rId3"/>
          <a:stretch>
            <a:fillRect/>
          </a:stretch>
        </p:blipFill>
        <p:spPr>
          <a:xfrm>
            <a:off x="627523" y="886134"/>
            <a:ext cx="7780794" cy="5232668"/>
          </a:xfrm>
          <a:prstGeom prst="rect">
            <a:avLst/>
          </a:prstGeom>
        </p:spPr>
      </p:pic>
    </p:spTree>
    <p:extLst>
      <p:ext uri="{BB962C8B-B14F-4D97-AF65-F5344CB8AC3E}">
        <p14:creationId xmlns:p14="http://schemas.microsoft.com/office/powerpoint/2010/main" val="123747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51435" y="592852"/>
            <a:ext cx="891540" cy="891540"/>
          </a:xfrm>
          <a:prstGeom prst="ellipse">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圆角矩形 4"/>
          <p:cNvSpPr/>
          <p:nvPr/>
        </p:nvSpPr>
        <p:spPr>
          <a:xfrm>
            <a:off x="1122211" y="592852"/>
            <a:ext cx="4137660" cy="8686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6" name="文本框 5"/>
          <p:cNvSpPr txBox="1"/>
          <p:nvPr/>
        </p:nvSpPr>
        <p:spPr>
          <a:xfrm>
            <a:off x="1146589" y="680944"/>
            <a:ext cx="3217547" cy="715581"/>
          </a:xfrm>
          <a:prstGeom prst="rect">
            <a:avLst/>
          </a:prstGeom>
          <a:noFill/>
        </p:spPr>
        <p:txBody>
          <a:bodyPr wrap="none" rtlCol="0">
            <a:spAutoFit/>
          </a:bodyPr>
          <a:lstStyle/>
          <a:p>
            <a:r>
              <a:rPr lang="en-US" altLang="zh-CN" sz="4050" dirty="0">
                <a:latin typeface="Calibri Light" panose="020F0302020204030204" pitchFamily="34" charset="0"/>
              </a:rPr>
              <a:t>ONTENT</a:t>
            </a:r>
            <a:r>
              <a:rPr lang="en-US" altLang="zh-CN" sz="4050" dirty="0">
                <a:solidFill>
                  <a:srgbClr val="FFC001"/>
                </a:solidFill>
                <a:latin typeface="Calibri Light" panose="020F0302020204030204" pitchFamily="34" charset="0"/>
              </a:rPr>
              <a:t>  </a:t>
            </a:r>
            <a:r>
              <a:rPr lang="zh-CN" altLang="en-US" sz="4050" b="1" dirty="0">
                <a:latin typeface="Calibri Light" panose="020F0302020204030204" pitchFamily="34" charset="0"/>
              </a:rPr>
              <a:t>目录</a:t>
            </a:r>
          </a:p>
        </p:txBody>
      </p:sp>
      <p:sp>
        <p:nvSpPr>
          <p:cNvPr id="7" name="文本框 6"/>
          <p:cNvSpPr txBox="1"/>
          <p:nvPr/>
        </p:nvSpPr>
        <p:spPr>
          <a:xfrm>
            <a:off x="740958" y="680944"/>
            <a:ext cx="461986" cy="715581"/>
          </a:xfrm>
          <a:prstGeom prst="rect">
            <a:avLst/>
          </a:prstGeom>
          <a:noFill/>
        </p:spPr>
        <p:txBody>
          <a:bodyPr wrap="none" rtlCol="0">
            <a:spAutoFit/>
          </a:bodyPr>
          <a:lstStyle/>
          <a:p>
            <a:r>
              <a:rPr lang="en-US" altLang="zh-CN" sz="4050" dirty="0">
                <a:solidFill>
                  <a:schemeClr val="bg1"/>
                </a:solidFill>
                <a:latin typeface="Calibri Light" panose="020F0302020204030204" pitchFamily="34" charset="0"/>
              </a:rPr>
              <a:t>C</a:t>
            </a:r>
            <a:endParaRPr lang="zh-CN" altLang="en-US" sz="4050" dirty="0">
              <a:solidFill>
                <a:schemeClr val="bg1"/>
              </a:solidFill>
              <a:latin typeface="Calibri Light" panose="020F0302020204030204" pitchFamily="34" charset="0"/>
            </a:endParaRPr>
          </a:p>
        </p:txBody>
      </p:sp>
      <p:sp>
        <p:nvSpPr>
          <p:cNvPr id="10" name="文本框 9"/>
          <p:cNvSpPr txBox="1"/>
          <p:nvPr/>
        </p:nvSpPr>
        <p:spPr>
          <a:xfrm>
            <a:off x="1122211" y="1657349"/>
            <a:ext cx="58702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01</a:t>
            </a:r>
            <a:endParaRPr lang="zh-CN" altLang="en-US" sz="36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1771290" y="1698926"/>
            <a:ext cx="7017110" cy="523220"/>
          </a:xfrm>
          <a:prstGeom prst="rect">
            <a:avLst/>
          </a:prstGeom>
        </p:spPr>
        <p:txBody>
          <a:bodyPr wrap="square">
            <a:spAutoFit/>
          </a:bodyPr>
          <a:lstStyle/>
          <a:p>
            <a:pPr lvl="0"/>
            <a:r>
              <a:rPr lang="zh-CN" altLang="en-US" sz="2800" b="1" dirty="0">
                <a:latin typeface="黑体" panose="02010609060101010101" pitchFamily="49" charset="-122"/>
                <a:ea typeface="黑体" panose="02010609060101010101" pitchFamily="49" charset="-122"/>
              </a:rPr>
              <a:t>引言</a:t>
            </a:r>
          </a:p>
        </p:txBody>
      </p:sp>
      <p:cxnSp>
        <p:nvCxnSpPr>
          <p:cNvPr id="14" name="直接连接符 13"/>
          <p:cNvCxnSpPr/>
          <p:nvPr/>
        </p:nvCxnSpPr>
        <p:spPr>
          <a:xfrm>
            <a:off x="1712087" y="1726600"/>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122211" y="2632497"/>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02</a:t>
            </a:r>
            <a:endParaRPr lang="zh-CN" altLang="en-US" sz="36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1771290" y="2665607"/>
            <a:ext cx="7017110" cy="523220"/>
          </a:xfrm>
          <a:prstGeom prst="rect">
            <a:avLst/>
          </a:prstGeom>
        </p:spPr>
        <p:txBody>
          <a:bodyPr wrap="square">
            <a:spAutoFit/>
          </a:bodyPr>
          <a:lstStyle/>
          <a:p>
            <a:pPr lvl="0"/>
            <a:r>
              <a:rPr lang="zh-CN" altLang="en-US" sz="2800" b="1" dirty="0">
                <a:latin typeface="黑体" panose="02010609060101010101" pitchFamily="49" charset="-122"/>
                <a:ea typeface="黑体" panose="02010609060101010101" pitchFamily="49" charset="-122"/>
              </a:rPr>
              <a:t>文献综述</a:t>
            </a:r>
          </a:p>
        </p:txBody>
      </p:sp>
      <p:cxnSp>
        <p:nvCxnSpPr>
          <p:cNvPr id="20" name="直接连接符 19"/>
          <p:cNvCxnSpPr/>
          <p:nvPr/>
        </p:nvCxnSpPr>
        <p:spPr>
          <a:xfrm>
            <a:off x="1712087" y="2701748"/>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122211" y="3536949"/>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03</a:t>
            </a:r>
            <a:endParaRPr lang="zh-CN" altLang="en-US" sz="3600" dirty="0">
              <a:latin typeface="Yu Gothic UI Light" panose="020B0300000000000000" pitchFamily="34" charset="-128"/>
              <a:ea typeface="Yu Gothic UI Light" panose="020B0300000000000000" pitchFamily="34" charset="-128"/>
            </a:endParaRPr>
          </a:p>
        </p:txBody>
      </p:sp>
      <p:sp>
        <p:nvSpPr>
          <p:cNvPr id="35" name="矩形 34"/>
          <p:cNvSpPr/>
          <p:nvPr/>
        </p:nvSpPr>
        <p:spPr>
          <a:xfrm>
            <a:off x="1771290" y="3595460"/>
            <a:ext cx="7017110" cy="523220"/>
          </a:xfrm>
          <a:prstGeom prst="rect">
            <a:avLst/>
          </a:prstGeom>
        </p:spPr>
        <p:txBody>
          <a:bodyPr wrap="square">
            <a:spAutoFit/>
          </a:bodyPr>
          <a:lstStyle/>
          <a:p>
            <a:pPr lvl="0"/>
            <a:r>
              <a:rPr lang="zh-CN" altLang="en-US" sz="2800" b="1" dirty="0">
                <a:latin typeface="黑体" panose="02010609060101010101" pitchFamily="49" charset="-122"/>
                <a:ea typeface="黑体" panose="02010609060101010101" pitchFamily="49" charset="-122"/>
              </a:rPr>
              <a:t>数据及模型设定</a:t>
            </a:r>
          </a:p>
        </p:txBody>
      </p:sp>
      <p:cxnSp>
        <p:nvCxnSpPr>
          <p:cNvPr id="37" name="直接连接符 36"/>
          <p:cNvCxnSpPr/>
          <p:nvPr/>
        </p:nvCxnSpPr>
        <p:spPr>
          <a:xfrm>
            <a:off x="1712087" y="3606200"/>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122211" y="4512097"/>
            <a:ext cx="66717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04</a:t>
            </a:r>
            <a:endParaRPr lang="zh-CN" altLang="en-US" sz="3600" dirty="0">
              <a:latin typeface="Yu Gothic UI Light" panose="020B0300000000000000" pitchFamily="34" charset="-128"/>
              <a:ea typeface="Yu Gothic UI Light" panose="020B0300000000000000" pitchFamily="34" charset="-128"/>
            </a:endParaRPr>
          </a:p>
        </p:txBody>
      </p:sp>
      <p:sp>
        <p:nvSpPr>
          <p:cNvPr id="42" name="矩形 41"/>
          <p:cNvSpPr/>
          <p:nvPr/>
        </p:nvSpPr>
        <p:spPr>
          <a:xfrm>
            <a:off x="1771290" y="4570608"/>
            <a:ext cx="7017110" cy="523220"/>
          </a:xfrm>
          <a:prstGeom prst="rect">
            <a:avLst/>
          </a:prstGeom>
        </p:spPr>
        <p:txBody>
          <a:bodyPr wrap="square">
            <a:spAutoFit/>
          </a:bodyPr>
          <a:lstStyle/>
          <a:p>
            <a:pPr lvl="0"/>
            <a:r>
              <a:rPr lang="zh-CN" altLang="en-US" sz="2800" b="1" dirty="0">
                <a:latin typeface="黑体" panose="02010609060101010101" pitchFamily="49" charset="-122"/>
                <a:ea typeface="黑体" panose="02010609060101010101" pitchFamily="49" charset="-122"/>
              </a:rPr>
              <a:t>实证结果分析</a:t>
            </a:r>
          </a:p>
        </p:txBody>
      </p:sp>
      <p:cxnSp>
        <p:nvCxnSpPr>
          <p:cNvPr id="44" name="直接连接符 43"/>
          <p:cNvCxnSpPr/>
          <p:nvPr/>
        </p:nvCxnSpPr>
        <p:spPr>
          <a:xfrm>
            <a:off x="1712087" y="4581348"/>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E28659CE-B56F-4D5E-BDC4-E231A6AE03E2}"/>
              </a:ext>
            </a:extLst>
          </p:cNvPr>
          <p:cNvSpPr txBox="1"/>
          <p:nvPr/>
        </p:nvSpPr>
        <p:spPr>
          <a:xfrm>
            <a:off x="1132312" y="5409214"/>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05</a:t>
            </a:r>
            <a:endParaRPr lang="zh-CN" altLang="en-US" sz="3600" dirty="0">
              <a:latin typeface="Yu Gothic UI Light" panose="020B0300000000000000" pitchFamily="34" charset="-128"/>
              <a:ea typeface="Yu Gothic UI Light" panose="020B0300000000000000" pitchFamily="34" charset="-128"/>
            </a:endParaRPr>
          </a:p>
        </p:txBody>
      </p:sp>
      <p:cxnSp>
        <p:nvCxnSpPr>
          <p:cNvPr id="22" name="直接连接符 21">
            <a:extLst>
              <a:ext uri="{FF2B5EF4-FFF2-40B4-BE49-F238E27FC236}">
                <a16:creationId xmlns:a16="http://schemas.microsoft.com/office/drawing/2014/main" id="{81920A5E-4A2B-47F2-8088-E44F62CB9EA7}"/>
              </a:ext>
            </a:extLst>
          </p:cNvPr>
          <p:cNvCxnSpPr/>
          <p:nvPr/>
        </p:nvCxnSpPr>
        <p:spPr>
          <a:xfrm>
            <a:off x="1716638" y="5490005"/>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ACA5CDAB-8500-4171-BE84-F3A8A66A9F77}"/>
              </a:ext>
            </a:extLst>
          </p:cNvPr>
          <p:cNvSpPr/>
          <p:nvPr/>
        </p:nvSpPr>
        <p:spPr>
          <a:xfrm>
            <a:off x="1771290" y="5416869"/>
            <a:ext cx="7017110" cy="523220"/>
          </a:xfrm>
          <a:prstGeom prst="rect">
            <a:avLst/>
          </a:prstGeom>
        </p:spPr>
        <p:txBody>
          <a:bodyPr wrap="square">
            <a:spAutoFit/>
          </a:bodyPr>
          <a:lstStyle/>
          <a:p>
            <a:pPr lvl="0"/>
            <a:r>
              <a:rPr lang="zh-CN" altLang="en-US" sz="2800" b="1" dirty="0">
                <a:latin typeface="黑体" panose="02010609060101010101" pitchFamily="49" charset="-122"/>
                <a:ea typeface="黑体" panose="02010609060101010101" pitchFamily="49" charset="-122"/>
              </a:rPr>
              <a:t>总结</a:t>
            </a:r>
          </a:p>
        </p:txBody>
      </p:sp>
    </p:spTree>
    <p:extLst>
      <p:ext uri="{BB962C8B-B14F-4D97-AF65-F5344CB8AC3E}">
        <p14:creationId xmlns:p14="http://schemas.microsoft.com/office/powerpoint/2010/main" val="1951069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3" y="116960"/>
            <a:ext cx="7099042"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数据描述</a:t>
            </a:r>
          </a:p>
        </p:txBody>
      </p:sp>
      <p:grpSp>
        <p:nvGrpSpPr>
          <p:cNvPr id="17" name="组合 16"/>
          <p:cNvGrpSpPr/>
          <p:nvPr/>
        </p:nvGrpSpPr>
        <p:grpSpPr>
          <a:xfrm>
            <a:off x="0" y="266632"/>
            <a:ext cx="972918" cy="6591370"/>
            <a:chOff x="0" y="266632"/>
            <a:chExt cx="972918" cy="6591370"/>
          </a:xfrm>
        </p:grpSpPr>
        <p:sp>
          <p:nvSpPr>
            <p:cNvPr id="18"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0" name="组合 19"/>
            <p:cNvGrpSpPr/>
            <p:nvPr/>
          </p:nvGrpSpPr>
          <p:grpSpPr>
            <a:xfrm>
              <a:off x="0" y="5962027"/>
              <a:ext cx="972918" cy="895975"/>
              <a:chOff x="0" y="5962027"/>
              <a:chExt cx="972918" cy="895975"/>
            </a:xfrm>
          </p:grpSpPr>
          <p:sp>
            <p:nvSpPr>
              <p:cNvPr id="21" name="任意多边形 20"/>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 name="图片 9">
            <a:extLst>
              <a:ext uri="{FF2B5EF4-FFF2-40B4-BE49-F238E27FC236}">
                <a16:creationId xmlns:a16="http://schemas.microsoft.com/office/drawing/2014/main" id="{83D04399-E095-4C79-9C31-CB28CDE506C3}"/>
              </a:ext>
            </a:extLst>
          </p:cNvPr>
          <p:cNvPicPr/>
          <p:nvPr/>
        </p:nvPicPr>
        <p:blipFill>
          <a:blip r:embed="rId3"/>
          <a:stretch>
            <a:fillRect/>
          </a:stretch>
        </p:blipFill>
        <p:spPr>
          <a:xfrm>
            <a:off x="972918" y="701735"/>
            <a:ext cx="7099041" cy="5477605"/>
          </a:xfrm>
          <a:prstGeom prst="rect">
            <a:avLst/>
          </a:prstGeom>
        </p:spPr>
      </p:pic>
    </p:spTree>
    <p:extLst>
      <p:ext uri="{BB962C8B-B14F-4D97-AF65-F5344CB8AC3E}">
        <p14:creationId xmlns:p14="http://schemas.microsoft.com/office/powerpoint/2010/main" val="95375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3" y="116960"/>
            <a:ext cx="7099042"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模型设定</a:t>
            </a:r>
            <a:r>
              <a:rPr lang="zh-CN" altLang="en-US" sz="2800" dirty="0">
                <a:solidFill>
                  <a:srgbClr val="3A3A3A"/>
                </a:solidFill>
                <a:latin typeface="Arial" panose="020B0604020202020204" pitchFamily="34" charset="0"/>
                <a:cs typeface="Arial" panose="020B0604020202020204" pitchFamily="34" charset="0"/>
              </a:rPr>
              <a:t>：</a:t>
            </a:r>
            <a:r>
              <a:rPr lang="en-US" altLang="zh-CN" sz="2800" dirty="0">
                <a:solidFill>
                  <a:srgbClr val="3A3A3A"/>
                </a:solidFill>
                <a:latin typeface="Arial" panose="020B0604020202020204" pitchFamily="34" charset="0"/>
                <a:cs typeface="Arial" panose="020B0604020202020204" pitchFamily="34" charset="0"/>
              </a:rPr>
              <a:t>Excess Sensitivity</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7" name="组合 16"/>
          <p:cNvGrpSpPr/>
          <p:nvPr/>
        </p:nvGrpSpPr>
        <p:grpSpPr>
          <a:xfrm>
            <a:off x="0" y="266632"/>
            <a:ext cx="972918" cy="6591370"/>
            <a:chOff x="0" y="266632"/>
            <a:chExt cx="972918" cy="6591370"/>
          </a:xfrm>
        </p:grpSpPr>
        <p:sp>
          <p:nvSpPr>
            <p:cNvPr id="18"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0" name="组合 19"/>
            <p:cNvGrpSpPr/>
            <p:nvPr/>
          </p:nvGrpSpPr>
          <p:grpSpPr>
            <a:xfrm>
              <a:off x="0" y="5962027"/>
              <a:ext cx="972918" cy="895975"/>
              <a:chOff x="0" y="5962027"/>
              <a:chExt cx="972918" cy="895975"/>
            </a:xfrm>
          </p:grpSpPr>
          <p:sp>
            <p:nvSpPr>
              <p:cNvPr id="21" name="任意多边形 20"/>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a:extLst>
              <a:ext uri="{FF2B5EF4-FFF2-40B4-BE49-F238E27FC236}">
                <a16:creationId xmlns:a16="http://schemas.microsoft.com/office/drawing/2014/main" id="{4B3F8D80-9D00-48DB-AF91-CEE04F7565A5}"/>
              </a:ext>
            </a:extLst>
          </p:cNvPr>
          <p:cNvSpPr/>
          <p:nvPr/>
        </p:nvSpPr>
        <p:spPr>
          <a:xfrm>
            <a:off x="740004" y="1709215"/>
            <a:ext cx="7329340" cy="5450851"/>
          </a:xfrm>
          <a:prstGeom prst="rect">
            <a:avLst/>
          </a:prstGeom>
        </p:spPr>
        <p:txBody>
          <a:bodyPr wrap="square">
            <a:spAutoFit/>
          </a:bodyPr>
          <a:lstStyle/>
          <a:p>
            <a:pPr>
              <a:lnSpc>
                <a:spcPct val="150000"/>
              </a:lnSpc>
            </a:pPr>
            <a:r>
              <a:rPr lang="zh-CN" altLang="en-US" b="1" dirty="0"/>
              <a:t>被解释变量</a:t>
            </a:r>
            <a:r>
              <a:rPr lang="zh-CN" altLang="en-US" dirty="0"/>
              <a:t>是家庭</a:t>
            </a:r>
            <a:r>
              <a:rPr lang="en-US" altLang="zh-CN" dirty="0" err="1"/>
              <a:t>i</a:t>
            </a:r>
            <a:r>
              <a:rPr lang="zh-CN" altLang="en-US" dirty="0"/>
              <a:t>在</a:t>
            </a:r>
            <a:r>
              <a:rPr lang="en-US" altLang="zh-CN" dirty="0"/>
              <a:t>y</a:t>
            </a:r>
            <a:r>
              <a:rPr lang="zh-CN" altLang="en-US" dirty="0"/>
              <a:t>年的二季度与一季度消费支出的差额。</a:t>
            </a:r>
            <a:endParaRPr lang="en-US" altLang="zh-CN" dirty="0"/>
          </a:p>
          <a:p>
            <a:pPr>
              <a:lnSpc>
                <a:spcPct val="150000"/>
              </a:lnSpc>
            </a:pPr>
            <a:r>
              <a:rPr lang="en-US" altLang="zh-CN" b="1" dirty="0"/>
              <a:t>X</a:t>
            </a:r>
            <a:r>
              <a:rPr lang="zh-CN" altLang="en-US" dirty="0"/>
              <a:t>包含家庭的一些描述变量，例如户主的年龄、家庭成员中成人的个数、儿童的个数，用以控制家庭最基本的偏好变化；</a:t>
            </a:r>
            <a:endParaRPr lang="en-US" altLang="zh-CN" dirty="0"/>
          </a:p>
          <a:p>
            <a:pPr>
              <a:lnSpc>
                <a:spcPct val="150000"/>
              </a:lnSpc>
            </a:pPr>
            <a:r>
              <a:rPr lang="en-US" altLang="zh-CN" b="1" dirty="0"/>
              <a:t>year</a:t>
            </a:r>
            <a:r>
              <a:rPr lang="zh-CN" altLang="en-US" dirty="0"/>
              <a:t>虚拟变量用以控制整体外部的冲击和利率变化。</a:t>
            </a:r>
            <a:endParaRPr lang="en-US" altLang="zh-CN" dirty="0"/>
          </a:p>
          <a:p>
            <a:pPr>
              <a:lnSpc>
                <a:spcPct val="150000"/>
              </a:lnSpc>
            </a:pPr>
            <a:r>
              <a:rPr lang="en-US" altLang="zh-CN" b="1" dirty="0"/>
              <a:t>Refund</a:t>
            </a:r>
            <a:r>
              <a:rPr lang="zh-CN" altLang="zh-CN" dirty="0"/>
              <a:t>变量在</a:t>
            </a:r>
            <a:r>
              <a:rPr lang="en-US" altLang="zh-CN" dirty="0"/>
              <a:t>CEX</a:t>
            </a:r>
            <a:r>
              <a:rPr lang="zh-CN" altLang="zh-CN" dirty="0"/>
              <a:t>里是以</a:t>
            </a:r>
            <a:r>
              <a:rPr lang="en-US" altLang="zh-CN" dirty="0"/>
              <a:t>12</a:t>
            </a:r>
            <a:r>
              <a:rPr lang="zh-CN" altLang="zh-CN" dirty="0"/>
              <a:t>个月为单位，不确定起始月，但以终止月所在年份定义</a:t>
            </a:r>
            <a:r>
              <a:rPr lang="en-US" altLang="zh-CN" dirty="0"/>
              <a:t>refund</a:t>
            </a:r>
            <a:r>
              <a:rPr lang="zh-CN" altLang="zh-CN" dirty="0"/>
              <a:t>年份，不像消费是</a:t>
            </a:r>
            <a:r>
              <a:rPr lang="en-US" altLang="zh-CN" dirty="0"/>
              <a:t>3</a:t>
            </a:r>
            <a:r>
              <a:rPr lang="zh-CN" altLang="zh-CN" dirty="0"/>
              <a:t>个月一个季度为单位，所以在匹配时需要注意，保留当年的</a:t>
            </a:r>
            <a:r>
              <a:rPr lang="en-US" altLang="zh-CN" dirty="0"/>
              <a:t>refund</a:t>
            </a:r>
            <a:r>
              <a:rPr lang="zh-CN" altLang="zh-CN" dirty="0"/>
              <a:t>含有前两个季度的情况（</a:t>
            </a:r>
            <a:r>
              <a:rPr lang="en-US" altLang="zh-CN" dirty="0" err="1"/>
              <a:t>eg</a:t>
            </a:r>
            <a:r>
              <a:rPr lang="zh-CN" altLang="zh-CN" dirty="0"/>
              <a:t>，</a:t>
            </a:r>
            <a:r>
              <a:rPr lang="en-US" altLang="zh-CN" dirty="0"/>
              <a:t>1990</a:t>
            </a:r>
            <a:r>
              <a:rPr lang="zh-CN" altLang="en-US" dirty="0"/>
              <a:t>年的</a:t>
            </a:r>
            <a:r>
              <a:rPr lang="en-US" altLang="zh-CN" dirty="0"/>
              <a:t>refund</a:t>
            </a:r>
            <a:r>
              <a:rPr lang="zh-CN" altLang="en-US" dirty="0"/>
              <a:t>：</a:t>
            </a:r>
            <a:r>
              <a:rPr lang="en-US" altLang="zh-CN" dirty="0"/>
              <a:t>1990.1-1990.12</a:t>
            </a:r>
            <a:r>
              <a:rPr lang="zh-CN" altLang="zh-CN" dirty="0"/>
              <a:t>；</a:t>
            </a:r>
            <a:r>
              <a:rPr lang="en-US" altLang="zh-CN" dirty="0"/>
              <a:t>1989.12-1990.11… 1989.7-1990.6</a:t>
            </a:r>
            <a:r>
              <a:rPr lang="zh-CN" altLang="zh-CN" dirty="0"/>
              <a:t>），一般前两季度退税总额可达到全年退税总额的</a:t>
            </a:r>
            <a:r>
              <a:rPr lang="en-US" altLang="zh-CN" dirty="0"/>
              <a:t>90%</a:t>
            </a:r>
            <a:r>
              <a:rPr lang="zh-CN" altLang="zh-CN" dirty="0"/>
              <a:t>左右，所以仍是具有代表性的，且当年</a:t>
            </a:r>
            <a:r>
              <a:rPr lang="en-US" altLang="zh-CN" dirty="0"/>
              <a:t>refund</a:t>
            </a:r>
            <a:r>
              <a:rPr lang="zh-CN" altLang="zh-CN" dirty="0"/>
              <a:t>并不会跨到下一年去，所以对于当年的消费而言是前定变量</a:t>
            </a:r>
            <a:r>
              <a:rPr lang="zh-CN" altLang="en-US" dirty="0"/>
              <a:t>。</a:t>
            </a:r>
            <a:endParaRPr lang="zh-CN" altLang="en-US" b="1" dirty="0"/>
          </a:p>
          <a:p>
            <a:pPr>
              <a:lnSpc>
                <a:spcPct val="150000"/>
              </a:lnSpc>
            </a:pPr>
            <a:endParaRPr lang="en-US" altLang="zh-CN" dirty="0"/>
          </a:p>
          <a:p>
            <a:pPr>
              <a:lnSpc>
                <a:spcPct val="150000"/>
              </a:lnSpc>
            </a:pPr>
            <a:endParaRPr lang="zh-CN" altLang="en-US" b="1" dirty="0"/>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17A854DF-77EF-4EE6-B7A2-BFF6A343E402}"/>
                  </a:ext>
                </a:extLst>
              </p:cNvPr>
              <p:cNvSpPr/>
              <p:nvPr/>
            </p:nvSpPr>
            <p:spPr>
              <a:xfrm>
                <a:off x="466550" y="1033352"/>
                <a:ext cx="8083485" cy="522900"/>
              </a:xfrm>
              <a:prstGeom prst="rect">
                <a:avLst/>
              </a:prstGeom>
            </p:spPr>
            <p:txBody>
              <a:bodyPr wrap="square">
                <a:spAutoFit/>
              </a:bodyPr>
              <a:lstStyle/>
              <a:p>
                <a:pPr indent="266700" algn="just">
                  <a:spcAft>
                    <a:spcPts val="0"/>
                  </a:spcAft>
                </a:pPr>
                <a14:m>
                  <m:oMath xmlns:m="http://schemas.openxmlformats.org/officeDocument/2006/math">
                    <m:sSubSup>
                      <m:sSubSup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𝐶</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𝑖𝑦</m:t>
                        </m:r>
                      </m:sub>
                      <m:sup>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𝐶</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𝑖𝑦</m:t>
                        </m:r>
                      </m:sub>
                      <m:sup>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1</m:t>
                        </m:r>
                      </m:sup>
                    </m:sSubSup>
                    <m:r>
                      <a:rPr lang="en-US" altLang="zh-CN" sz="2400"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0</m:t>
                        </m:r>
                      </m:sub>
                    </m:sSub>
                    <m:r>
                      <a:rPr lang="zh-CN" altLang="en-US" sz="2400" i="1" kern="100">
                        <a:latin typeface="Cambria Math" panose="02040503050406030204" pitchFamily="18" charset="0"/>
                        <a:ea typeface="MS Gothic" panose="020B0609070205080204" pitchFamily="49" charset="-128"/>
                        <a:cs typeface="MS Gothic" panose="020B0609070205080204" pitchFamily="49" charset="-128"/>
                      </a:rPr>
                      <m:t>∗</m:t>
                    </m:r>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𝑦𝑒𝑎𝑟</m:t>
                    </m:r>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up>
                    </m:sSubSup>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𝑋</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𝑖𝑦</m:t>
                        </m:r>
                      </m:sub>
                    </m:s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𝑟𝑒𝑓𝑢𝑛𝑑</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𝑖𝑦</m:t>
                        </m:r>
                      </m:sub>
                    </m:s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𝑢</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𝑖𝑦</m:t>
                        </m:r>
                      </m:sub>
                    </m:sSub>
                    <m:r>
                      <a:rPr lang="zh-CN" altLang="en-US" sz="2400" i="1" kern="100" smtClean="0">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sz="2400" kern="100" dirty="0">
                    <a:latin typeface="等线" panose="02010600030101010101" pitchFamily="2" charset="-122"/>
                    <a:ea typeface="等线" panose="02010600030101010101" pitchFamily="2" charset="-122"/>
                    <a:cs typeface="Times New Roman" panose="02020603050405020304" pitchFamily="18" charset="0"/>
                  </a:rPr>
                  <a:t>1</a:t>
                </a:r>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400" kern="100" dirty="0">
                    <a:latin typeface="等线" panose="02010600030101010101" pitchFamily="2" charset="-122"/>
                    <a:ea typeface="等线" panose="02010600030101010101" pitchFamily="2" charset="-122"/>
                    <a:cs typeface="Times New Roman" panose="02020603050405020304" pitchFamily="18" charset="0"/>
                  </a:rPr>
                  <a:t> </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2" name="矩形 11">
                <a:extLst>
                  <a:ext uri="{FF2B5EF4-FFF2-40B4-BE49-F238E27FC236}">
                    <a16:creationId xmlns:a16="http://schemas.microsoft.com/office/drawing/2014/main" id="{17A854DF-77EF-4EE6-B7A2-BFF6A343E402}"/>
                  </a:ext>
                </a:extLst>
              </p:cNvPr>
              <p:cNvSpPr>
                <a:spLocks noRot="1" noChangeAspect="1" noMove="1" noResize="1" noEditPoints="1" noAdjustHandles="1" noChangeArrowheads="1" noChangeShapeType="1" noTextEdit="1"/>
              </p:cNvSpPr>
              <p:nvPr/>
            </p:nvSpPr>
            <p:spPr>
              <a:xfrm>
                <a:off x="466550" y="1033352"/>
                <a:ext cx="8083485" cy="522900"/>
              </a:xfrm>
              <a:prstGeom prst="rect">
                <a:avLst/>
              </a:prstGeom>
              <a:blipFill>
                <a:blip r:embed="rId3"/>
                <a:stretch>
                  <a:fillRect t="-3529" r="-4902" b="-211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4186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266632"/>
            <a:ext cx="972918" cy="6591370"/>
            <a:chOff x="0" y="266632"/>
            <a:chExt cx="972918" cy="6591370"/>
          </a:xfrm>
        </p:grpSpPr>
        <p:sp>
          <p:nvSpPr>
            <p:cNvPr id="18"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0" name="组合 19"/>
            <p:cNvGrpSpPr/>
            <p:nvPr/>
          </p:nvGrpSpPr>
          <p:grpSpPr>
            <a:xfrm>
              <a:off x="0" y="5962027"/>
              <a:ext cx="972918" cy="895975"/>
              <a:chOff x="0" y="5962027"/>
              <a:chExt cx="972918" cy="895975"/>
            </a:xfrm>
          </p:grpSpPr>
          <p:sp>
            <p:nvSpPr>
              <p:cNvPr id="21" name="任意多边形 20"/>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4B3F8D80-9D00-48DB-AF91-CEE04F7565A5}"/>
                  </a:ext>
                </a:extLst>
              </p:cNvPr>
              <p:cNvSpPr/>
              <p:nvPr/>
            </p:nvSpPr>
            <p:spPr>
              <a:xfrm>
                <a:off x="424901" y="1605021"/>
                <a:ext cx="8129585" cy="2614434"/>
              </a:xfrm>
              <a:prstGeom prst="rect">
                <a:avLst/>
              </a:prstGeom>
            </p:spPr>
            <p:txBody>
              <a:bodyPr wrap="square">
                <a:spAutoFit/>
              </a:bodyPr>
              <a:lstStyle/>
              <a:p>
                <a:pPr>
                  <a:lnSpc>
                    <a:spcPct val="150000"/>
                  </a:lnSpc>
                </a:pPr>
                <a:r>
                  <a:rPr lang="zh-CN" altLang="en-US" dirty="0"/>
                  <a:t>将</a:t>
                </a:r>
                <a:r>
                  <a:rPr lang="en-US" altLang="zh-CN" dirty="0"/>
                  <a:t>refund</a:t>
                </a:r>
                <a:r>
                  <a:rPr lang="zh-CN" altLang="en-US" dirty="0"/>
                  <a:t>换成两季度</a:t>
                </a:r>
                <a:r>
                  <a:rPr lang="en-US" altLang="zh-CN" dirty="0"/>
                  <a:t>refund</a:t>
                </a:r>
                <a:r>
                  <a:rPr lang="zh-CN" altLang="en-US" dirty="0"/>
                  <a:t>的差额，对两季度消费差额的回归，系数为</a:t>
                </a:r>
                <a:r>
                  <a:rPr lang="en-US" altLang="zh-CN" dirty="0"/>
                  <a:t>MPC</a:t>
                </a:r>
                <a:r>
                  <a:rPr lang="zh-CN" altLang="en-US" dirty="0"/>
                  <a:t>。但是</a:t>
                </a:r>
                <a:r>
                  <a:rPr lang="en-US" altLang="zh-CN" dirty="0"/>
                  <a:t>CEX</a:t>
                </a:r>
                <a:r>
                  <a:rPr lang="zh-CN" altLang="en-US" dirty="0"/>
                  <a:t>对于</a:t>
                </a:r>
                <a:r>
                  <a:rPr lang="en-US" altLang="zh-CN" dirty="0"/>
                  <a:t>refund</a:t>
                </a:r>
                <a:r>
                  <a:rPr lang="zh-CN" altLang="en-US" dirty="0"/>
                  <a:t>的调查并没有那么细，可以根据</a:t>
                </a:r>
                <a:r>
                  <a:rPr lang="en-US" altLang="zh-CN" dirty="0"/>
                  <a:t>refund</a:t>
                </a:r>
                <a:r>
                  <a:rPr lang="zh-CN" altLang="en-US" dirty="0"/>
                  <a:t>在不同月份的分布情况推测一、二季度</a:t>
                </a:r>
                <a:r>
                  <a:rPr lang="en-US" altLang="zh-CN" dirty="0"/>
                  <a:t>refund</a:t>
                </a:r>
                <a:r>
                  <a:rPr lang="zh-CN" altLang="en-US" dirty="0"/>
                  <a:t>的差额。</a:t>
                </a:r>
                <a:endParaRPr lang="en-US" altLang="zh-CN" dirty="0"/>
              </a:p>
              <a:p>
                <a:pPr>
                  <a:lnSpc>
                    <a:spcPct val="150000"/>
                  </a:lnSpc>
                </a:pPr>
                <a:r>
                  <a:rPr lang="zh-CN" altLang="en-US" dirty="0"/>
                  <a:t>创造一个“</a:t>
                </a:r>
                <a:r>
                  <a:rPr lang="en-US" altLang="zh-CN" dirty="0"/>
                  <a:t>attenuation factor</a:t>
                </a:r>
                <a:r>
                  <a:rPr lang="zh-CN" altLang="en-US" dirty="0"/>
                  <a:t>”</a:t>
                </a:r>
                <a:r>
                  <a:rPr lang="en-US" altLang="zh-CN" kern="100" dirty="0">
                    <a:solidFill>
                      <a:srgbClr val="FF0000"/>
                    </a:solidFill>
                    <a:ea typeface="等线" panose="02010600030101010101" pitchFamily="2" charset="-122"/>
                    <a:cs typeface="Times New Roman" panose="02020603050405020304" pitchFamily="18" charset="0"/>
                  </a:rPr>
                  <a:t> </a:t>
                </a:r>
                <a14:m>
                  <m:oMath xmlns:m="http://schemas.openxmlformats.org/officeDocument/2006/math">
                    <m:r>
                      <a:rPr lang="en-US" altLang="zh-CN" i="1" kern="100">
                        <a:solidFill>
                          <a:srgbClr val="FF0000"/>
                        </a:solidFill>
                        <a:latin typeface="Cambria Math" panose="02040503050406030204" pitchFamily="18" charset="0"/>
                        <a:ea typeface="等线" panose="02010600030101010101" pitchFamily="2" charset="-122"/>
                        <a:cs typeface="Times New Roman" panose="02020603050405020304" pitchFamily="18" charset="0"/>
                      </a:rPr>
                      <m:t>𝜋</m:t>
                    </m:r>
                  </m:oMath>
                </a14:m>
                <a:r>
                  <a:rPr lang="zh-CN" altLang="en-US" dirty="0"/>
                  <a:t> 乘以</a:t>
                </a:r>
                <a:r>
                  <a:rPr lang="en-US" altLang="zh-CN" dirty="0"/>
                  <a:t>refund</a:t>
                </a:r>
                <a:r>
                  <a:rPr lang="zh-CN" altLang="en-US" dirty="0"/>
                  <a:t>，来代表一二季度</a:t>
                </a:r>
                <a:r>
                  <a:rPr lang="en-US" altLang="zh-CN" dirty="0"/>
                  <a:t>refund</a:t>
                </a:r>
                <a:r>
                  <a:rPr lang="zh-CN" altLang="en-US" dirty="0"/>
                  <a:t>的差额。</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π</m:t>
                        </m:r>
                      </m:e>
                      <m:sub>
                        <m:r>
                          <a:rPr lang="en-US" altLang="zh-CN" i="1">
                            <a:latin typeface="Cambria Math" panose="02040503050406030204" pitchFamily="18" charset="0"/>
                          </a:rPr>
                          <m:t>𝑖𝑦</m:t>
                        </m:r>
                      </m:sub>
                    </m:sSub>
                    <m:r>
                      <a:rPr lang="en-US" altLang="zh-CN">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𝑖𝑦</m:t>
                        </m:r>
                      </m:sub>
                      <m:sup>
                        <m:r>
                          <a:rPr lang="en-US" altLang="zh-CN" i="1">
                            <a:latin typeface="Cambria Math" panose="02040503050406030204" pitchFamily="18" charset="0"/>
                          </a:rPr>
                          <m:t>2</m:t>
                        </m:r>
                      </m:sup>
                    </m:sSubSup>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𝑖𝑦</m:t>
                        </m:r>
                      </m:sub>
                      <m:sup>
                        <m:r>
                          <a:rPr lang="en-US" altLang="zh-CN" i="1">
                            <a:latin typeface="Cambria Math" panose="02040503050406030204" pitchFamily="18" charset="0"/>
                          </a:rPr>
                          <m:t>1</m:t>
                        </m:r>
                      </m:sup>
                    </m:sSubSup>
                  </m:oMath>
                </a14:m>
                <a:r>
                  <a:rPr lang="zh-CN" altLang="en-US" dirty="0"/>
                  <a:t>：</a:t>
                </a:r>
                <a:r>
                  <a:rPr lang="zh-CN" altLang="zh-CN" dirty="0"/>
                  <a:t>利用</a:t>
                </a:r>
                <a:r>
                  <a:rPr lang="en-US" altLang="zh-CN" dirty="0"/>
                  <a:t>refund</a:t>
                </a:r>
                <a:r>
                  <a:rPr lang="zh-CN" altLang="zh-CN" dirty="0"/>
                  <a:t>在不同月份的分布情况求二季度与一季度退税</a:t>
                </a:r>
                <a:r>
                  <a:rPr lang="zh-CN" altLang="en-US" dirty="0"/>
                  <a:t>额</a:t>
                </a:r>
                <a:r>
                  <a:rPr lang="zh-CN" altLang="zh-CN" dirty="0"/>
                  <a:t>占全年退税额的比重的差额</a:t>
                </a:r>
                <a:r>
                  <a:rPr lang="zh-CN" altLang="en-US" dirty="0"/>
                  <a:t>。</a:t>
                </a:r>
              </a:p>
            </p:txBody>
          </p:sp>
        </mc:Choice>
        <mc:Fallback xmlns="">
          <p:sp>
            <p:nvSpPr>
              <p:cNvPr id="3" name="矩形 2">
                <a:extLst>
                  <a:ext uri="{FF2B5EF4-FFF2-40B4-BE49-F238E27FC236}">
                    <a16:creationId xmlns:a16="http://schemas.microsoft.com/office/drawing/2014/main" id="{4B3F8D80-9D00-48DB-AF91-CEE04F7565A5}"/>
                  </a:ext>
                </a:extLst>
              </p:cNvPr>
              <p:cNvSpPr>
                <a:spLocks noRot="1" noChangeAspect="1" noMove="1" noResize="1" noEditPoints="1" noAdjustHandles="1" noChangeArrowheads="1" noChangeShapeType="1" noTextEdit="1"/>
              </p:cNvSpPr>
              <p:nvPr/>
            </p:nvSpPr>
            <p:spPr>
              <a:xfrm>
                <a:off x="424901" y="1605021"/>
                <a:ext cx="8129585" cy="2614434"/>
              </a:xfrm>
              <a:prstGeom prst="rect">
                <a:avLst/>
              </a:prstGeom>
              <a:blipFill>
                <a:blip r:embed="rId3"/>
                <a:stretch>
                  <a:fillRect l="-675" b="-209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3BE849BA-7639-4473-B49D-96F65975AEFE}"/>
                  </a:ext>
                </a:extLst>
              </p:cNvPr>
              <p:cNvSpPr/>
              <p:nvPr/>
            </p:nvSpPr>
            <p:spPr>
              <a:xfrm>
                <a:off x="173401" y="996963"/>
                <a:ext cx="8536966" cy="522900"/>
              </a:xfrm>
              <a:prstGeom prst="rect">
                <a:avLst/>
              </a:prstGeom>
            </p:spPr>
            <p:txBody>
              <a:bodyPr wrap="square">
                <a:spAutoFit/>
              </a:bodyPr>
              <a:lstStyle/>
              <a:p>
                <a:pPr indent="266700" algn="just">
                  <a:spcAft>
                    <a:spcPts val="0"/>
                  </a:spcAft>
                </a:pPr>
                <a14:m>
                  <m:oMath xmlns:m="http://schemas.openxmlformats.org/officeDocument/2006/math">
                    <m:sSubSup>
                      <m:sSubSup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𝐶</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𝑖𝑦</m:t>
                        </m:r>
                      </m:sub>
                      <m:sup>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𝐶</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𝑖𝑦</m:t>
                        </m:r>
                      </m:sub>
                      <m:sup>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1</m:t>
                        </m:r>
                      </m:sup>
                    </m:sSubSup>
                    <m:r>
                      <a:rPr lang="en-US" altLang="zh-CN" sz="2400"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0</m:t>
                        </m:r>
                      </m:sub>
                    </m:sSub>
                    <m:r>
                      <a:rPr lang="zh-CN" altLang="en-US" sz="2400" i="1" kern="100">
                        <a:latin typeface="Cambria Math" panose="02040503050406030204" pitchFamily="18" charset="0"/>
                        <a:ea typeface="MS Gothic" panose="020B0609070205080204" pitchFamily="49" charset="-128"/>
                        <a:cs typeface="MS Gothic" panose="020B0609070205080204" pitchFamily="49" charset="-128"/>
                      </a:rPr>
                      <m:t>∗</m:t>
                    </m:r>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𝑦𝑒𝑎𝑟</m:t>
                    </m:r>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up>
                    </m:sSubSup>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𝑋</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𝑖𝑦</m:t>
                        </m:r>
                      </m:sub>
                    </m:s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2400" i="1" kern="100" smtClean="0">
                        <a:solidFill>
                          <a:srgbClr val="FF0000"/>
                        </a:solidFill>
                        <a:latin typeface="Cambria Math" panose="02040503050406030204" pitchFamily="18" charset="0"/>
                        <a:ea typeface="等线" panose="02010600030101010101" pitchFamily="2" charset="-122"/>
                        <a:cs typeface="Times New Roman" panose="02020603050405020304" pitchFamily="18" charset="0"/>
                      </a:rPr>
                      <m:t>𝜋</m:t>
                    </m:r>
                    <m:r>
                      <a:rPr lang="en-US" altLang="zh-CN" sz="2400" i="1" kern="100" smtClean="0">
                        <a:solidFill>
                          <a:srgbClr val="FF0000"/>
                        </a:solidFill>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𝑟𝑒𝑓𝑢𝑛𝑑</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𝑖𝑦</m:t>
                        </m:r>
                      </m:sub>
                    </m:s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𝑢</m:t>
                        </m:r>
                      </m:e>
                      <m:sub>
                        <m:r>
                          <a:rPr lang="en-US" altLang="zh-CN" sz="2400" i="1" kern="100">
                            <a:latin typeface="Cambria Math" panose="02040503050406030204" pitchFamily="18" charset="0"/>
                            <a:ea typeface="等线" panose="02010600030101010101" pitchFamily="2" charset="-122"/>
                            <a:cs typeface="Times New Roman" panose="02020603050405020304" pitchFamily="18" charset="0"/>
                          </a:rPr>
                          <m:t>𝑖𝑦</m:t>
                        </m:r>
                      </m:sub>
                    </m:sSub>
                    <m:r>
                      <a:rPr lang="zh-CN" altLang="en-US" sz="2400" i="1" kern="100" smtClean="0">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sz="2400" kern="100" dirty="0">
                    <a:latin typeface="等线" panose="02010600030101010101" pitchFamily="2" charset="-122"/>
                    <a:ea typeface="等线" panose="02010600030101010101" pitchFamily="2" charset="-122"/>
                    <a:cs typeface="Times New Roman" panose="02020603050405020304" pitchFamily="18" charset="0"/>
                  </a:rPr>
                  <a:t>2</a:t>
                </a:r>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400" kern="100" dirty="0">
                    <a:latin typeface="等线" panose="02010600030101010101" pitchFamily="2" charset="-122"/>
                    <a:ea typeface="等线" panose="02010600030101010101" pitchFamily="2" charset="-122"/>
                    <a:cs typeface="Times New Roman" panose="02020603050405020304" pitchFamily="18" charset="0"/>
                  </a:rPr>
                  <a:t> </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id="{3BE849BA-7639-4473-B49D-96F65975AEFE}"/>
                  </a:ext>
                </a:extLst>
              </p:cNvPr>
              <p:cNvSpPr>
                <a:spLocks noRot="1" noChangeAspect="1" noMove="1" noResize="1" noEditPoints="1" noAdjustHandles="1" noChangeArrowheads="1" noChangeShapeType="1" noTextEdit="1"/>
              </p:cNvSpPr>
              <p:nvPr/>
            </p:nvSpPr>
            <p:spPr>
              <a:xfrm>
                <a:off x="173401" y="996963"/>
                <a:ext cx="8536966" cy="522900"/>
              </a:xfrm>
              <a:prstGeom prst="rect">
                <a:avLst/>
              </a:prstGeom>
              <a:blipFill>
                <a:blip r:embed="rId4"/>
                <a:stretch>
                  <a:fillRect t="-3529" r="-4640" b="-21176"/>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E3618AB4-B59C-4BBD-B288-3E1DB69CA601}"/>
              </a:ext>
            </a:extLst>
          </p:cNvPr>
          <p:cNvSpPr txBox="1"/>
          <p:nvPr/>
        </p:nvSpPr>
        <p:spPr>
          <a:xfrm>
            <a:off x="665623" y="116960"/>
            <a:ext cx="8254222"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模型设定</a:t>
            </a:r>
            <a:r>
              <a:rPr lang="zh-CN" altLang="en-US" sz="2800" dirty="0">
                <a:solidFill>
                  <a:srgbClr val="3A3A3A"/>
                </a:solidFill>
                <a:latin typeface="Arial" panose="020B0604020202020204" pitchFamily="34" charset="0"/>
                <a:cs typeface="Arial" panose="020B0604020202020204" pitchFamily="34" charset="0"/>
              </a:rPr>
              <a:t>：</a:t>
            </a:r>
            <a:r>
              <a:rPr lang="en-US" altLang="zh-CN" sz="2800" dirty="0">
                <a:solidFill>
                  <a:srgbClr val="3A3A3A"/>
                </a:solidFill>
                <a:latin typeface="Arial" panose="020B0604020202020204" pitchFamily="34" charset="0"/>
                <a:cs typeface="Arial" panose="020B0604020202020204" pitchFamily="34" charset="0"/>
              </a:rPr>
              <a:t>Marginal Propensity to Consume</a:t>
            </a:r>
            <a:endParaRPr lang="zh-CN" altLang="en-US" sz="3200" dirty="0">
              <a:solidFill>
                <a:srgbClr val="3A3A3A"/>
              </a:solidFill>
              <a:latin typeface="Arial" panose="020B0604020202020204" pitchFamily="34" charset="0"/>
              <a:cs typeface="Arial" panose="020B0604020202020204" pitchFamily="34" charset="0"/>
            </a:endParaRPr>
          </a:p>
        </p:txBody>
      </p:sp>
      <p:pic>
        <p:nvPicPr>
          <p:cNvPr id="16" name="图片 15">
            <a:extLst>
              <a:ext uri="{FF2B5EF4-FFF2-40B4-BE49-F238E27FC236}">
                <a16:creationId xmlns:a16="http://schemas.microsoft.com/office/drawing/2014/main" id="{9DAFB646-3384-4858-8384-771127EEA3A9}"/>
              </a:ext>
            </a:extLst>
          </p:cNvPr>
          <p:cNvPicPr/>
          <p:nvPr/>
        </p:nvPicPr>
        <p:blipFill>
          <a:blip r:embed="rId5"/>
          <a:stretch>
            <a:fillRect/>
          </a:stretch>
        </p:blipFill>
        <p:spPr>
          <a:xfrm>
            <a:off x="345352" y="4395111"/>
            <a:ext cx="8209134" cy="1715736"/>
          </a:xfrm>
          <a:prstGeom prst="rect">
            <a:avLst/>
          </a:prstGeom>
        </p:spPr>
      </p:pic>
    </p:spTree>
    <p:extLst>
      <p:ext uri="{BB962C8B-B14F-4D97-AF65-F5344CB8AC3E}">
        <p14:creationId xmlns:p14="http://schemas.microsoft.com/office/powerpoint/2010/main" val="2648813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04</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1542789" y="3097575"/>
            <a:ext cx="787395"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2229195" y="2971800"/>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2" name="矩形 11"/>
          <p:cNvSpPr/>
          <p:nvPr/>
        </p:nvSpPr>
        <p:spPr>
          <a:xfrm>
            <a:off x="2229195" y="3013501"/>
            <a:ext cx="6745472" cy="830997"/>
          </a:xfrm>
          <a:prstGeom prst="rect">
            <a:avLst/>
          </a:prstGeom>
        </p:spPr>
        <p:txBody>
          <a:bodyPr wrap="square">
            <a:spAutoFit/>
          </a:bodyPr>
          <a:lstStyle/>
          <a:p>
            <a:pPr lvl="0"/>
            <a:r>
              <a:rPr lang="zh-CN" altLang="en-US" sz="4800" b="1" dirty="0">
                <a:latin typeface="黑体" panose="02010609060101010101" pitchFamily="49" charset="-122"/>
                <a:ea typeface="黑体" panose="02010609060101010101" pitchFamily="49" charset="-122"/>
              </a:rPr>
              <a:t>实证结果分析</a:t>
            </a:r>
          </a:p>
        </p:txBody>
      </p:sp>
      <p:sp>
        <p:nvSpPr>
          <p:cNvPr id="18" name="任意多边形 17"/>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任意多边形 18"/>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028222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429463" y="840955"/>
            <a:ext cx="8356317" cy="5816977"/>
          </a:xfrm>
          <a:prstGeom prst="rect">
            <a:avLst/>
          </a:prstGeom>
          <a:noFill/>
        </p:spPr>
        <p:txBody>
          <a:bodyPr wrap="square" rtlCol="0">
            <a:spAutoFit/>
          </a:bodyPr>
          <a:lstStyle/>
          <a:p>
            <a:pPr defTabSz="685800">
              <a:defRPr/>
            </a:pPr>
            <a:r>
              <a:rPr lang="zh-CN" altLang="en-US" sz="2000" b="1" kern="0" dirty="0">
                <a:solidFill>
                  <a:srgbClr val="3A3A3A"/>
                </a:solidFill>
                <a:latin typeface="Calibri Light" panose="020F0302020204030204" pitchFamily="34" charset="0"/>
              </a:rPr>
              <a:t>消费分组：</a:t>
            </a:r>
            <a:endParaRPr lang="en-US" altLang="zh-CN" sz="2000" b="1" kern="0" dirty="0">
              <a:solidFill>
                <a:srgbClr val="3A3A3A"/>
              </a:solidFill>
              <a:latin typeface="Calibri Light" panose="020F0302020204030204" pitchFamily="34" charset="0"/>
            </a:endParaRPr>
          </a:p>
          <a:p>
            <a:pPr defTabSz="685800">
              <a:defRPr/>
            </a:pPr>
            <a:endParaRPr lang="en-US" altLang="zh-CN" sz="2000" b="1" kern="0" dirty="0">
              <a:solidFill>
                <a:srgbClr val="3A3A3A"/>
              </a:solidFill>
              <a:latin typeface="Calibri Light" panose="020F0302020204030204" pitchFamily="34" charset="0"/>
            </a:endParaRPr>
          </a:p>
          <a:p>
            <a:pPr defTabSz="685800">
              <a:defRPr/>
            </a:pPr>
            <a:r>
              <a:rPr lang="en-US" altLang="zh-CN" sz="2400" b="1" kern="0" dirty="0">
                <a:solidFill>
                  <a:srgbClr val="3A3A3A"/>
                </a:solidFill>
                <a:latin typeface="Calibri Light" panose="020F0302020204030204" pitchFamily="34" charset="0"/>
              </a:rPr>
              <a:t>Nondurable: </a:t>
            </a:r>
            <a:r>
              <a:rPr lang="en-US" altLang="zh-CN" sz="2400" kern="0" dirty="0">
                <a:solidFill>
                  <a:srgbClr val="3A3A3A"/>
                </a:solidFill>
                <a:latin typeface="Calibri Light" panose="020F0302020204030204" pitchFamily="34" charset="0"/>
              </a:rPr>
              <a:t>includes many relatively durable and lumpy expenditures which are not as readily "</a:t>
            </a:r>
            <a:r>
              <a:rPr lang="en-US" altLang="zh-CN" sz="2400" kern="0" dirty="0" err="1">
                <a:solidFill>
                  <a:srgbClr val="3A3A3A"/>
                </a:solidFill>
                <a:latin typeface="Calibri Light" panose="020F0302020204030204" pitchFamily="34" charset="0"/>
              </a:rPr>
              <a:t>smoothable</a:t>
            </a:r>
            <a:r>
              <a:rPr lang="en-US" altLang="zh-CN" sz="2400" kern="0" dirty="0">
                <a:solidFill>
                  <a:srgbClr val="3A3A3A"/>
                </a:solidFill>
                <a:latin typeface="Calibri Light" panose="020F0302020204030204" pitchFamily="34" charset="0"/>
              </a:rPr>
              <a:t>" as the Euler equation assumes for instance clothing. </a:t>
            </a:r>
          </a:p>
          <a:p>
            <a:pPr defTabSz="685800">
              <a:defRPr/>
            </a:pPr>
            <a:endParaRPr lang="en-US" altLang="zh-CN" sz="2000" b="1" kern="0" dirty="0">
              <a:solidFill>
                <a:srgbClr val="3A3A3A"/>
              </a:solidFill>
              <a:latin typeface="Calibri Light" panose="020F0302020204030204" pitchFamily="34" charset="0"/>
            </a:endParaRPr>
          </a:p>
          <a:p>
            <a:pPr defTabSz="685800">
              <a:defRPr/>
            </a:pPr>
            <a:r>
              <a:rPr lang="en-US" altLang="zh-CN" sz="2400" b="1" kern="0" dirty="0">
                <a:solidFill>
                  <a:srgbClr val="3A3A3A"/>
                </a:solidFill>
                <a:latin typeface="Calibri Light" panose="020F0302020204030204" pitchFamily="34" charset="0"/>
              </a:rPr>
              <a:t> Strictly nondurable:  </a:t>
            </a:r>
            <a:r>
              <a:rPr lang="en-US" altLang="zh-CN" sz="2400" kern="0" dirty="0">
                <a:solidFill>
                  <a:srgbClr val="3A3A3A"/>
                </a:solidFill>
                <a:latin typeface="Calibri Light" panose="020F0302020204030204" pitchFamily="34" charset="0"/>
              </a:rPr>
              <a:t>food; household operations, including monthly utilities and small-scale rentals (e.g., videos); apparel services and rentals; transportation fuel and services, including public transport; personal services; and entertainment services and high-frequency fees.</a:t>
            </a:r>
          </a:p>
          <a:p>
            <a:pPr defTabSz="685800">
              <a:defRPr/>
            </a:pPr>
            <a:endParaRPr lang="en-US" altLang="zh-CN" sz="2400" kern="0" dirty="0">
              <a:solidFill>
                <a:srgbClr val="3A3A3A"/>
              </a:solidFill>
              <a:latin typeface="Calibri Light" panose="020F0302020204030204" pitchFamily="34" charset="0"/>
            </a:endParaRPr>
          </a:p>
          <a:p>
            <a:pPr defTabSz="685800">
              <a:defRPr/>
            </a:pPr>
            <a:endParaRPr lang="en-US" altLang="zh-CN" sz="2400" kern="0" dirty="0">
              <a:solidFill>
                <a:srgbClr val="3A3A3A"/>
              </a:solidFill>
              <a:latin typeface="Calibri Light" panose="020F0302020204030204" pitchFamily="34" charset="0"/>
            </a:endParaRPr>
          </a:p>
          <a:p>
            <a:pPr defTabSz="685800">
              <a:defRPr/>
            </a:pPr>
            <a:endParaRPr lang="en-US" altLang="zh-CN" sz="2400" kern="0" dirty="0">
              <a:solidFill>
                <a:srgbClr val="3A3A3A"/>
              </a:solidFill>
              <a:latin typeface="Calibri Light" panose="020F0302020204030204" pitchFamily="34" charset="0"/>
            </a:endParaRPr>
          </a:p>
          <a:p>
            <a:pPr defTabSz="685800">
              <a:defRPr/>
            </a:pPr>
            <a:endParaRPr lang="en-US" altLang="zh-CN" sz="2400" kern="0" dirty="0">
              <a:solidFill>
                <a:srgbClr val="3A3A3A"/>
              </a:solidFill>
              <a:latin typeface="Calibri Light" panose="020F0302020204030204" pitchFamily="34" charset="0"/>
            </a:endParaRPr>
          </a:p>
          <a:p>
            <a:pPr defTabSz="685800">
              <a:defRPr/>
            </a:pPr>
            <a:endParaRPr lang="en-US" altLang="zh-CN" sz="2400" kern="0" dirty="0">
              <a:solidFill>
                <a:srgbClr val="3A3A3A"/>
              </a:solidFill>
              <a:latin typeface="Calibri Light" panose="020F0302020204030204" pitchFamily="34" charset="0"/>
            </a:endParaRPr>
          </a:p>
        </p:txBody>
      </p:sp>
      <p:grpSp>
        <p:nvGrpSpPr>
          <p:cNvPr id="11" name="组合 10"/>
          <p:cNvGrpSpPr/>
          <p:nvPr/>
        </p:nvGrpSpPr>
        <p:grpSpPr>
          <a:xfrm>
            <a:off x="0" y="266632"/>
            <a:ext cx="972918" cy="6591370"/>
            <a:chOff x="0" y="266632"/>
            <a:chExt cx="972918" cy="6591370"/>
          </a:xfrm>
        </p:grpSpPr>
        <p:sp>
          <p:nvSpPr>
            <p:cNvPr id="12"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4" name="组合 13"/>
            <p:cNvGrpSpPr/>
            <p:nvPr/>
          </p:nvGrpSpPr>
          <p:grpSpPr>
            <a:xfrm>
              <a:off x="0" y="5962027"/>
              <a:ext cx="972918" cy="895975"/>
              <a:chOff x="0" y="5962027"/>
              <a:chExt cx="972918" cy="895975"/>
            </a:xfrm>
          </p:grpSpPr>
          <p:sp>
            <p:nvSpPr>
              <p:cNvPr id="15" name="任意多边形 14"/>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a:extLst>
              <a:ext uri="{FF2B5EF4-FFF2-40B4-BE49-F238E27FC236}">
                <a16:creationId xmlns:a16="http://schemas.microsoft.com/office/drawing/2014/main" id="{4CEEB9B6-6D68-441C-BBC0-B89D0E6EFEF3}"/>
              </a:ext>
            </a:extLst>
          </p:cNvPr>
          <p:cNvSpPr txBox="1"/>
          <p:nvPr/>
        </p:nvSpPr>
        <p:spPr>
          <a:xfrm>
            <a:off x="665623" y="116960"/>
            <a:ext cx="7099042" cy="523220"/>
          </a:xfrm>
          <a:prstGeom prst="rect">
            <a:avLst/>
          </a:prstGeom>
          <a:noFill/>
        </p:spPr>
        <p:txBody>
          <a:bodyPr wrap="square" rtlCol="0">
            <a:spAutoFit/>
          </a:bodyPr>
          <a:lstStyle/>
          <a:p>
            <a:r>
              <a:rPr lang="en-US" altLang="zh-CN" sz="2800" dirty="0">
                <a:solidFill>
                  <a:srgbClr val="3A3A3A"/>
                </a:solidFill>
                <a:latin typeface="Arial" panose="020B0604020202020204" pitchFamily="34" charset="0"/>
                <a:cs typeface="Arial" panose="020B0604020202020204" pitchFamily="34" charset="0"/>
              </a:rPr>
              <a:t>Excess Sensitivity</a:t>
            </a:r>
            <a:endParaRPr lang="zh-CN" altLang="en-US" sz="3200" dirty="0">
              <a:solidFill>
                <a:srgbClr val="3A3A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82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429464" y="840955"/>
            <a:ext cx="2720136" cy="400110"/>
          </a:xfrm>
          <a:prstGeom prst="rect">
            <a:avLst/>
          </a:prstGeom>
          <a:noFill/>
        </p:spPr>
        <p:txBody>
          <a:bodyPr wrap="square" rtlCol="0">
            <a:spAutoFit/>
          </a:bodyPr>
          <a:lstStyle/>
          <a:p>
            <a:pPr defTabSz="685800">
              <a:defRPr/>
            </a:pPr>
            <a:r>
              <a:rPr lang="zh-CN" altLang="en-US" sz="2000" b="1" kern="0" dirty="0">
                <a:solidFill>
                  <a:srgbClr val="3A3A3A"/>
                </a:solidFill>
                <a:latin typeface="Calibri Light" panose="020F0302020204030204" pitchFamily="34" charset="0"/>
              </a:rPr>
              <a:t>回归结果</a:t>
            </a:r>
            <a:r>
              <a:rPr lang="en-US" altLang="zh-CN" sz="2000" b="1" kern="0" dirty="0">
                <a:solidFill>
                  <a:srgbClr val="3A3A3A"/>
                </a:solidFill>
                <a:latin typeface="Calibri Light" panose="020F0302020204030204" pitchFamily="34" charset="0"/>
              </a:rPr>
              <a:t>1</a:t>
            </a:r>
            <a:r>
              <a:rPr lang="zh-CN" altLang="en-US" sz="2000" b="1" kern="0" dirty="0">
                <a:solidFill>
                  <a:srgbClr val="3A3A3A"/>
                </a:solidFill>
                <a:latin typeface="Calibri Light" panose="020F0302020204030204" pitchFamily="34" charset="0"/>
              </a:rPr>
              <a:t>：基本回归</a:t>
            </a:r>
          </a:p>
        </p:txBody>
      </p:sp>
      <p:grpSp>
        <p:nvGrpSpPr>
          <p:cNvPr id="11" name="组合 10"/>
          <p:cNvGrpSpPr/>
          <p:nvPr/>
        </p:nvGrpSpPr>
        <p:grpSpPr>
          <a:xfrm>
            <a:off x="0" y="266632"/>
            <a:ext cx="972918" cy="6591370"/>
            <a:chOff x="0" y="266632"/>
            <a:chExt cx="972918" cy="6591370"/>
          </a:xfrm>
        </p:grpSpPr>
        <p:sp>
          <p:nvSpPr>
            <p:cNvPr id="12"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4" name="组合 13"/>
            <p:cNvGrpSpPr/>
            <p:nvPr/>
          </p:nvGrpSpPr>
          <p:grpSpPr>
            <a:xfrm>
              <a:off x="0" y="5962027"/>
              <a:ext cx="972918" cy="895975"/>
              <a:chOff x="0" y="5962027"/>
              <a:chExt cx="972918" cy="895975"/>
            </a:xfrm>
          </p:grpSpPr>
          <p:sp>
            <p:nvSpPr>
              <p:cNvPr id="15" name="任意多边形 14"/>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a:extLst>
              <a:ext uri="{FF2B5EF4-FFF2-40B4-BE49-F238E27FC236}">
                <a16:creationId xmlns:a16="http://schemas.microsoft.com/office/drawing/2014/main" id="{4CEEB9B6-6D68-441C-BBC0-B89D0E6EFEF3}"/>
              </a:ext>
            </a:extLst>
          </p:cNvPr>
          <p:cNvSpPr txBox="1"/>
          <p:nvPr/>
        </p:nvSpPr>
        <p:spPr>
          <a:xfrm>
            <a:off x="665623" y="116960"/>
            <a:ext cx="7099042" cy="523220"/>
          </a:xfrm>
          <a:prstGeom prst="rect">
            <a:avLst/>
          </a:prstGeom>
          <a:noFill/>
        </p:spPr>
        <p:txBody>
          <a:bodyPr wrap="square" rtlCol="0">
            <a:spAutoFit/>
          </a:bodyPr>
          <a:lstStyle/>
          <a:p>
            <a:r>
              <a:rPr lang="en-US" altLang="zh-CN" sz="2800" dirty="0">
                <a:solidFill>
                  <a:srgbClr val="3A3A3A"/>
                </a:solidFill>
                <a:latin typeface="Arial" panose="020B0604020202020204" pitchFamily="34" charset="0"/>
                <a:cs typeface="Arial" panose="020B0604020202020204" pitchFamily="34" charset="0"/>
              </a:rPr>
              <a:t>Excess Sensitivity</a:t>
            </a:r>
            <a:endParaRPr lang="zh-CN" altLang="en-US" sz="3200" dirty="0">
              <a:solidFill>
                <a:srgbClr val="3A3A3A"/>
              </a:solidFill>
              <a:latin typeface="Arial" panose="020B0604020202020204" pitchFamily="34" charset="0"/>
              <a:cs typeface="Arial" panose="020B0604020202020204" pitchFamily="34" charset="0"/>
            </a:endParaRPr>
          </a:p>
        </p:txBody>
      </p:sp>
      <p:pic>
        <p:nvPicPr>
          <p:cNvPr id="18" name="图片 17">
            <a:extLst>
              <a:ext uri="{FF2B5EF4-FFF2-40B4-BE49-F238E27FC236}">
                <a16:creationId xmlns:a16="http://schemas.microsoft.com/office/drawing/2014/main" id="{CD48A675-EF83-446F-ABF7-B0D3EAD5FB44}"/>
              </a:ext>
            </a:extLst>
          </p:cNvPr>
          <p:cNvPicPr/>
          <p:nvPr/>
        </p:nvPicPr>
        <p:blipFill>
          <a:blip r:embed="rId3"/>
          <a:stretch>
            <a:fillRect/>
          </a:stretch>
        </p:blipFill>
        <p:spPr>
          <a:xfrm>
            <a:off x="429464" y="1330069"/>
            <a:ext cx="8158976" cy="4631958"/>
          </a:xfrm>
          <a:prstGeom prst="rect">
            <a:avLst/>
          </a:prstGeom>
        </p:spPr>
      </p:pic>
    </p:spTree>
    <p:extLst>
      <p:ext uri="{BB962C8B-B14F-4D97-AF65-F5344CB8AC3E}">
        <p14:creationId xmlns:p14="http://schemas.microsoft.com/office/powerpoint/2010/main" val="1325510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429463" y="840955"/>
            <a:ext cx="5396302" cy="400110"/>
          </a:xfrm>
          <a:prstGeom prst="rect">
            <a:avLst/>
          </a:prstGeom>
          <a:noFill/>
        </p:spPr>
        <p:txBody>
          <a:bodyPr wrap="square" rtlCol="0">
            <a:spAutoFit/>
          </a:bodyPr>
          <a:lstStyle/>
          <a:p>
            <a:pPr defTabSz="685800">
              <a:defRPr/>
            </a:pPr>
            <a:r>
              <a:rPr lang="zh-CN" altLang="en-US" sz="2000" b="1" kern="0" dirty="0">
                <a:solidFill>
                  <a:srgbClr val="3A3A3A"/>
                </a:solidFill>
                <a:latin typeface="Calibri Light" panose="020F0302020204030204" pitchFamily="34" charset="0"/>
              </a:rPr>
              <a:t>回归结果</a:t>
            </a:r>
            <a:r>
              <a:rPr lang="en-US" altLang="zh-CN" sz="2000" b="1" kern="0" dirty="0">
                <a:solidFill>
                  <a:srgbClr val="3A3A3A"/>
                </a:solidFill>
                <a:latin typeface="Calibri Light" panose="020F0302020204030204" pitchFamily="34" charset="0"/>
              </a:rPr>
              <a:t>2</a:t>
            </a:r>
            <a:r>
              <a:rPr lang="zh-CN" altLang="en-US" sz="2000" b="1" kern="0" dirty="0">
                <a:solidFill>
                  <a:srgbClr val="3A3A3A"/>
                </a:solidFill>
                <a:latin typeface="Calibri Light" panose="020F0302020204030204" pitchFamily="34" charset="0"/>
              </a:rPr>
              <a:t>：按照是否有流动性限制分组回归</a:t>
            </a:r>
          </a:p>
        </p:txBody>
      </p:sp>
      <p:grpSp>
        <p:nvGrpSpPr>
          <p:cNvPr id="11" name="组合 10"/>
          <p:cNvGrpSpPr/>
          <p:nvPr/>
        </p:nvGrpSpPr>
        <p:grpSpPr>
          <a:xfrm>
            <a:off x="0" y="266632"/>
            <a:ext cx="972918" cy="6591370"/>
            <a:chOff x="0" y="266632"/>
            <a:chExt cx="972918" cy="6591370"/>
          </a:xfrm>
        </p:grpSpPr>
        <p:sp>
          <p:nvSpPr>
            <p:cNvPr id="12"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4" name="组合 13"/>
            <p:cNvGrpSpPr/>
            <p:nvPr/>
          </p:nvGrpSpPr>
          <p:grpSpPr>
            <a:xfrm>
              <a:off x="0" y="5962027"/>
              <a:ext cx="972918" cy="895975"/>
              <a:chOff x="0" y="5962027"/>
              <a:chExt cx="972918" cy="895975"/>
            </a:xfrm>
          </p:grpSpPr>
          <p:sp>
            <p:nvSpPr>
              <p:cNvPr id="15" name="任意多边形 14"/>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a:extLst>
              <a:ext uri="{FF2B5EF4-FFF2-40B4-BE49-F238E27FC236}">
                <a16:creationId xmlns:a16="http://schemas.microsoft.com/office/drawing/2014/main" id="{4CEEB9B6-6D68-441C-BBC0-B89D0E6EFEF3}"/>
              </a:ext>
            </a:extLst>
          </p:cNvPr>
          <p:cNvSpPr txBox="1"/>
          <p:nvPr/>
        </p:nvSpPr>
        <p:spPr>
          <a:xfrm>
            <a:off x="665623" y="116960"/>
            <a:ext cx="7099042" cy="523220"/>
          </a:xfrm>
          <a:prstGeom prst="rect">
            <a:avLst/>
          </a:prstGeom>
          <a:noFill/>
        </p:spPr>
        <p:txBody>
          <a:bodyPr wrap="square" rtlCol="0">
            <a:spAutoFit/>
          </a:bodyPr>
          <a:lstStyle/>
          <a:p>
            <a:r>
              <a:rPr lang="en-US" altLang="zh-CN" sz="2800" dirty="0">
                <a:solidFill>
                  <a:srgbClr val="3A3A3A"/>
                </a:solidFill>
                <a:latin typeface="Arial" panose="020B0604020202020204" pitchFamily="34" charset="0"/>
                <a:cs typeface="Arial" panose="020B0604020202020204" pitchFamily="34" charset="0"/>
              </a:rPr>
              <a:t>Excess Sensitivity</a:t>
            </a:r>
            <a:endParaRPr lang="zh-CN" altLang="en-US" sz="3200" dirty="0">
              <a:solidFill>
                <a:srgbClr val="3A3A3A"/>
              </a:solidFill>
              <a:latin typeface="Arial" panose="020B0604020202020204" pitchFamily="34" charset="0"/>
              <a:cs typeface="Arial" panose="020B0604020202020204" pitchFamily="34" charset="0"/>
            </a:endParaRPr>
          </a:p>
        </p:txBody>
      </p:sp>
      <p:sp>
        <p:nvSpPr>
          <p:cNvPr id="2" name="矩形 1">
            <a:extLst>
              <a:ext uri="{FF2B5EF4-FFF2-40B4-BE49-F238E27FC236}">
                <a16:creationId xmlns:a16="http://schemas.microsoft.com/office/drawing/2014/main" id="{78BF2373-BEE2-4838-B872-8499EC1DB963}"/>
              </a:ext>
            </a:extLst>
          </p:cNvPr>
          <p:cNvSpPr/>
          <p:nvPr/>
        </p:nvSpPr>
        <p:spPr>
          <a:xfrm>
            <a:off x="425241" y="1636719"/>
            <a:ext cx="7579805" cy="2122376"/>
          </a:xfrm>
          <a:prstGeom prst="rect">
            <a:avLst/>
          </a:prstGeom>
        </p:spPr>
        <p:txBody>
          <a:bodyPr wrap="square">
            <a:spAutoFit/>
          </a:bodyPr>
          <a:lstStyle/>
          <a:p>
            <a:pPr>
              <a:lnSpc>
                <a:spcPct val="150000"/>
              </a:lnSpc>
            </a:pPr>
            <a:r>
              <a:rPr lang="zh-CN" altLang="en-US" dirty="0"/>
              <a:t>        将家庭按照资产流动性</a:t>
            </a:r>
            <a:r>
              <a:rPr lang="en-US" altLang="zh-CN" dirty="0"/>
              <a:t>liquid wealth</a:t>
            </a:r>
            <a:r>
              <a:rPr lang="zh-CN" altLang="en-US" dirty="0"/>
              <a:t>（</a:t>
            </a:r>
            <a:r>
              <a:rPr lang="en-US" altLang="zh-CN" dirty="0"/>
              <a:t>normalized by earnings</a:t>
            </a:r>
            <a:r>
              <a:rPr lang="zh-CN" altLang="en-US" dirty="0"/>
              <a:t>）的分布情况，分为更有可能受流动性限制和更低可能受流动性限制的家庭组，一种分法</a:t>
            </a:r>
            <a:r>
              <a:rPr lang="en-US" altLang="zh-CN" dirty="0" err="1"/>
              <a:t>panelA</a:t>
            </a:r>
            <a:r>
              <a:rPr lang="zh-CN" altLang="en-US" dirty="0"/>
              <a:t>是宽松一点，资产流动性最低的</a:t>
            </a:r>
            <a:r>
              <a:rPr lang="en-US" altLang="zh-CN" dirty="0"/>
              <a:t>25%</a:t>
            </a:r>
            <a:r>
              <a:rPr lang="zh-CN" altLang="en-US" dirty="0"/>
              <a:t>的家庭作为会受限制的组，最高的</a:t>
            </a:r>
            <a:r>
              <a:rPr lang="en-US" altLang="zh-CN" dirty="0"/>
              <a:t>50%</a:t>
            </a:r>
            <a:r>
              <a:rPr lang="zh-CN" altLang="en-US" dirty="0"/>
              <a:t>的家庭是不会受限制的组，另一种分法</a:t>
            </a:r>
            <a:r>
              <a:rPr lang="en-US" altLang="zh-CN" dirty="0" err="1"/>
              <a:t>panelB</a:t>
            </a:r>
            <a:r>
              <a:rPr lang="zh-CN" altLang="en-US" dirty="0"/>
              <a:t>是更严格一点，最低的</a:t>
            </a:r>
            <a:r>
              <a:rPr lang="en-US" altLang="zh-CN" dirty="0"/>
              <a:t>15%</a:t>
            </a:r>
            <a:r>
              <a:rPr lang="zh-CN" altLang="en-US" dirty="0"/>
              <a:t>作为受限制组，最高的</a:t>
            </a:r>
            <a:r>
              <a:rPr lang="en-US" altLang="zh-CN" dirty="0"/>
              <a:t>25%</a:t>
            </a:r>
            <a:r>
              <a:rPr lang="zh-CN" altLang="en-US" dirty="0"/>
              <a:t>作为不受限制组。</a:t>
            </a:r>
          </a:p>
        </p:txBody>
      </p:sp>
    </p:spTree>
    <p:extLst>
      <p:ext uri="{BB962C8B-B14F-4D97-AF65-F5344CB8AC3E}">
        <p14:creationId xmlns:p14="http://schemas.microsoft.com/office/powerpoint/2010/main" val="1107846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429463" y="840955"/>
            <a:ext cx="5396302" cy="400110"/>
          </a:xfrm>
          <a:prstGeom prst="rect">
            <a:avLst/>
          </a:prstGeom>
          <a:noFill/>
        </p:spPr>
        <p:txBody>
          <a:bodyPr wrap="square" rtlCol="0">
            <a:spAutoFit/>
          </a:bodyPr>
          <a:lstStyle/>
          <a:p>
            <a:pPr defTabSz="685800">
              <a:defRPr/>
            </a:pPr>
            <a:r>
              <a:rPr lang="zh-CN" altLang="en-US" sz="2000" b="1" kern="0" dirty="0">
                <a:solidFill>
                  <a:srgbClr val="3A3A3A"/>
                </a:solidFill>
                <a:latin typeface="Calibri Light" panose="020F0302020204030204" pitchFamily="34" charset="0"/>
              </a:rPr>
              <a:t>回归结果</a:t>
            </a:r>
            <a:r>
              <a:rPr lang="en-US" altLang="zh-CN" sz="2000" b="1" kern="0" dirty="0">
                <a:solidFill>
                  <a:srgbClr val="3A3A3A"/>
                </a:solidFill>
                <a:latin typeface="Calibri Light" panose="020F0302020204030204" pitchFamily="34" charset="0"/>
              </a:rPr>
              <a:t>2</a:t>
            </a:r>
            <a:r>
              <a:rPr lang="zh-CN" altLang="en-US" sz="2000" b="1" kern="0" dirty="0">
                <a:solidFill>
                  <a:srgbClr val="3A3A3A"/>
                </a:solidFill>
                <a:latin typeface="Calibri Light" panose="020F0302020204030204" pitchFamily="34" charset="0"/>
              </a:rPr>
              <a:t>：按照是否有流动性限制分组回归</a:t>
            </a:r>
          </a:p>
        </p:txBody>
      </p:sp>
      <p:grpSp>
        <p:nvGrpSpPr>
          <p:cNvPr id="11" name="组合 10"/>
          <p:cNvGrpSpPr/>
          <p:nvPr/>
        </p:nvGrpSpPr>
        <p:grpSpPr>
          <a:xfrm>
            <a:off x="0" y="266632"/>
            <a:ext cx="972918" cy="6591370"/>
            <a:chOff x="0" y="266632"/>
            <a:chExt cx="972918" cy="6591370"/>
          </a:xfrm>
        </p:grpSpPr>
        <p:sp>
          <p:nvSpPr>
            <p:cNvPr id="12"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4" name="组合 13"/>
            <p:cNvGrpSpPr/>
            <p:nvPr/>
          </p:nvGrpSpPr>
          <p:grpSpPr>
            <a:xfrm>
              <a:off x="0" y="5962027"/>
              <a:ext cx="972918" cy="895975"/>
              <a:chOff x="0" y="5962027"/>
              <a:chExt cx="972918" cy="895975"/>
            </a:xfrm>
          </p:grpSpPr>
          <p:sp>
            <p:nvSpPr>
              <p:cNvPr id="15" name="任意多边形 14"/>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a:extLst>
              <a:ext uri="{FF2B5EF4-FFF2-40B4-BE49-F238E27FC236}">
                <a16:creationId xmlns:a16="http://schemas.microsoft.com/office/drawing/2014/main" id="{4CEEB9B6-6D68-441C-BBC0-B89D0E6EFEF3}"/>
              </a:ext>
            </a:extLst>
          </p:cNvPr>
          <p:cNvSpPr txBox="1"/>
          <p:nvPr/>
        </p:nvSpPr>
        <p:spPr>
          <a:xfrm>
            <a:off x="665623" y="116960"/>
            <a:ext cx="7099042" cy="523220"/>
          </a:xfrm>
          <a:prstGeom prst="rect">
            <a:avLst/>
          </a:prstGeom>
          <a:noFill/>
        </p:spPr>
        <p:txBody>
          <a:bodyPr wrap="square" rtlCol="0">
            <a:spAutoFit/>
          </a:bodyPr>
          <a:lstStyle/>
          <a:p>
            <a:r>
              <a:rPr lang="en-US" altLang="zh-CN" sz="2800" dirty="0">
                <a:solidFill>
                  <a:srgbClr val="3A3A3A"/>
                </a:solidFill>
                <a:latin typeface="Arial" panose="020B0604020202020204" pitchFamily="34" charset="0"/>
                <a:cs typeface="Arial" panose="020B0604020202020204" pitchFamily="34" charset="0"/>
              </a:rPr>
              <a:t>Excess Sensitivity</a:t>
            </a:r>
            <a:endParaRPr lang="zh-CN" altLang="en-US" sz="3200" dirty="0">
              <a:solidFill>
                <a:srgbClr val="3A3A3A"/>
              </a:solidFill>
              <a:latin typeface="Arial" panose="020B0604020202020204" pitchFamily="34" charset="0"/>
              <a:cs typeface="Arial" panose="020B0604020202020204" pitchFamily="34" charset="0"/>
            </a:endParaRPr>
          </a:p>
        </p:txBody>
      </p:sp>
      <p:pic>
        <p:nvPicPr>
          <p:cNvPr id="19" name="图片 18">
            <a:extLst>
              <a:ext uri="{FF2B5EF4-FFF2-40B4-BE49-F238E27FC236}">
                <a16:creationId xmlns:a16="http://schemas.microsoft.com/office/drawing/2014/main" id="{6E78F1AF-14C5-4DF4-AD97-11395087F37E}"/>
              </a:ext>
            </a:extLst>
          </p:cNvPr>
          <p:cNvPicPr/>
          <p:nvPr/>
        </p:nvPicPr>
        <p:blipFill>
          <a:blip r:embed="rId3"/>
          <a:stretch>
            <a:fillRect/>
          </a:stretch>
        </p:blipFill>
        <p:spPr>
          <a:xfrm>
            <a:off x="605992" y="1248095"/>
            <a:ext cx="7932015" cy="4870707"/>
          </a:xfrm>
          <a:prstGeom prst="rect">
            <a:avLst/>
          </a:prstGeom>
        </p:spPr>
      </p:pic>
    </p:spTree>
    <p:extLst>
      <p:ext uri="{BB962C8B-B14F-4D97-AF65-F5344CB8AC3E}">
        <p14:creationId xmlns:p14="http://schemas.microsoft.com/office/powerpoint/2010/main" val="3041127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429464" y="840955"/>
            <a:ext cx="2720136" cy="400110"/>
          </a:xfrm>
          <a:prstGeom prst="rect">
            <a:avLst/>
          </a:prstGeom>
          <a:noFill/>
        </p:spPr>
        <p:txBody>
          <a:bodyPr wrap="square" rtlCol="0">
            <a:spAutoFit/>
          </a:bodyPr>
          <a:lstStyle/>
          <a:p>
            <a:pPr defTabSz="685800">
              <a:defRPr/>
            </a:pPr>
            <a:r>
              <a:rPr lang="zh-CN" altLang="en-US" sz="2000" b="1" kern="0" dirty="0">
                <a:solidFill>
                  <a:srgbClr val="3A3A3A"/>
                </a:solidFill>
                <a:latin typeface="Calibri Light" panose="020F0302020204030204" pitchFamily="34" charset="0"/>
              </a:rPr>
              <a:t>回归结果</a:t>
            </a:r>
            <a:r>
              <a:rPr lang="en-US" altLang="zh-CN" sz="2000" b="1" kern="0" dirty="0">
                <a:solidFill>
                  <a:srgbClr val="3A3A3A"/>
                </a:solidFill>
                <a:latin typeface="Calibri Light" panose="020F0302020204030204" pitchFamily="34" charset="0"/>
              </a:rPr>
              <a:t>3</a:t>
            </a:r>
            <a:r>
              <a:rPr lang="zh-CN" altLang="en-US" sz="2000" b="1" kern="0" dirty="0">
                <a:solidFill>
                  <a:srgbClr val="3A3A3A"/>
                </a:solidFill>
                <a:latin typeface="Calibri Light" panose="020F0302020204030204" pitchFamily="34" charset="0"/>
              </a:rPr>
              <a:t>：基本回归</a:t>
            </a:r>
          </a:p>
        </p:txBody>
      </p:sp>
      <p:grpSp>
        <p:nvGrpSpPr>
          <p:cNvPr id="11" name="组合 10"/>
          <p:cNvGrpSpPr/>
          <p:nvPr/>
        </p:nvGrpSpPr>
        <p:grpSpPr>
          <a:xfrm>
            <a:off x="0" y="266632"/>
            <a:ext cx="972918" cy="6591370"/>
            <a:chOff x="0" y="266632"/>
            <a:chExt cx="972918" cy="6591370"/>
          </a:xfrm>
        </p:grpSpPr>
        <p:sp>
          <p:nvSpPr>
            <p:cNvPr id="12"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4" name="组合 13"/>
            <p:cNvGrpSpPr/>
            <p:nvPr/>
          </p:nvGrpSpPr>
          <p:grpSpPr>
            <a:xfrm>
              <a:off x="0" y="5962027"/>
              <a:ext cx="972918" cy="895975"/>
              <a:chOff x="0" y="5962027"/>
              <a:chExt cx="972918" cy="895975"/>
            </a:xfrm>
          </p:grpSpPr>
          <p:sp>
            <p:nvSpPr>
              <p:cNvPr id="15" name="任意多边形 14"/>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a:extLst>
              <a:ext uri="{FF2B5EF4-FFF2-40B4-BE49-F238E27FC236}">
                <a16:creationId xmlns:a16="http://schemas.microsoft.com/office/drawing/2014/main" id="{4CEEB9B6-6D68-441C-BBC0-B89D0E6EFEF3}"/>
              </a:ext>
            </a:extLst>
          </p:cNvPr>
          <p:cNvSpPr txBox="1"/>
          <p:nvPr/>
        </p:nvSpPr>
        <p:spPr>
          <a:xfrm>
            <a:off x="665623" y="116960"/>
            <a:ext cx="7099042" cy="523220"/>
          </a:xfrm>
          <a:prstGeom prst="rect">
            <a:avLst/>
          </a:prstGeom>
          <a:noFill/>
        </p:spPr>
        <p:txBody>
          <a:bodyPr wrap="square" rtlCol="0">
            <a:spAutoFit/>
          </a:bodyPr>
          <a:lstStyle/>
          <a:p>
            <a:r>
              <a:rPr lang="en-US" altLang="zh-CN" sz="2800" dirty="0">
                <a:solidFill>
                  <a:srgbClr val="3A3A3A"/>
                </a:solidFill>
                <a:latin typeface="Arial" panose="020B0604020202020204" pitchFamily="34" charset="0"/>
                <a:cs typeface="Arial" panose="020B0604020202020204" pitchFamily="34" charset="0"/>
              </a:rPr>
              <a:t>Marginal Propensity to Consume</a:t>
            </a:r>
            <a:endParaRPr lang="zh-CN" altLang="en-US" sz="3200" dirty="0">
              <a:solidFill>
                <a:srgbClr val="3A3A3A"/>
              </a:solidFill>
              <a:latin typeface="Arial" panose="020B0604020202020204" pitchFamily="34" charset="0"/>
              <a:cs typeface="Arial" panose="020B0604020202020204" pitchFamily="34" charset="0"/>
            </a:endParaRPr>
          </a:p>
        </p:txBody>
      </p:sp>
      <p:pic>
        <p:nvPicPr>
          <p:cNvPr id="19" name="图片 18">
            <a:extLst>
              <a:ext uri="{FF2B5EF4-FFF2-40B4-BE49-F238E27FC236}">
                <a16:creationId xmlns:a16="http://schemas.microsoft.com/office/drawing/2014/main" id="{3E58D1E3-C964-4F8F-AAF9-2E1F2F477E4A}"/>
              </a:ext>
            </a:extLst>
          </p:cNvPr>
          <p:cNvPicPr/>
          <p:nvPr/>
        </p:nvPicPr>
        <p:blipFill>
          <a:blip r:embed="rId3"/>
          <a:stretch>
            <a:fillRect/>
          </a:stretch>
        </p:blipFill>
        <p:spPr>
          <a:xfrm>
            <a:off x="385127" y="1282044"/>
            <a:ext cx="8063652" cy="4836758"/>
          </a:xfrm>
          <a:prstGeom prst="rect">
            <a:avLst/>
          </a:prstGeom>
        </p:spPr>
      </p:pic>
    </p:spTree>
    <p:extLst>
      <p:ext uri="{BB962C8B-B14F-4D97-AF65-F5344CB8AC3E}">
        <p14:creationId xmlns:p14="http://schemas.microsoft.com/office/powerpoint/2010/main" val="2973087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429463" y="840955"/>
            <a:ext cx="5396302" cy="400110"/>
          </a:xfrm>
          <a:prstGeom prst="rect">
            <a:avLst/>
          </a:prstGeom>
          <a:noFill/>
        </p:spPr>
        <p:txBody>
          <a:bodyPr wrap="square" rtlCol="0">
            <a:spAutoFit/>
          </a:bodyPr>
          <a:lstStyle/>
          <a:p>
            <a:pPr defTabSz="685800">
              <a:defRPr/>
            </a:pPr>
            <a:r>
              <a:rPr lang="zh-CN" altLang="en-US" sz="2000" b="1" kern="0" dirty="0">
                <a:solidFill>
                  <a:srgbClr val="3A3A3A"/>
                </a:solidFill>
                <a:latin typeface="Calibri Light" panose="020F0302020204030204" pitchFamily="34" charset="0"/>
              </a:rPr>
              <a:t>回归结果</a:t>
            </a:r>
            <a:r>
              <a:rPr lang="en-US" altLang="zh-CN" sz="2000" b="1" kern="0" dirty="0">
                <a:solidFill>
                  <a:srgbClr val="3A3A3A"/>
                </a:solidFill>
                <a:latin typeface="Calibri Light" panose="020F0302020204030204" pitchFamily="34" charset="0"/>
              </a:rPr>
              <a:t>4</a:t>
            </a:r>
            <a:r>
              <a:rPr lang="zh-CN" altLang="en-US" sz="2000" b="1" kern="0" dirty="0">
                <a:solidFill>
                  <a:srgbClr val="3A3A3A"/>
                </a:solidFill>
                <a:latin typeface="Calibri Light" panose="020F0302020204030204" pitchFamily="34" charset="0"/>
              </a:rPr>
              <a:t>：</a:t>
            </a:r>
            <a:r>
              <a:rPr lang="en-US" altLang="zh-CN" sz="2000" b="1" kern="0" dirty="0">
                <a:solidFill>
                  <a:srgbClr val="3A3A3A"/>
                </a:solidFill>
                <a:latin typeface="Calibri Light" panose="020F0302020204030204" pitchFamily="34" charset="0"/>
              </a:rPr>
              <a:t>2SLS</a:t>
            </a:r>
            <a:r>
              <a:rPr lang="zh-CN" altLang="en-US" sz="2000" b="1" kern="0" dirty="0">
                <a:solidFill>
                  <a:srgbClr val="3A3A3A"/>
                </a:solidFill>
                <a:latin typeface="Calibri Light" panose="020F0302020204030204" pitchFamily="34" charset="0"/>
              </a:rPr>
              <a:t>回归</a:t>
            </a:r>
          </a:p>
        </p:txBody>
      </p:sp>
      <p:grpSp>
        <p:nvGrpSpPr>
          <p:cNvPr id="11" name="组合 10"/>
          <p:cNvGrpSpPr/>
          <p:nvPr/>
        </p:nvGrpSpPr>
        <p:grpSpPr>
          <a:xfrm>
            <a:off x="0" y="266632"/>
            <a:ext cx="972918" cy="6591370"/>
            <a:chOff x="0" y="266632"/>
            <a:chExt cx="972918" cy="6591370"/>
          </a:xfrm>
        </p:grpSpPr>
        <p:sp>
          <p:nvSpPr>
            <p:cNvPr id="12"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4" name="组合 13"/>
            <p:cNvGrpSpPr/>
            <p:nvPr/>
          </p:nvGrpSpPr>
          <p:grpSpPr>
            <a:xfrm>
              <a:off x="0" y="5962027"/>
              <a:ext cx="972918" cy="895975"/>
              <a:chOff x="0" y="5962027"/>
              <a:chExt cx="972918" cy="895975"/>
            </a:xfrm>
          </p:grpSpPr>
          <p:sp>
            <p:nvSpPr>
              <p:cNvPr id="15" name="任意多边形 14"/>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a:extLst>
              <a:ext uri="{FF2B5EF4-FFF2-40B4-BE49-F238E27FC236}">
                <a16:creationId xmlns:a16="http://schemas.microsoft.com/office/drawing/2014/main" id="{4CEEB9B6-6D68-441C-BBC0-B89D0E6EFEF3}"/>
              </a:ext>
            </a:extLst>
          </p:cNvPr>
          <p:cNvSpPr txBox="1"/>
          <p:nvPr/>
        </p:nvSpPr>
        <p:spPr>
          <a:xfrm>
            <a:off x="665623" y="116960"/>
            <a:ext cx="7099042" cy="523220"/>
          </a:xfrm>
          <a:prstGeom prst="rect">
            <a:avLst/>
          </a:prstGeom>
          <a:noFill/>
        </p:spPr>
        <p:txBody>
          <a:bodyPr wrap="square" rtlCol="0">
            <a:spAutoFit/>
          </a:bodyPr>
          <a:lstStyle/>
          <a:p>
            <a:r>
              <a:rPr lang="en-US" altLang="zh-CN" sz="2800" dirty="0">
                <a:solidFill>
                  <a:srgbClr val="3A3A3A"/>
                </a:solidFill>
                <a:latin typeface="Arial" panose="020B0604020202020204" pitchFamily="34" charset="0"/>
                <a:cs typeface="Arial" panose="020B0604020202020204" pitchFamily="34" charset="0"/>
              </a:rPr>
              <a:t>Marginal Propensity to Consume</a:t>
            </a:r>
            <a:endParaRPr lang="zh-CN" altLang="en-US" sz="3200" dirty="0">
              <a:solidFill>
                <a:srgbClr val="3A3A3A"/>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78BF2373-BEE2-4838-B872-8499EC1DB963}"/>
                  </a:ext>
                </a:extLst>
              </p:cNvPr>
              <p:cNvSpPr/>
              <p:nvPr/>
            </p:nvSpPr>
            <p:spPr>
              <a:xfrm>
                <a:off x="385127" y="1554615"/>
                <a:ext cx="7579805" cy="2191241"/>
              </a:xfrm>
              <a:prstGeom prst="rect">
                <a:avLst/>
              </a:prstGeom>
            </p:spPr>
            <p:txBody>
              <a:bodyPr wrap="square">
                <a:spAutoFit/>
              </a:bodyPr>
              <a:lstStyle/>
              <a:p>
                <a:pPr>
                  <a:lnSpc>
                    <a:spcPct val="150000"/>
                  </a:lnSpc>
                </a:pPr>
                <a:r>
                  <a:rPr lang="zh-CN" altLang="en-US" dirty="0"/>
                  <a:t>        为了能与其他采用工具变量回归的研究形成对比，本文也做了两阶段回归：</a:t>
                </a:r>
                <a:endParaRPr lang="en-US" altLang="zh-CN" dirty="0"/>
              </a:p>
              <a:p>
                <a:pPr>
                  <a:lnSpc>
                    <a:spcPct val="150000"/>
                  </a:lnSpc>
                </a:pPr>
                <a:r>
                  <a:rPr lang="zh-CN" altLang="en-US" dirty="0"/>
                  <a:t>（</a:t>
                </a:r>
                <a:r>
                  <a:rPr lang="en-US" altLang="zh-CN" dirty="0"/>
                  <a:t>1</a:t>
                </a:r>
                <a:r>
                  <a:rPr lang="zh-CN" altLang="en-US" dirty="0"/>
                  <a:t>）</a:t>
                </a:r>
                <a14:m>
                  <m:oMath xmlns:m="http://schemas.openxmlformats.org/officeDocument/2006/math">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𝐶</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𝑖𝑦</m:t>
                        </m:r>
                      </m:sub>
                      <m:sup>
                        <m:r>
                          <a:rPr lang="en-US" altLang="zh-CN" i="1" kern="100">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𝐶</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𝑖𝑦</m:t>
                        </m:r>
                      </m:sub>
                      <m:sup>
                        <m:r>
                          <a:rPr lang="en-US" altLang="zh-CN" i="1" kern="100">
                            <a:latin typeface="Cambria Math" panose="02040503050406030204" pitchFamily="18" charset="0"/>
                            <a:ea typeface="等线" panose="02010600030101010101" pitchFamily="2" charset="-122"/>
                            <a:cs typeface="Times New Roman" panose="02020603050405020304" pitchFamily="18" charset="0"/>
                          </a:rPr>
                          <m:t>1</m:t>
                        </m:r>
                      </m:sup>
                    </m:sSubSup>
                    <m:r>
                      <a:rPr lang="en-US" altLang="zh-CN"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0</m:t>
                        </m:r>
                      </m:sub>
                    </m:sSub>
                    <m:r>
                      <a:rPr lang="zh-CN" altLang="en-US" i="1" kern="100">
                        <a:latin typeface="Cambria Math" panose="02040503050406030204" pitchFamily="18" charset="0"/>
                        <a:ea typeface="MS Gothic" panose="020B0609070205080204" pitchFamily="49" charset="-128"/>
                        <a:cs typeface="MS Gothic" panose="020B0609070205080204" pitchFamily="49" charset="-128"/>
                      </a:rPr>
                      <m:t>∗</m:t>
                    </m:r>
                    <m:r>
                      <a:rPr lang="en-US" altLang="zh-CN" i="1" kern="100">
                        <a:latin typeface="Cambria Math" panose="02040503050406030204" pitchFamily="18" charset="0"/>
                        <a:ea typeface="等线" panose="02010600030101010101" pitchFamily="2" charset="-122"/>
                        <a:cs typeface="Times New Roman" panose="02020603050405020304" pitchFamily="18" charset="0"/>
                      </a:rPr>
                      <m:t>𝑦𝑒𝑎𝑟</m:t>
                    </m:r>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sup>
                    </m:sSubSup>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𝑋</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𝑖𝑦</m:t>
                        </m:r>
                      </m:sub>
                    </m:sSub>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smtClean="0">
                        <a:solidFill>
                          <a:srgbClr val="C00000"/>
                        </a:solidFill>
                        <a:latin typeface="Cambria Math" panose="02040503050406030204" pitchFamily="18" charset="0"/>
                        <a:ea typeface="等线" panose="02010600030101010101" pitchFamily="2" charset="-122"/>
                        <a:cs typeface="Times New Roman" panose="02020603050405020304" pitchFamily="18" charset="0"/>
                      </a:rPr>
                      <m:t>𝜋</m:t>
                    </m:r>
                    <m:r>
                      <a:rPr lang="en-US" altLang="zh-CN" i="1" kern="100">
                        <a:solidFill>
                          <a:srgbClr val="C00000"/>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b="0" i="1" kern="100" smtClean="0">
                        <a:solidFill>
                          <a:srgbClr val="C00000"/>
                        </a:solidFill>
                        <a:latin typeface="Cambria Math" panose="02040503050406030204" pitchFamily="18" charset="0"/>
                        <a:ea typeface="等线" panose="02010600030101010101" pitchFamily="2" charset="-122"/>
                        <a:cs typeface="Times New Roman" panose="02020603050405020304" pitchFamily="18" charset="0"/>
                      </a:rPr>
                      <m:t>𝑍</m:t>
                    </m:r>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𝑢</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𝑖𝑦</m:t>
                        </m:r>
                      </m:sub>
                    </m:sSub>
                  </m:oMath>
                </a14:m>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p>
              <a:p>
                <a:pPr>
                  <a:lnSpc>
                    <a:spcPct val="150000"/>
                  </a:lnSpc>
                </a:pPr>
                <a:r>
                  <a:rPr lang="zh-CN" altLang="en-US" dirty="0"/>
                  <a:t>（</a:t>
                </a:r>
                <a:r>
                  <a:rPr lang="en-US" altLang="zh-CN" dirty="0"/>
                  <a:t>2</a:t>
                </a:r>
                <a:r>
                  <a:rPr lang="zh-CN" altLang="en-US" dirty="0"/>
                  <a:t>）</a:t>
                </a:r>
                <a:r>
                  <a:rPr lang="en-US" altLang="zh-CN" dirty="0">
                    <a:solidFill>
                      <a:srgbClr val="C00000"/>
                    </a:solidFill>
                  </a:rPr>
                  <a:t>Z</a:t>
                </a:r>
                <a:r>
                  <a:rPr lang="en-US" altLang="zh-CN" kern="100" dirty="0">
                    <a:ea typeface="等线" panose="02010600030101010101" pitchFamily="2" charset="-122"/>
                    <a:cs typeface="Times New Roman" panose="02020603050405020304" pitchFamily="18" charset="0"/>
                  </a:rPr>
                  <a:t> </a:t>
                </a:r>
                <a14:m>
                  <m:oMath xmlns:m="http://schemas.openxmlformats.org/officeDocument/2006/math">
                    <m:r>
                      <a:rPr lang="en-US" altLang="zh-CN" kern="100">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latin typeface="Cambria Math" panose="02040503050406030204" pitchFamily="18" charset="0"/>
                        <a:ea typeface="等线" panose="02010600030101010101" pitchFamily="2" charset="-122"/>
                        <a:cs typeface="Times New Roman" panose="02020603050405020304" pitchFamily="18" charset="0"/>
                      </a:rPr>
                      <m:t> </m:t>
                    </m:r>
                  </m:oMath>
                </a14:m>
                <a:r>
                  <a:rPr lang="zh-CN" altLang="en-US" i="1" kern="100" dirty="0">
                    <a:latin typeface="Cambria Math" panose="02040503050406030204" pitchFamily="18" charset="0"/>
                    <a:ea typeface="Cambria Math" panose="02040503050406030204" pitchFamily="18" charset="0"/>
                    <a:cs typeface="Times New Roman" panose="02020603050405020304" pitchFamily="18" charset="0"/>
                  </a:rPr>
                  <a:t>（</a:t>
                </a:r>
                <a:r>
                  <a:rPr lang="en-US" altLang="zh-CN" i="1" kern="100" dirty="0">
                    <a:latin typeface="Cambria Math" panose="02040503050406030204" pitchFamily="18" charset="0"/>
                    <a:ea typeface="Cambria Math" panose="02040503050406030204" pitchFamily="18" charset="0"/>
                    <a:cs typeface="Times New Roman" panose="02020603050405020304" pitchFamily="18" charset="0"/>
                  </a:rPr>
                  <a:t>age,  age^2,  education, number of dependents, tax status[single, joint, head of household], mortgage status[yes or no], and income</a:t>
                </a:r>
                <a:r>
                  <a:rPr lang="zh-CN" altLang="en-US" i="1" kern="100" dirty="0">
                    <a:latin typeface="Cambria Math" panose="02040503050406030204" pitchFamily="18" charset="0"/>
                    <a:ea typeface="Cambria Math" panose="02040503050406030204" pitchFamily="18" charset="0"/>
                    <a:cs typeface="Times New Roman" panose="02020603050405020304" pitchFamily="18" charset="0"/>
                  </a:rPr>
                  <a:t>）</a:t>
                </a:r>
              </a:p>
            </p:txBody>
          </p:sp>
        </mc:Choice>
        <mc:Fallback xmlns="">
          <p:sp>
            <p:nvSpPr>
              <p:cNvPr id="2" name="矩形 1">
                <a:extLst>
                  <a:ext uri="{FF2B5EF4-FFF2-40B4-BE49-F238E27FC236}">
                    <a16:creationId xmlns:a16="http://schemas.microsoft.com/office/drawing/2014/main" id="{78BF2373-BEE2-4838-B872-8499EC1DB963}"/>
                  </a:ext>
                </a:extLst>
              </p:cNvPr>
              <p:cNvSpPr>
                <a:spLocks noRot="1" noChangeAspect="1" noMove="1" noResize="1" noEditPoints="1" noAdjustHandles="1" noChangeArrowheads="1" noChangeShapeType="1" noTextEdit="1"/>
              </p:cNvSpPr>
              <p:nvPr/>
            </p:nvSpPr>
            <p:spPr>
              <a:xfrm>
                <a:off x="385127" y="1554615"/>
                <a:ext cx="7579805" cy="2191241"/>
              </a:xfrm>
              <a:prstGeom prst="rect">
                <a:avLst/>
              </a:prstGeom>
              <a:blipFill>
                <a:blip r:embed="rId3"/>
                <a:stretch>
                  <a:fillRect l="-643" r="-1849" b="-33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74345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01</a:t>
            </a:r>
            <a:endParaRPr lang="zh-CN" altLang="en-US" sz="17925" dirty="0">
              <a:solidFill>
                <a:schemeClr val="tx1">
                  <a:alpha val="3000"/>
                </a:schemeClr>
              </a:solidFill>
              <a:latin typeface="Arial Black" panose="020B0A04020102020204" pitchFamily="34" charset="0"/>
            </a:endParaRPr>
          </a:p>
        </p:txBody>
      </p:sp>
      <p:grpSp>
        <p:nvGrpSpPr>
          <p:cNvPr id="2" name="组合 1"/>
          <p:cNvGrpSpPr/>
          <p:nvPr/>
        </p:nvGrpSpPr>
        <p:grpSpPr>
          <a:xfrm>
            <a:off x="-3574" y="857249"/>
            <a:ext cx="1082282" cy="5143502"/>
            <a:chOff x="-3574" y="857249"/>
            <a:chExt cx="1082282" cy="5143502"/>
          </a:xfrm>
        </p:grpSpPr>
        <p:sp>
          <p:nvSpPr>
            <p:cNvPr id="29" name="任意多边形 28"/>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10"/>
          <p:cNvSpPr txBox="1"/>
          <p:nvPr/>
        </p:nvSpPr>
        <p:spPr>
          <a:xfrm>
            <a:off x="1542789" y="3097575"/>
            <a:ext cx="686406"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2229195" y="3006157"/>
            <a:ext cx="6745472" cy="830997"/>
          </a:xfrm>
          <a:prstGeom prst="rect">
            <a:avLst/>
          </a:prstGeom>
        </p:spPr>
        <p:txBody>
          <a:bodyPr wrap="square">
            <a:spAutoFit/>
          </a:bodyPr>
          <a:lstStyle/>
          <a:p>
            <a:pPr lvl="0"/>
            <a:r>
              <a:rPr lang="zh-CN" altLang="en-US" sz="4800" b="1" dirty="0">
                <a:latin typeface="黑体" panose="02010609060101010101" pitchFamily="49" charset="-122"/>
                <a:ea typeface="黑体" panose="02010609060101010101" pitchFamily="49" charset="-122"/>
              </a:rPr>
              <a:t>引言</a:t>
            </a:r>
          </a:p>
        </p:txBody>
      </p:sp>
      <p:cxnSp>
        <p:nvCxnSpPr>
          <p:cNvPr id="16" name="直接连接符 15"/>
          <p:cNvCxnSpPr/>
          <p:nvPr/>
        </p:nvCxnSpPr>
        <p:spPr>
          <a:xfrm>
            <a:off x="2229195" y="2971800"/>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047677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429464" y="840955"/>
            <a:ext cx="2720136" cy="400110"/>
          </a:xfrm>
          <a:prstGeom prst="rect">
            <a:avLst/>
          </a:prstGeom>
          <a:noFill/>
        </p:spPr>
        <p:txBody>
          <a:bodyPr wrap="square" rtlCol="0">
            <a:spAutoFit/>
          </a:bodyPr>
          <a:lstStyle/>
          <a:p>
            <a:pPr defTabSz="685800">
              <a:defRPr/>
            </a:pPr>
            <a:r>
              <a:rPr lang="zh-CN" altLang="en-US" sz="2000" b="1" kern="0" dirty="0">
                <a:solidFill>
                  <a:srgbClr val="3A3A3A"/>
                </a:solidFill>
                <a:latin typeface="Calibri Light" panose="020F0302020204030204" pitchFamily="34" charset="0"/>
              </a:rPr>
              <a:t>回归结果</a:t>
            </a:r>
            <a:r>
              <a:rPr lang="en-US" altLang="zh-CN" sz="2000" b="1" kern="0" dirty="0">
                <a:solidFill>
                  <a:srgbClr val="3A3A3A"/>
                </a:solidFill>
                <a:latin typeface="Calibri Light" panose="020F0302020204030204" pitchFamily="34" charset="0"/>
              </a:rPr>
              <a:t>4</a:t>
            </a:r>
            <a:r>
              <a:rPr lang="zh-CN" altLang="en-US" sz="2000" b="1" kern="0" dirty="0">
                <a:solidFill>
                  <a:srgbClr val="3A3A3A"/>
                </a:solidFill>
                <a:latin typeface="Calibri Light" panose="020F0302020204030204" pitchFamily="34" charset="0"/>
              </a:rPr>
              <a:t>：</a:t>
            </a:r>
            <a:r>
              <a:rPr lang="en-US" altLang="zh-CN" sz="2000" b="1" kern="0" dirty="0">
                <a:solidFill>
                  <a:srgbClr val="3A3A3A"/>
                </a:solidFill>
                <a:latin typeface="Calibri Light" panose="020F0302020204030204" pitchFamily="34" charset="0"/>
              </a:rPr>
              <a:t>2SLS</a:t>
            </a:r>
            <a:r>
              <a:rPr lang="zh-CN" altLang="en-US" sz="2000" b="1" kern="0" dirty="0">
                <a:solidFill>
                  <a:srgbClr val="3A3A3A"/>
                </a:solidFill>
                <a:latin typeface="Calibri Light" panose="020F0302020204030204" pitchFamily="34" charset="0"/>
              </a:rPr>
              <a:t>回归</a:t>
            </a:r>
          </a:p>
        </p:txBody>
      </p:sp>
      <p:grpSp>
        <p:nvGrpSpPr>
          <p:cNvPr id="11" name="组合 10"/>
          <p:cNvGrpSpPr/>
          <p:nvPr/>
        </p:nvGrpSpPr>
        <p:grpSpPr>
          <a:xfrm>
            <a:off x="0" y="266632"/>
            <a:ext cx="972918" cy="6591370"/>
            <a:chOff x="0" y="266632"/>
            <a:chExt cx="972918" cy="6591370"/>
          </a:xfrm>
        </p:grpSpPr>
        <p:sp>
          <p:nvSpPr>
            <p:cNvPr id="12"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4" name="组合 13"/>
            <p:cNvGrpSpPr/>
            <p:nvPr/>
          </p:nvGrpSpPr>
          <p:grpSpPr>
            <a:xfrm>
              <a:off x="0" y="5962027"/>
              <a:ext cx="972918" cy="895975"/>
              <a:chOff x="0" y="5962027"/>
              <a:chExt cx="972918" cy="895975"/>
            </a:xfrm>
          </p:grpSpPr>
          <p:sp>
            <p:nvSpPr>
              <p:cNvPr id="15" name="任意多边形 14"/>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a:extLst>
              <a:ext uri="{FF2B5EF4-FFF2-40B4-BE49-F238E27FC236}">
                <a16:creationId xmlns:a16="http://schemas.microsoft.com/office/drawing/2014/main" id="{4CEEB9B6-6D68-441C-BBC0-B89D0E6EFEF3}"/>
              </a:ext>
            </a:extLst>
          </p:cNvPr>
          <p:cNvSpPr txBox="1"/>
          <p:nvPr/>
        </p:nvSpPr>
        <p:spPr>
          <a:xfrm>
            <a:off x="665623" y="116960"/>
            <a:ext cx="7099042" cy="523220"/>
          </a:xfrm>
          <a:prstGeom prst="rect">
            <a:avLst/>
          </a:prstGeom>
          <a:noFill/>
        </p:spPr>
        <p:txBody>
          <a:bodyPr wrap="square" rtlCol="0">
            <a:spAutoFit/>
          </a:bodyPr>
          <a:lstStyle/>
          <a:p>
            <a:r>
              <a:rPr lang="en-US" altLang="zh-CN" sz="2800" dirty="0">
                <a:solidFill>
                  <a:srgbClr val="3A3A3A"/>
                </a:solidFill>
                <a:latin typeface="Arial" panose="020B0604020202020204" pitchFamily="34" charset="0"/>
                <a:cs typeface="Arial" panose="020B0604020202020204" pitchFamily="34" charset="0"/>
              </a:rPr>
              <a:t>Marginal Propensity to Consume</a:t>
            </a:r>
            <a:endParaRPr lang="zh-CN" altLang="en-US" sz="3200" dirty="0">
              <a:solidFill>
                <a:srgbClr val="3A3A3A"/>
              </a:solidFill>
              <a:latin typeface="Arial" panose="020B0604020202020204" pitchFamily="34" charset="0"/>
              <a:cs typeface="Arial" panose="020B0604020202020204" pitchFamily="34" charset="0"/>
            </a:endParaRPr>
          </a:p>
        </p:txBody>
      </p:sp>
      <p:pic>
        <p:nvPicPr>
          <p:cNvPr id="18" name="图片 17">
            <a:extLst>
              <a:ext uri="{FF2B5EF4-FFF2-40B4-BE49-F238E27FC236}">
                <a16:creationId xmlns:a16="http://schemas.microsoft.com/office/drawing/2014/main" id="{6C91DE04-FB08-457C-8162-BEBEB97A1AF4}"/>
              </a:ext>
            </a:extLst>
          </p:cNvPr>
          <p:cNvPicPr/>
          <p:nvPr/>
        </p:nvPicPr>
        <p:blipFill>
          <a:blip r:embed="rId3"/>
          <a:stretch>
            <a:fillRect/>
          </a:stretch>
        </p:blipFill>
        <p:spPr>
          <a:xfrm>
            <a:off x="558810" y="1554615"/>
            <a:ext cx="8026379" cy="3396923"/>
          </a:xfrm>
          <a:prstGeom prst="rect">
            <a:avLst/>
          </a:prstGeom>
        </p:spPr>
      </p:pic>
    </p:spTree>
    <p:extLst>
      <p:ext uri="{BB962C8B-B14F-4D97-AF65-F5344CB8AC3E}">
        <p14:creationId xmlns:p14="http://schemas.microsoft.com/office/powerpoint/2010/main" val="3698894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04</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1542789" y="3097575"/>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05</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2229195" y="2971800"/>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2" name="矩形 11"/>
          <p:cNvSpPr/>
          <p:nvPr/>
        </p:nvSpPr>
        <p:spPr>
          <a:xfrm>
            <a:off x="2229195" y="3013501"/>
            <a:ext cx="6745472" cy="830997"/>
          </a:xfrm>
          <a:prstGeom prst="rect">
            <a:avLst/>
          </a:prstGeom>
        </p:spPr>
        <p:txBody>
          <a:bodyPr wrap="square">
            <a:spAutoFit/>
          </a:bodyPr>
          <a:lstStyle/>
          <a:p>
            <a:pPr lvl="0"/>
            <a:r>
              <a:rPr lang="zh-CN" altLang="en-US" sz="4800" b="1" dirty="0">
                <a:latin typeface="黑体" panose="02010609060101010101" pitchFamily="49" charset="-122"/>
                <a:ea typeface="黑体" panose="02010609060101010101" pitchFamily="49" charset="-122"/>
              </a:rPr>
              <a:t>总结</a:t>
            </a:r>
          </a:p>
        </p:txBody>
      </p:sp>
      <p:sp>
        <p:nvSpPr>
          <p:cNvPr id="18" name="任意多边形 17"/>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任意多边形 18"/>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229207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266632"/>
            <a:ext cx="972918" cy="6591370"/>
            <a:chOff x="0" y="266632"/>
            <a:chExt cx="972918" cy="6591370"/>
          </a:xfrm>
        </p:grpSpPr>
        <p:sp>
          <p:nvSpPr>
            <p:cNvPr id="12"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4" name="组合 13"/>
            <p:cNvGrpSpPr/>
            <p:nvPr/>
          </p:nvGrpSpPr>
          <p:grpSpPr>
            <a:xfrm>
              <a:off x="0" y="5962027"/>
              <a:ext cx="972918" cy="895975"/>
              <a:chOff x="0" y="5962027"/>
              <a:chExt cx="972918" cy="895975"/>
            </a:xfrm>
          </p:grpSpPr>
          <p:sp>
            <p:nvSpPr>
              <p:cNvPr id="15" name="任意多边形 14"/>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a:extLst>
              <a:ext uri="{FF2B5EF4-FFF2-40B4-BE49-F238E27FC236}">
                <a16:creationId xmlns:a16="http://schemas.microsoft.com/office/drawing/2014/main" id="{4CEEB9B6-6D68-441C-BBC0-B89D0E6EFEF3}"/>
              </a:ext>
            </a:extLst>
          </p:cNvPr>
          <p:cNvSpPr txBox="1"/>
          <p:nvPr/>
        </p:nvSpPr>
        <p:spPr>
          <a:xfrm>
            <a:off x="665623" y="116960"/>
            <a:ext cx="7099042" cy="523220"/>
          </a:xfrm>
          <a:prstGeom prst="rect">
            <a:avLst/>
          </a:prstGeom>
          <a:noFill/>
        </p:spPr>
        <p:txBody>
          <a:bodyPr wrap="square" rtlCol="0">
            <a:spAutoFit/>
          </a:bodyPr>
          <a:lstStyle/>
          <a:p>
            <a:r>
              <a:rPr lang="zh-CN" altLang="en-US" sz="2800" dirty="0">
                <a:solidFill>
                  <a:srgbClr val="3A3A3A"/>
                </a:solidFill>
                <a:latin typeface="Arial" panose="020B0604020202020204" pitchFamily="34" charset="0"/>
                <a:cs typeface="Arial" panose="020B0604020202020204" pitchFamily="34" charset="0"/>
              </a:rPr>
              <a:t>结论</a:t>
            </a:r>
            <a:endParaRPr lang="zh-CN" altLang="en-US" sz="3200" dirty="0">
              <a:solidFill>
                <a:srgbClr val="3A3A3A"/>
              </a:solidFill>
              <a:latin typeface="Arial" panose="020B0604020202020204" pitchFamily="34" charset="0"/>
              <a:cs typeface="Arial" panose="020B0604020202020204" pitchFamily="34" charset="0"/>
            </a:endParaRPr>
          </a:p>
        </p:txBody>
      </p:sp>
      <p:sp>
        <p:nvSpPr>
          <p:cNvPr id="3" name="矩形 2">
            <a:extLst>
              <a:ext uri="{FF2B5EF4-FFF2-40B4-BE49-F238E27FC236}">
                <a16:creationId xmlns:a16="http://schemas.microsoft.com/office/drawing/2014/main" id="{3CF603BE-BD13-413C-BA95-67D4BA081007}"/>
              </a:ext>
            </a:extLst>
          </p:cNvPr>
          <p:cNvSpPr/>
          <p:nvPr/>
        </p:nvSpPr>
        <p:spPr>
          <a:xfrm>
            <a:off x="546099" y="1158854"/>
            <a:ext cx="8117133" cy="3139321"/>
          </a:xfrm>
          <a:prstGeom prst="rect">
            <a:avLst/>
          </a:prstGeom>
        </p:spPr>
        <p:txBody>
          <a:bodyPr wrap="square">
            <a:spAutoFit/>
          </a:bodyPr>
          <a:lstStyle/>
          <a:p>
            <a:r>
              <a:rPr lang="zh-CN" altLang="en-US" dirty="0"/>
              <a:t>（</a:t>
            </a:r>
            <a:r>
              <a:rPr lang="en-US" altLang="zh-CN" dirty="0"/>
              <a:t>1</a:t>
            </a:r>
            <a:r>
              <a:rPr lang="zh-CN" altLang="en-US" dirty="0"/>
              <a:t>）发现</a:t>
            </a:r>
            <a:r>
              <a:rPr lang="en-US" altLang="zh-CN" dirty="0"/>
              <a:t>refund</a:t>
            </a:r>
            <a:r>
              <a:rPr lang="zh-CN" altLang="en-US" dirty="0"/>
              <a:t>对于消费有显著刺激作用，且主要影响耐用品消费。拒绝了生命周期理论：可预期的收入对消费没有影响。</a:t>
            </a:r>
          </a:p>
          <a:p>
            <a:endParaRPr lang="zh-CN" altLang="en-US" dirty="0"/>
          </a:p>
          <a:p>
            <a:r>
              <a:rPr lang="zh-CN" altLang="en-US" dirty="0"/>
              <a:t>（</a:t>
            </a:r>
            <a:r>
              <a:rPr lang="en-US" altLang="zh-CN" dirty="0"/>
              <a:t>2</a:t>
            </a:r>
            <a:r>
              <a:rPr lang="zh-CN" altLang="en-US" dirty="0"/>
              <a:t>）流动性限制对于家庭消费很重要，对于受限制的家庭，</a:t>
            </a:r>
            <a:r>
              <a:rPr lang="en-US" altLang="zh-CN" dirty="0"/>
              <a:t> refund</a:t>
            </a:r>
            <a:r>
              <a:rPr lang="zh-CN" altLang="en-US" dirty="0"/>
              <a:t>对非耐用品的消费的刺激大于不受限的家庭。对于不受限的家庭，</a:t>
            </a:r>
            <a:r>
              <a:rPr lang="en-US" altLang="zh-CN" dirty="0"/>
              <a:t>refund</a:t>
            </a:r>
            <a:r>
              <a:rPr lang="zh-CN" altLang="en-US" dirty="0"/>
              <a:t>对于耐用品消费的影响显著。</a:t>
            </a:r>
            <a:endParaRPr lang="en-US" altLang="zh-CN" dirty="0"/>
          </a:p>
          <a:p>
            <a:endParaRPr lang="en-US" altLang="zh-CN" dirty="0"/>
          </a:p>
          <a:p>
            <a:r>
              <a:rPr lang="zh-CN" altLang="zh-CN" dirty="0"/>
              <a:t>（</a:t>
            </a:r>
            <a:r>
              <a:rPr lang="en-US" altLang="zh-CN" dirty="0"/>
              <a:t>3</a:t>
            </a:r>
            <a:r>
              <a:rPr lang="zh-CN" altLang="zh-CN" dirty="0"/>
              <a:t>）增加了对</a:t>
            </a:r>
            <a:r>
              <a:rPr lang="en-US" altLang="zh-CN" dirty="0"/>
              <a:t>MPC</a:t>
            </a:r>
            <a:r>
              <a:rPr lang="zh-CN" altLang="zh-CN" dirty="0"/>
              <a:t>的研究，发现</a:t>
            </a:r>
            <a:r>
              <a:rPr lang="en-US" altLang="zh-CN" dirty="0"/>
              <a:t>refund</a:t>
            </a:r>
            <a:r>
              <a:rPr lang="zh-CN" altLang="zh-CN" dirty="0"/>
              <a:t>对总消费有</a:t>
            </a:r>
            <a:r>
              <a:rPr lang="en-US" altLang="zh-CN" dirty="0"/>
              <a:t>35%-60%</a:t>
            </a:r>
            <a:r>
              <a:rPr lang="zh-CN" altLang="zh-CN" dirty="0"/>
              <a:t>左右的边际消费影响。</a:t>
            </a:r>
          </a:p>
          <a:p>
            <a:endParaRPr lang="zh-CN" altLang="en-US" dirty="0"/>
          </a:p>
          <a:p>
            <a:r>
              <a:rPr lang="zh-CN" altLang="en-US" dirty="0"/>
              <a:t>（</a:t>
            </a:r>
            <a:r>
              <a:rPr lang="en-US" altLang="zh-CN" dirty="0"/>
              <a:t>4</a:t>
            </a:r>
            <a:r>
              <a:rPr lang="zh-CN" altLang="en-US" dirty="0"/>
              <a:t>）用工具变量替代</a:t>
            </a:r>
            <a:r>
              <a:rPr lang="en-US" altLang="zh-CN" dirty="0"/>
              <a:t>refund</a:t>
            </a:r>
            <a:r>
              <a:rPr lang="zh-CN" altLang="en-US" dirty="0"/>
              <a:t>回归结果并不显著。</a:t>
            </a:r>
          </a:p>
        </p:txBody>
      </p:sp>
    </p:spTree>
    <p:extLst>
      <p:ext uri="{BB962C8B-B14F-4D97-AF65-F5344CB8AC3E}">
        <p14:creationId xmlns:p14="http://schemas.microsoft.com/office/powerpoint/2010/main" val="74834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l="16784" r="16856"/>
          <a:stretch/>
        </p:blipFill>
        <p:spPr>
          <a:xfrm>
            <a:off x="-29497" y="0"/>
            <a:ext cx="9202994" cy="6862762"/>
          </a:xfrm>
          <a:prstGeom prst="rect">
            <a:avLst/>
          </a:prstGeom>
        </p:spPr>
      </p:pic>
      <p:sp>
        <p:nvSpPr>
          <p:cNvPr id="3" name="矩形 2"/>
          <p:cNvSpPr/>
          <p:nvPr/>
        </p:nvSpPr>
        <p:spPr>
          <a:xfrm>
            <a:off x="-29497" y="0"/>
            <a:ext cx="9202994" cy="6858000"/>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812204" y="4391338"/>
            <a:ext cx="1748194" cy="369332"/>
          </a:xfrm>
          <a:prstGeom prst="rect">
            <a:avLst/>
          </a:prstGeom>
          <a:solidFill>
            <a:srgbClr val="C00000"/>
          </a:solidFill>
        </p:spPr>
        <p:txBody>
          <a:bodyPr wrap="square" rtlCol="0">
            <a:spAutoFit/>
          </a:bodyPr>
          <a:lstStyle/>
          <a:p>
            <a:pPr algn="ctr"/>
            <a:r>
              <a:rPr lang="en-US" altLang="zh-CN" b="1" dirty="0">
                <a:solidFill>
                  <a:srgbClr val="FFC001"/>
                </a:solidFill>
                <a:latin typeface="Calibri Light" panose="020F0302020204030204" pitchFamily="34" charset="0"/>
              </a:rPr>
              <a:t>2018.10.11</a:t>
            </a:r>
            <a:endParaRPr lang="zh-CN" altLang="en-US" b="1" dirty="0">
              <a:solidFill>
                <a:srgbClr val="FFC001"/>
              </a:solidFill>
              <a:latin typeface="Calibri Light" panose="020F0302020204030204" pitchFamily="34" charset="0"/>
            </a:endParaRPr>
          </a:p>
        </p:txBody>
      </p:sp>
      <p:sp>
        <p:nvSpPr>
          <p:cNvPr id="5" name="文本框 4"/>
          <p:cNvSpPr txBox="1"/>
          <p:nvPr/>
        </p:nvSpPr>
        <p:spPr>
          <a:xfrm>
            <a:off x="3042881" y="3674962"/>
            <a:ext cx="3286840" cy="769441"/>
          </a:xfrm>
          <a:prstGeom prst="rect">
            <a:avLst/>
          </a:prstGeom>
          <a:solidFill>
            <a:srgbClr val="FFC000"/>
          </a:solidFill>
        </p:spPr>
        <p:txBody>
          <a:bodyPr wrap="square" rtlCol="0">
            <a:spAutoFit/>
          </a:bodyPr>
          <a:lstStyle/>
          <a:p>
            <a:pPr algn="ctr"/>
            <a:r>
              <a:rPr lang="en-US" altLang="zh-CN" sz="4400" b="1" dirty="0">
                <a:solidFill>
                  <a:srgbClr val="00397C"/>
                </a:solidFill>
                <a:latin typeface="Calibri Light" panose="020F0302020204030204" pitchFamily="34" charset="0"/>
              </a:rPr>
              <a:t>THANK YOU !</a:t>
            </a:r>
            <a:endParaRPr lang="zh-CN" altLang="en-US" sz="4400" b="1" dirty="0">
              <a:solidFill>
                <a:srgbClr val="00397C"/>
              </a:solidFill>
              <a:latin typeface="Calibri Light" panose="020F0302020204030204" pitchFamily="34" charset="0"/>
            </a:endParaRPr>
          </a:p>
        </p:txBody>
      </p:sp>
      <p:sp>
        <p:nvSpPr>
          <p:cNvPr id="19" name="任意多边形 18"/>
          <p:cNvSpPr/>
          <p:nvPr/>
        </p:nvSpPr>
        <p:spPr>
          <a:xfrm>
            <a:off x="-29497" y="4911021"/>
            <a:ext cx="9199502" cy="1997096"/>
          </a:xfrm>
          <a:custGeom>
            <a:avLst/>
            <a:gdLst>
              <a:gd name="connsiteX0" fmla="*/ 0 w 9173496"/>
              <a:gd name="connsiteY0" fmla="*/ 0 h 1997096"/>
              <a:gd name="connsiteX1" fmla="*/ 377920 w 9173496"/>
              <a:gd name="connsiteY1" fmla="*/ 164484 h 1997096"/>
              <a:gd name="connsiteX2" fmla="*/ 1434481 w 9173496"/>
              <a:gd name="connsiteY2" fmla="*/ 516986 h 1997096"/>
              <a:gd name="connsiteX3" fmla="*/ 2539564 w 9173496"/>
              <a:gd name="connsiteY3" fmla="*/ 432581 h 1997096"/>
              <a:gd name="connsiteX4" fmla="*/ 3400253 w 9173496"/>
              <a:gd name="connsiteY4" fmla="*/ 337624 h 1997096"/>
              <a:gd name="connsiteX5" fmla="*/ 4600968 w 9173496"/>
              <a:gd name="connsiteY5" fmla="*/ 390377 h 1997096"/>
              <a:gd name="connsiteX6" fmla="*/ 5929193 w 9173496"/>
              <a:gd name="connsiteY6" fmla="*/ 590842 h 1997096"/>
              <a:gd name="connsiteX7" fmla="*/ 7108656 w 9173496"/>
              <a:gd name="connsiteY7" fmla="*/ 601393 h 1997096"/>
              <a:gd name="connsiteX8" fmla="*/ 8266867 w 9173496"/>
              <a:gd name="connsiteY8" fmla="*/ 556845 h 1997096"/>
              <a:gd name="connsiteX9" fmla="*/ 9145488 w 9173496"/>
              <a:gd name="connsiteY9" fmla="*/ 268346 h 1997096"/>
              <a:gd name="connsiteX10" fmla="*/ 9173496 w 9173496"/>
              <a:gd name="connsiteY10" fmla="*/ 256180 h 1997096"/>
              <a:gd name="connsiteX11" fmla="*/ 9173496 w 9173496"/>
              <a:gd name="connsiteY11" fmla="*/ 1997096 h 1997096"/>
              <a:gd name="connsiteX12" fmla="*/ 0 w 9173496"/>
              <a:gd name="connsiteY12" fmla="*/ 1997096 h 1997096"/>
              <a:gd name="connsiteX13" fmla="*/ 0 w 9173496"/>
              <a:gd name="connsiteY13" fmla="*/ 0 h 19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73496" h="1997096">
                <a:moveTo>
                  <a:pt x="0" y="0"/>
                </a:moveTo>
                <a:lnTo>
                  <a:pt x="377920" y="164484"/>
                </a:lnTo>
                <a:cubicBezTo>
                  <a:pt x="753268" y="324270"/>
                  <a:pt x="1117036" y="462914"/>
                  <a:pt x="1434481" y="516986"/>
                </a:cubicBezTo>
                <a:cubicBezTo>
                  <a:pt x="1857742" y="589083"/>
                  <a:pt x="2211935" y="462474"/>
                  <a:pt x="2539564" y="432581"/>
                </a:cubicBezTo>
                <a:cubicBezTo>
                  <a:pt x="2867193" y="402687"/>
                  <a:pt x="3056686" y="344658"/>
                  <a:pt x="3400253" y="337624"/>
                </a:cubicBezTo>
                <a:cubicBezTo>
                  <a:pt x="3743820" y="330590"/>
                  <a:pt x="4179478" y="348174"/>
                  <a:pt x="4600968" y="390377"/>
                </a:cubicBezTo>
                <a:cubicBezTo>
                  <a:pt x="5022458" y="432581"/>
                  <a:pt x="5511245" y="555673"/>
                  <a:pt x="5929193" y="590842"/>
                </a:cubicBezTo>
                <a:cubicBezTo>
                  <a:pt x="6347140" y="626011"/>
                  <a:pt x="6719044" y="607059"/>
                  <a:pt x="7108656" y="601393"/>
                </a:cubicBezTo>
                <a:cubicBezTo>
                  <a:pt x="7498268" y="595727"/>
                  <a:pt x="7917297" y="616776"/>
                  <a:pt x="8266867" y="556845"/>
                </a:cubicBezTo>
                <a:cubicBezTo>
                  <a:pt x="8572742" y="504406"/>
                  <a:pt x="8970230" y="343765"/>
                  <a:pt x="9145488" y="268346"/>
                </a:cubicBezTo>
                <a:lnTo>
                  <a:pt x="9173496" y="256180"/>
                </a:lnTo>
                <a:lnTo>
                  <a:pt x="9173496" y="1997096"/>
                </a:lnTo>
                <a:lnTo>
                  <a:pt x="0" y="1997096"/>
                </a:lnTo>
                <a:lnTo>
                  <a:pt x="0" y="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任意多边形 9"/>
          <p:cNvSpPr/>
          <p:nvPr/>
        </p:nvSpPr>
        <p:spPr>
          <a:xfrm>
            <a:off x="-48547" y="5011255"/>
            <a:ext cx="9218552" cy="1997096"/>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a:off x="9170005" y="5268670"/>
            <a:ext cx="3492" cy="30506"/>
          </a:xfrm>
          <a:custGeom>
            <a:avLst/>
            <a:gdLst>
              <a:gd name="connsiteX0" fmla="*/ 0 w 3492"/>
              <a:gd name="connsiteY0" fmla="*/ 0 h 30506"/>
              <a:gd name="connsiteX1" fmla="*/ 3492 w 3492"/>
              <a:gd name="connsiteY1" fmla="*/ 0 h 30506"/>
              <a:gd name="connsiteX2" fmla="*/ 3492 w 3492"/>
              <a:gd name="connsiteY2" fmla="*/ 30506 h 30506"/>
              <a:gd name="connsiteX3" fmla="*/ 0 w 3492"/>
              <a:gd name="connsiteY3" fmla="*/ 0 h 30506"/>
            </a:gdLst>
            <a:ahLst/>
            <a:cxnLst>
              <a:cxn ang="0">
                <a:pos x="connsiteX0" y="connsiteY0"/>
              </a:cxn>
              <a:cxn ang="0">
                <a:pos x="connsiteX1" y="connsiteY1"/>
              </a:cxn>
              <a:cxn ang="0">
                <a:pos x="connsiteX2" y="connsiteY2"/>
              </a:cxn>
              <a:cxn ang="0">
                <a:pos x="connsiteX3" y="connsiteY3"/>
              </a:cxn>
            </a:cxnLst>
            <a:rect l="l" t="t" r="r" b="b"/>
            <a:pathLst>
              <a:path w="3492" h="30506">
                <a:moveTo>
                  <a:pt x="0" y="0"/>
                </a:moveTo>
                <a:lnTo>
                  <a:pt x="3492" y="0"/>
                </a:lnTo>
                <a:lnTo>
                  <a:pt x="3492" y="30506"/>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439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224155" y="1263388"/>
            <a:ext cx="2720136" cy="400110"/>
          </a:xfrm>
          <a:prstGeom prst="rect">
            <a:avLst/>
          </a:prstGeom>
          <a:noFill/>
        </p:spPr>
        <p:txBody>
          <a:bodyPr wrap="square" rtlCol="0">
            <a:spAutoFit/>
          </a:bodyPr>
          <a:lstStyle/>
          <a:p>
            <a:pPr defTabSz="685800">
              <a:defRPr/>
            </a:pPr>
            <a:r>
              <a:rPr lang="zh-CN" altLang="en-US" sz="2000" b="1" kern="0" dirty="0">
                <a:solidFill>
                  <a:srgbClr val="3A3A3A"/>
                </a:solidFill>
                <a:latin typeface="Calibri Light" panose="020F0302020204030204" pitchFamily="34" charset="0"/>
              </a:rPr>
              <a:t>本文的切入点：</a:t>
            </a:r>
          </a:p>
        </p:txBody>
      </p:sp>
      <p:sp>
        <p:nvSpPr>
          <p:cNvPr id="45" name="矩形 44"/>
          <p:cNvSpPr/>
          <p:nvPr/>
        </p:nvSpPr>
        <p:spPr>
          <a:xfrm>
            <a:off x="320486" y="1727449"/>
            <a:ext cx="8380454" cy="455125"/>
          </a:xfrm>
          <a:prstGeom prst="rect">
            <a:avLst/>
          </a:prstGeom>
          <a:noFill/>
        </p:spPr>
        <p:txBody>
          <a:bodyPr wrap="square" rtlCol="0">
            <a:spAutoFit/>
          </a:bodyPr>
          <a:lstStyle/>
          <a:p>
            <a:pPr algn="just">
              <a:lnSpc>
                <a:spcPct val="130000"/>
              </a:lnSpc>
            </a:pPr>
            <a:r>
              <a:rPr lang="zh-CN" altLang="en-US" sz="2000" dirty="0">
                <a:latin typeface="Calibri Light" panose="020F0302020204030204" pitchFamily="34" charset="0"/>
              </a:rPr>
              <a:t>可预期的收入波动不会影响消费。</a:t>
            </a:r>
            <a:endParaRPr lang="en-US" altLang="zh-CN" sz="2000" dirty="0">
              <a:latin typeface="Calibri Light" panose="020F0302020204030204" pitchFamily="34" charset="0"/>
            </a:endParaRPr>
          </a:p>
        </p:txBody>
      </p:sp>
      <p:sp>
        <p:nvSpPr>
          <p:cNvPr id="140" name="文本框 139"/>
          <p:cNvSpPr txBox="1"/>
          <p:nvPr/>
        </p:nvSpPr>
        <p:spPr>
          <a:xfrm>
            <a:off x="665623" y="116960"/>
            <a:ext cx="7099042"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引言</a:t>
            </a:r>
          </a:p>
        </p:txBody>
      </p:sp>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a:extLst>
              <a:ext uri="{FF2B5EF4-FFF2-40B4-BE49-F238E27FC236}">
                <a16:creationId xmlns:a16="http://schemas.microsoft.com/office/drawing/2014/main" id="{CC4EA80E-AB0D-4762-91F8-7833DA263C5A}"/>
              </a:ext>
            </a:extLst>
          </p:cNvPr>
          <p:cNvSpPr/>
          <p:nvPr/>
        </p:nvSpPr>
        <p:spPr>
          <a:xfrm>
            <a:off x="320486" y="3415675"/>
            <a:ext cx="8125930" cy="1684223"/>
          </a:xfrm>
          <a:prstGeom prst="rect">
            <a:avLst/>
          </a:prstGeom>
        </p:spPr>
        <p:txBody>
          <a:bodyPr wrap="square">
            <a:spAutoFit/>
          </a:bodyPr>
          <a:lstStyle/>
          <a:p>
            <a:pPr algn="just">
              <a:lnSpc>
                <a:spcPct val="130000"/>
              </a:lnSpc>
            </a:pPr>
            <a:r>
              <a:rPr lang="zh-CN" altLang="zh-CN" sz="2000" dirty="0">
                <a:latin typeface="Calibri Light" panose="020F0302020204030204" pitchFamily="34" charset="0"/>
              </a:rPr>
              <a:t>实际中由于很难区分哪些</a:t>
            </a:r>
            <a:r>
              <a:rPr lang="zh-CN" altLang="en-US" sz="2000" dirty="0">
                <a:latin typeface="Calibri Light" panose="020F0302020204030204" pitchFamily="34" charset="0"/>
              </a:rPr>
              <a:t>收入</a:t>
            </a:r>
            <a:r>
              <a:rPr lang="zh-CN" altLang="zh-CN" sz="2000" dirty="0">
                <a:latin typeface="Calibri Light" panose="020F0302020204030204" pitchFamily="34" charset="0"/>
              </a:rPr>
              <a:t>是可预</a:t>
            </a:r>
            <a:r>
              <a:rPr lang="zh-CN" altLang="en-US" sz="2000" dirty="0">
                <a:latin typeface="Calibri Light" panose="020F0302020204030204" pitchFamily="34" charset="0"/>
              </a:rPr>
              <a:t>期</a:t>
            </a:r>
            <a:r>
              <a:rPr lang="zh-CN" altLang="zh-CN" sz="2000" dirty="0">
                <a:latin typeface="Calibri Light" panose="020F0302020204030204" pitchFamily="34" charset="0"/>
              </a:rPr>
              <a:t>的部分，且可使用的替代工具变量较少，导致使用了工具变量后得到</a:t>
            </a:r>
            <a:r>
              <a:rPr lang="zh-CN" altLang="en-US" sz="2000" dirty="0">
                <a:latin typeface="Calibri Light" panose="020F0302020204030204" pitchFamily="34" charset="0"/>
              </a:rPr>
              <a:t>收入对消费的影响</a:t>
            </a:r>
            <a:r>
              <a:rPr lang="zh-CN" altLang="zh-CN" sz="2000" dirty="0">
                <a:latin typeface="Calibri Light" panose="020F0302020204030204" pitchFamily="34" charset="0"/>
              </a:rPr>
              <a:t>受到质疑。此外，</a:t>
            </a:r>
            <a:r>
              <a:rPr lang="zh-CN" altLang="en-US" sz="2000" dirty="0">
                <a:latin typeface="Calibri Light" panose="020F0302020204030204" pitchFamily="34" charset="0"/>
              </a:rPr>
              <a:t>通过</a:t>
            </a:r>
            <a:r>
              <a:rPr lang="zh-CN" altLang="zh-CN" sz="2000" dirty="0">
                <a:latin typeface="Calibri Light" panose="020F0302020204030204" pitchFamily="34" charset="0"/>
              </a:rPr>
              <a:t>经济</a:t>
            </a:r>
            <a:r>
              <a:rPr lang="zh-CN" altLang="en-US" sz="2000" dirty="0">
                <a:latin typeface="Calibri Light" panose="020F0302020204030204" pitchFamily="34" charset="0"/>
              </a:rPr>
              <a:t>模型</a:t>
            </a:r>
            <a:r>
              <a:rPr lang="zh-CN" altLang="zh-CN" sz="2000" dirty="0">
                <a:latin typeface="Calibri Light" panose="020F0302020204030204" pitchFamily="34" charset="0"/>
              </a:rPr>
              <a:t>推导出来的</a:t>
            </a:r>
            <a:r>
              <a:rPr lang="zh-CN" altLang="en-US" sz="2000" dirty="0">
                <a:latin typeface="Calibri Light" panose="020F0302020204030204" pitchFamily="34" charset="0"/>
              </a:rPr>
              <a:t>可预期的</a:t>
            </a:r>
            <a:r>
              <a:rPr lang="zh-CN" altLang="zh-CN" sz="2000" dirty="0">
                <a:latin typeface="Calibri Light" panose="020F0302020204030204" pitchFamily="34" charset="0"/>
              </a:rPr>
              <a:t>收入与人们的真实</a:t>
            </a:r>
            <a:r>
              <a:rPr lang="zh-CN" altLang="en-US" sz="2000" dirty="0">
                <a:latin typeface="Calibri Light" panose="020F0302020204030204" pitchFamily="34" charset="0"/>
              </a:rPr>
              <a:t>的</a:t>
            </a:r>
            <a:r>
              <a:rPr lang="zh-CN" altLang="zh-CN" sz="2000" dirty="0">
                <a:latin typeface="Calibri Light" panose="020F0302020204030204" pitchFamily="34" charset="0"/>
              </a:rPr>
              <a:t>预期</a:t>
            </a:r>
            <a:r>
              <a:rPr lang="zh-CN" altLang="en-US" sz="2000" dirty="0">
                <a:latin typeface="Calibri Light" panose="020F0302020204030204" pitchFamily="34" charset="0"/>
              </a:rPr>
              <a:t>收入存在一定偏差</a:t>
            </a:r>
            <a:r>
              <a:rPr lang="zh-CN" altLang="zh-CN" sz="2000" dirty="0">
                <a:latin typeface="Calibri Light" panose="020F0302020204030204" pitchFamily="34" charset="0"/>
              </a:rPr>
              <a:t>。</a:t>
            </a:r>
            <a:endParaRPr lang="en-US" altLang="zh-CN" sz="2000" dirty="0">
              <a:latin typeface="Calibri Light" panose="020F0302020204030204" pitchFamily="34" charset="0"/>
            </a:endParaRPr>
          </a:p>
        </p:txBody>
      </p:sp>
      <p:sp>
        <p:nvSpPr>
          <p:cNvPr id="13" name="文本框 12">
            <a:extLst>
              <a:ext uri="{FF2B5EF4-FFF2-40B4-BE49-F238E27FC236}">
                <a16:creationId xmlns:a16="http://schemas.microsoft.com/office/drawing/2014/main" id="{CC7C766F-448F-4CA2-B58A-41D5752C12BB}"/>
              </a:ext>
            </a:extLst>
          </p:cNvPr>
          <p:cNvSpPr txBox="1"/>
          <p:nvPr/>
        </p:nvSpPr>
        <p:spPr>
          <a:xfrm>
            <a:off x="252436" y="2865109"/>
            <a:ext cx="2720136" cy="455125"/>
          </a:xfrm>
          <a:prstGeom prst="rect">
            <a:avLst/>
          </a:prstGeom>
          <a:noFill/>
        </p:spPr>
        <p:txBody>
          <a:bodyPr wrap="square" rtlCol="0">
            <a:spAutoFit/>
          </a:bodyPr>
          <a:lstStyle/>
          <a:p>
            <a:pPr defTabSz="685800">
              <a:lnSpc>
                <a:spcPct val="130000"/>
              </a:lnSpc>
              <a:defRPr/>
            </a:pPr>
            <a:r>
              <a:rPr lang="zh-CN" altLang="en-US" sz="2000" b="1" kern="0" dirty="0">
                <a:solidFill>
                  <a:srgbClr val="3A3A3A"/>
                </a:solidFill>
                <a:latin typeface="Calibri Light" panose="020F0302020204030204" pitchFamily="34" charset="0"/>
              </a:rPr>
              <a:t>研究难点：</a:t>
            </a:r>
            <a:r>
              <a:rPr lang="en-US" altLang="zh-CN" sz="2000" b="1" kern="0" dirty="0">
                <a:solidFill>
                  <a:srgbClr val="3A3A3A"/>
                </a:solidFill>
                <a:latin typeface="Calibri Light" panose="020F0302020204030204" pitchFamily="34" charset="0"/>
              </a:rPr>
              <a:t>         </a:t>
            </a:r>
          </a:p>
        </p:txBody>
      </p:sp>
    </p:spTree>
    <p:extLst>
      <p:ext uri="{BB962C8B-B14F-4D97-AF65-F5344CB8AC3E}">
        <p14:creationId xmlns:p14="http://schemas.microsoft.com/office/powerpoint/2010/main" val="125391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3" y="116960"/>
            <a:ext cx="7099042"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引言</a:t>
            </a:r>
          </a:p>
        </p:txBody>
      </p:sp>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矩形 13">
            <a:extLst>
              <a:ext uri="{FF2B5EF4-FFF2-40B4-BE49-F238E27FC236}">
                <a16:creationId xmlns:a16="http://schemas.microsoft.com/office/drawing/2014/main" id="{0CBA6B03-29BF-461B-B9B3-7D974F161E40}"/>
              </a:ext>
            </a:extLst>
          </p:cNvPr>
          <p:cNvSpPr/>
          <p:nvPr/>
        </p:nvSpPr>
        <p:spPr>
          <a:xfrm>
            <a:off x="305578" y="1871492"/>
            <a:ext cx="8125930" cy="1655453"/>
          </a:xfrm>
          <a:prstGeom prst="rect">
            <a:avLst/>
          </a:prstGeom>
        </p:spPr>
        <p:txBody>
          <a:bodyPr wrap="square">
            <a:spAutoFit/>
          </a:bodyPr>
          <a:lstStyle/>
          <a:p>
            <a:pPr algn="just">
              <a:lnSpc>
                <a:spcPct val="130000"/>
              </a:lnSpc>
            </a:pPr>
            <a:r>
              <a:rPr lang="zh-CN" altLang="zh-CN" sz="2000" dirty="0">
                <a:latin typeface="Calibri Light" panose="020F0302020204030204" pitchFamily="34" charset="0"/>
              </a:rPr>
              <a:t>本文选择用收入税退税</a:t>
            </a:r>
            <a:r>
              <a:rPr lang="zh-CN" altLang="en-US" sz="2000" dirty="0">
                <a:latin typeface="Calibri Light" panose="020F0302020204030204" pitchFamily="34" charset="0"/>
              </a:rPr>
              <a:t>（</a:t>
            </a:r>
            <a:r>
              <a:rPr lang="en-US" altLang="zh-CN" sz="2000" dirty="0">
                <a:latin typeface="Calibri Light" panose="020F0302020204030204" pitchFamily="34" charset="0"/>
              </a:rPr>
              <a:t>income tax refund</a:t>
            </a:r>
            <a:r>
              <a:rPr lang="zh-CN" altLang="en-US" sz="2000" dirty="0">
                <a:latin typeface="Calibri Light" panose="020F0302020204030204" pitchFamily="34" charset="0"/>
              </a:rPr>
              <a:t>）</a:t>
            </a:r>
            <a:r>
              <a:rPr lang="zh-CN" altLang="zh-CN" sz="2000" dirty="0">
                <a:latin typeface="Calibri Light" panose="020F0302020204030204" pitchFamily="34" charset="0"/>
              </a:rPr>
              <a:t>这一可预期且暂时性的收入作为一个</a:t>
            </a:r>
            <a:r>
              <a:rPr lang="en-US" altLang="zh-CN" sz="2000" dirty="0">
                <a:latin typeface="Calibri Light" panose="020F0302020204030204" pitchFamily="34" charset="0"/>
              </a:rPr>
              <a:t>shock</a:t>
            </a:r>
            <a:r>
              <a:rPr lang="zh-CN" altLang="zh-CN" sz="2000" dirty="0">
                <a:latin typeface="Calibri Light" panose="020F0302020204030204" pitchFamily="34" charset="0"/>
              </a:rPr>
              <a:t>，</a:t>
            </a:r>
            <a:r>
              <a:rPr lang="zh-CN" altLang="en-US" sz="2000" dirty="0">
                <a:latin typeface="Calibri Light" panose="020F0302020204030204" pitchFamily="34" charset="0"/>
              </a:rPr>
              <a:t>研究</a:t>
            </a:r>
            <a:r>
              <a:rPr lang="zh-CN" altLang="zh-CN" sz="2000" dirty="0">
                <a:latin typeface="Calibri Light" panose="020F0302020204030204" pitchFamily="34" charset="0"/>
              </a:rPr>
              <a:t>其对消费的影响。这种退税是基于上一年的收入，对于收到退税的</a:t>
            </a:r>
            <a:r>
              <a:rPr lang="zh-CN" altLang="en-US" sz="2000" dirty="0">
                <a:latin typeface="Calibri Light" panose="020F0302020204030204" pitchFamily="34" charset="0"/>
              </a:rPr>
              <a:t>当年</a:t>
            </a:r>
            <a:r>
              <a:rPr lang="zh-CN" altLang="zh-CN" sz="2000" dirty="0">
                <a:latin typeface="Calibri Light" panose="020F0302020204030204" pitchFamily="34" charset="0"/>
              </a:rPr>
              <a:t>消费而言是可预期的收入。另外，本文还估计退税对消费的边际影响倾向（</a:t>
            </a:r>
            <a:r>
              <a:rPr lang="en-US" altLang="zh-CN" sz="2000" dirty="0">
                <a:latin typeface="Calibri Light" panose="020F0302020204030204" pitchFamily="34" charset="0"/>
              </a:rPr>
              <a:t>MPC</a:t>
            </a:r>
            <a:r>
              <a:rPr lang="zh-CN" altLang="zh-CN" sz="2000" dirty="0">
                <a:latin typeface="Calibri Light" panose="020F0302020204030204" pitchFamily="34" charset="0"/>
              </a:rPr>
              <a:t>）。</a:t>
            </a:r>
            <a:endParaRPr lang="en-US" altLang="zh-CN" sz="2000" dirty="0">
              <a:latin typeface="Calibri Light" panose="020F0302020204030204" pitchFamily="34" charset="0"/>
            </a:endParaRPr>
          </a:p>
        </p:txBody>
      </p:sp>
      <p:sp>
        <p:nvSpPr>
          <p:cNvPr id="15" name="文本框 14">
            <a:extLst>
              <a:ext uri="{FF2B5EF4-FFF2-40B4-BE49-F238E27FC236}">
                <a16:creationId xmlns:a16="http://schemas.microsoft.com/office/drawing/2014/main" id="{1FFFDE83-D19F-48F0-9624-17DF7BD206EA}"/>
              </a:ext>
            </a:extLst>
          </p:cNvPr>
          <p:cNvSpPr txBox="1"/>
          <p:nvPr/>
        </p:nvSpPr>
        <p:spPr>
          <a:xfrm>
            <a:off x="209247" y="1320926"/>
            <a:ext cx="2720136" cy="455125"/>
          </a:xfrm>
          <a:prstGeom prst="rect">
            <a:avLst/>
          </a:prstGeom>
          <a:noFill/>
        </p:spPr>
        <p:txBody>
          <a:bodyPr wrap="square" rtlCol="0">
            <a:spAutoFit/>
          </a:bodyPr>
          <a:lstStyle/>
          <a:p>
            <a:pPr defTabSz="685800">
              <a:lnSpc>
                <a:spcPct val="130000"/>
              </a:lnSpc>
              <a:defRPr/>
            </a:pPr>
            <a:r>
              <a:rPr lang="zh-CN" altLang="en-US" sz="2000" b="1" kern="0" dirty="0">
                <a:solidFill>
                  <a:srgbClr val="3A3A3A"/>
                </a:solidFill>
                <a:latin typeface="Calibri Light" panose="020F0302020204030204" pitchFamily="34" charset="0"/>
              </a:rPr>
              <a:t>本文创新点：</a:t>
            </a:r>
            <a:r>
              <a:rPr lang="en-US" altLang="zh-CN" sz="2000" b="1" kern="0" dirty="0">
                <a:solidFill>
                  <a:srgbClr val="3A3A3A"/>
                </a:solidFill>
                <a:latin typeface="Calibri Light" panose="020F0302020204030204" pitchFamily="34" charset="0"/>
              </a:rPr>
              <a:t>         </a:t>
            </a:r>
          </a:p>
        </p:txBody>
      </p:sp>
      <p:sp>
        <p:nvSpPr>
          <p:cNvPr id="16" name="文本框 15">
            <a:extLst>
              <a:ext uri="{FF2B5EF4-FFF2-40B4-BE49-F238E27FC236}">
                <a16:creationId xmlns:a16="http://schemas.microsoft.com/office/drawing/2014/main" id="{ED52E6C1-E94A-4CB7-B943-98B31E4420F0}"/>
              </a:ext>
            </a:extLst>
          </p:cNvPr>
          <p:cNvSpPr txBox="1"/>
          <p:nvPr/>
        </p:nvSpPr>
        <p:spPr>
          <a:xfrm>
            <a:off x="209247" y="3779492"/>
            <a:ext cx="2720136" cy="455125"/>
          </a:xfrm>
          <a:prstGeom prst="rect">
            <a:avLst/>
          </a:prstGeom>
          <a:noFill/>
        </p:spPr>
        <p:txBody>
          <a:bodyPr wrap="square" rtlCol="0">
            <a:spAutoFit/>
          </a:bodyPr>
          <a:lstStyle/>
          <a:p>
            <a:pPr defTabSz="685800">
              <a:lnSpc>
                <a:spcPct val="130000"/>
              </a:lnSpc>
              <a:defRPr/>
            </a:pPr>
            <a:r>
              <a:rPr lang="zh-CN" altLang="en-US" sz="2000" b="1" kern="0" dirty="0">
                <a:solidFill>
                  <a:srgbClr val="3A3A3A"/>
                </a:solidFill>
                <a:latin typeface="Calibri Light" panose="020F0302020204030204" pitchFamily="34" charset="0"/>
              </a:rPr>
              <a:t>研究意义：</a:t>
            </a:r>
            <a:r>
              <a:rPr lang="en-US" altLang="zh-CN" sz="2000" b="1" kern="0" dirty="0">
                <a:solidFill>
                  <a:srgbClr val="3A3A3A"/>
                </a:solidFill>
                <a:latin typeface="Calibri Light" panose="020F0302020204030204" pitchFamily="34" charset="0"/>
              </a:rPr>
              <a:t>         </a:t>
            </a:r>
          </a:p>
        </p:txBody>
      </p:sp>
      <p:sp>
        <p:nvSpPr>
          <p:cNvPr id="18" name="矩形 17">
            <a:extLst>
              <a:ext uri="{FF2B5EF4-FFF2-40B4-BE49-F238E27FC236}">
                <a16:creationId xmlns:a16="http://schemas.microsoft.com/office/drawing/2014/main" id="{E73F0DDD-62E7-475D-B23F-F7F2C38B3575}"/>
              </a:ext>
            </a:extLst>
          </p:cNvPr>
          <p:cNvSpPr/>
          <p:nvPr/>
        </p:nvSpPr>
        <p:spPr>
          <a:xfrm>
            <a:off x="324723" y="4488999"/>
            <a:ext cx="8125930" cy="1255344"/>
          </a:xfrm>
          <a:prstGeom prst="rect">
            <a:avLst/>
          </a:prstGeom>
        </p:spPr>
        <p:txBody>
          <a:bodyPr wrap="square">
            <a:spAutoFit/>
          </a:bodyPr>
          <a:lstStyle/>
          <a:p>
            <a:pPr algn="just">
              <a:lnSpc>
                <a:spcPct val="130000"/>
              </a:lnSpc>
            </a:pPr>
            <a:r>
              <a:rPr lang="zh-CN" altLang="en-US" sz="2000" dirty="0">
                <a:latin typeface="Calibri Light" panose="020F0302020204030204" pitchFamily="34" charset="0"/>
              </a:rPr>
              <a:t>联邦退税总额现在每年能达到</a:t>
            </a:r>
            <a:r>
              <a:rPr lang="en-US" altLang="zh-CN" sz="2000" dirty="0">
                <a:latin typeface="Calibri Light" panose="020F0302020204030204" pitchFamily="34" charset="0"/>
              </a:rPr>
              <a:t>800</a:t>
            </a:r>
            <a:r>
              <a:rPr lang="zh-CN" altLang="en-US" sz="2000" dirty="0">
                <a:latin typeface="Calibri Light" panose="020F0302020204030204" pitchFamily="34" charset="0"/>
              </a:rPr>
              <a:t>亿美元以上，平均每笔退税达到</a:t>
            </a:r>
            <a:r>
              <a:rPr lang="en-US" altLang="zh-CN" sz="2000" dirty="0">
                <a:latin typeface="Calibri Light" panose="020F0302020204030204" pitchFamily="34" charset="0"/>
              </a:rPr>
              <a:t>1000</a:t>
            </a:r>
            <a:r>
              <a:rPr lang="zh-CN" altLang="en-US" sz="2000" dirty="0">
                <a:latin typeface="Calibri Light" panose="020F0302020204030204" pitchFamily="34" charset="0"/>
              </a:rPr>
              <a:t>美元；且这对研究财政政策的变化所产生的影响有一定启示作用。因此研究退税对消费的影响是具有现实意义的。</a:t>
            </a:r>
            <a:endParaRPr lang="en-US" altLang="zh-CN" sz="2000" dirty="0">
              <a:latin typeface="Calibri Light" panose="020F0302020204030204" pitchFamily="34" charset="0"/>
            </a:endParaRPr>
          </a:p>
        </p:txBody>
      </p:sp>
    </p:spTree>
    <p:extLst>
      <p:ext uri="{BB962C8B-B14F-4D97-AF65-F5344CB8AC3E}">
        <p14:creationId xmlns:p14="http://schemas.microsoft.com/office/powerpoint/2010/main" val="226528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02</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1542789" y="3097575"/>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2229195" y="2971800"/>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2" name="矩形 11"/>
          <p:cNvSpPr/>
          <p:nvPr/>
        </p:nvSpPr>
        <p:spPr>
          <a:xfrm>
            <a:off x="2229195" y="3053291"/>
            <a:ext cx="6745472" cy="830997"/>
          </a:xfrm>
          <a:prstGeom prst="rect">
            <a:avLst/>
          </a:prstGeom>
        </p:spPr>
        <p:txBody>
          <a:bodyPr wrap="square">
            <a:spAutoFit/>
          </a:bodyPr>
          <a:lstStyle/>
          <a:p>
            <a:pPr lvl="0"/>
            <a:r>
              <a:rPr lang="zh-CN" altLang="en-US" sz="4800" b="1" dirty="0">
                <a:latin typeface="Calibri Light" panose="020F0302020204030204" pitchFamily="34" charset="0"/>
              </a:rPr>
              <a:t>文献综述</a:t>
            </a:r>
          </a:p>
        </p:txBody>
      </p:sp>
      <p:sp>
        <p:nvSpPr>
          <p:cNvPr id="19" name="任意多边形 18"/>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任意多边形 19"/>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5927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513271" y="1184968"/>
            <a:ext cx="8353614" cy="6461769"/>
          </a:xfrm>
          <a:prstGeom prst="rect">
            <a:avLst/>
          </a:prstGeom>
          <a:noFill/>
        </p:spPr>
        <p:txBody>
          <a:bodyPr wrap="square" rtlCol="0">
            <a:spAutoFit/>
          </a:bodyPr>
          <a:lstStyle/>
          <a:p>
            <a:pPr>
              <a:lnSpc>
                <a:spcPct val="130000"/>
              </a:lnSpc>
              <a:buFont typeface="Wingdings" panose="05000000000000000000" pitchFamily="2" charset="2"/>
              <a:buChar char="Ø"/>
            </a:pPr>
            <a:r>
              <a:rPr lang="en-US" altLang="zh-CN" sz="2000" b="1" dirty="0">
                <a:solidFill>
                  <a:schemeClr val="folHlink"/>
                </a:solidFill>
                <a:latin typeface="黑体" panose="02010609060101010101" pitchFamily="49" charset="-122"/>
                <a:ea typeface="黑体" panose="02010609060101010101" pitchFamily="49" charset="-122"/>
              </a:rPr>
              <a:t>1950</a:t>
            </a:r>
            <a:r>
              <a:rPr lang="zh-CN" altLang="en-US" sz="2000" b="1" dirty="0">
                <a:solidFill>
                  <a:schemeClr val="folHlink"/>
                </a:solidFill>
                <a:latin typeface="黑体" panose="02010609060101010101" pitchFamily="49" charset="-122"/>
                <a:ea typeface="黑体" panose="02010609060101010101" pitchFamily="49" charset="-122"/>
              </a:rPr>
              <a:t>年代中期</a:t>
            </a:r>
            <a:r>
              <a:rPr lang="en-US" altLang="zh-CN" sz="2000" b="1" dirty="0">
                <a:solidFill>
                  <a:schemeClr val="folHlink"/>
                </a:solidFill>
                <a:latin typeface="宋体" panose="02010600030101010101" pitchFamily="2" charset="-122"/>
                <a:ea typeface="黑体" panose="02010609060101010101" pitchFamily="49" charset="-122"/>
              </a:rPr>
              <a:t>—</a:t>
            </a:r>
            <a:r>
              <a:rPr lang="en-US" altLang="zh-CN" sz="2000" b="1" dirty="0">
                <a:solidFill>
                  <a:schemeClr val="folHlink"/>
                </a:solidFill>
                <a:latin typeface="黑体" panose="02010609060101010101" pitchFamily="49" charset="-122"/>
                <a:ea typeface="黑体" panose="02010609060101010101" pitchFamily="49" charset="-122"/>
              </a:rPr>
              <a:t>70</a:t>
            </a:r>
            <a:r>
              <a:rPr lang="zh-CN" altLang="en-US" sz="2000" b="1" dirty="0">
                <a:solidFill>
                  <a:schemeClr val="folHlink"/>
                </a:solidFill>
                <a:latin typeface="黑体" panose="02010609060101010101" pitchFamily="49" charset="-122"/>
                <a:ea typeface="黑体" panose="02010609060101010101" pitchFamily="49" charset="-122"/>
              </a:rPr>
              <a:t>年代中期，消费函数研究在新古典经济理论的框架之内进行。</a:t>
            </a:r>
            <a:r>
              <a:rPr lang="zh-CN" altLang="en-US" sz="2000" b="1" dirty="0">
                <a:latin typeface="宋体" panose="02010600030101010101" pitchFamily="2" charset="-122"/>
              </a:rPr>
              <a:t>以莫迪里安尼（</a:t>
            </a:r>
            <a:r>
              <a:rPr lang="en-US" altLang="zh-CN" sz="2000" b="1" dirty="0">
                <a:latin typeface="宋体" panose="02010600030101010101" pitchFamily="2" charset="-122"/>
              </a:rPr>
              <a:t>Modigliani</a:t>
            </a:r>
            <a:r>
              <a:rPr lang="zh-CN" altLang="en-US" sz="2000" b="1" dirty="0">
                <a:latin typeface="宋体" panose="02010600030101010101" pitchFamily="2" charset="-122"/>
              </a:rPr>
              <a:t>，</a:t>
            </a:r>
            <a:r>
              <a:rPr lang="en-US" altLang="zh-CN" sz="2000" b="1" dirty="0">
                <a:latin typeface="宋体" panose="02010600030101010101" pitchFamily="2" charset="-122"/>
              </a:rPr>
              <a:t>1954</a:t>
            </a:r>
            <a:r>
              <a:rPr lang="zh-CN" altLang="en-US" sz="2000" b="1" dirty="0">
                <a:latin typeface="宋体" panose="02010600030101010101" pitchFamily="2" charset="-122"/>
              </a:rPr>
              <a:t>）提出的生命周期假说（</a:t>
            </a:r>
            <a:r>
              <a:rPr lang="en-US" altLang="zh-CN" sz="2000" b="1" dirty="0">
                <a:latin typeface="宋体" panose="02010600030101010101" pitchFamily="2" charset="-122"/>
              </a:rPr>
              <a:t>Life Cycle Hypothesis</a:t>
            </a:r>
            <a:r>
              <a:rPr lang="zh-CN" altLang="en-US" sz="2000" b="1" dirty="0">
                <a:latin typeface="宋体" panose="02010600030101010101" pitchFamily="2" charset="-122"/>
              </a:rPr>
              <a:t>，</a:t>
            </a:r>
            <a:r>
              <a:rPr lang="en-US" altLang="zh-CN" sz="2000" b="1" dirty="0">
                <a:latin typeface="宋体" panose="02010600030101010101" pitchFamily="2" charset="-122"/>
              </a:rPr>
              <a:t>LCH</a:t>
            </a:r>
            <a:r>
              <a:rPr lang="zh-CN" altLang="en-US" sz="2000" b="1" dirty="0">
                <a:latin typeface="宋体" panose="02010600030101010101" pitchFamily="2" charset="-122"/>
              </a:rPr>
              <a:t>）和弗里德曼（</a:t>
            </a:r>
            <a:r>
              <a:rPr lang="en-US" altLang="zh-CN" sz="2000" b="1" dirty="0" err="1">
                <a:latin typeface="宋体" panose="02010600030101010101" pitchFamily="2" charset="-122"/>
              </a:rPr>
              <a:t>Fridman</a:t>
            </a:r>
            <a:r>
              <a:rPr lang="zh-CN" altLang="en-US" sz="2000" b="1" dirty="0">
                <a:latin typeface="宋体" panose="02010600030101010101" pitchFamily="2" charset="-122"/>
              </a:rPr>
              <a:t>，</a:t>
            </a:r>
            <a:r>
              <a:rPr lang="en-US" altLang="zh-CN" sz="2000" b="1" dirty="0">
                <a:latin typeface="宋体" panose="02010600030101010101" pitchFamily="2" charset="-122"/>
              </a:rPr>
              <a:t>1957</a:t>
            </a:r>
            <a:r>
              <a:rPr lang="zh-CN" altLang="en-US" sz="2000" b="1" dirty="0">
                <a:latin typeface="宋体" panose="02010600030101010101" pitchFamily="2" charset="-122"/>
              </a:rPr>
              <a:t>）提出的持久收入假说（</a:t>
            </a:r>
            <a:r>
              <a:rPr lang="en-US" altLang="zh-CN" sz="2000" b="1" dirty="0">
                <a:latin typeface="宋体" panose="02010600030101010101" pitchFamily="2" charset="-122"/>
              </a:rPr>
              <a:t>Permanent Income Hypothesis</a:t>
            </a:r>
            <a:r>
              <a:rPr lang="zh-CN" altLang="en-US" sz="2000" b="1" dirty="0">
                <a:latin typeface="宋体" panose="02010600030101010101" pitchFamily="2" charset="-122"/>
              </a:rPr>
              <a:t>，</a:t>
            </a:r>
            <a:r>
              <a:rPr lang="en-US" altLang="zh-CN" sz="2000" b="1" dirty="0">
                <a:latin typeface="宋体" panose="02010600030101010101" pitchFamily="2" charset="-122"/>
              </a:rPr>
              <a:t>PIH</a:t>
            </a:r>
            <a:r>
              <a:rPr lang="zh-CN" altLang="en-US" sz="2000" b="1" dirty="0">
                <a:latin typeface="宋体" panose="02010600030101010101" pitchFamily="2" charset="-122"/>
              </a:rPr>
              <a:t>）为标志。</a:t>
            </a:r>
            <a:r>
              <a:rPr lang="zh-CN" altLang="en-US" sz="2000" b="1" dirty="0">
                <a:solidFill>
                  <a:schemeClr val="accent2"/>
                </a:solidFill>
                <a:effectLst>
                  <a:outerShdw blurRad="38100" dist="38100" dir="2700000" algn="tl">
                    <a:srgbClr val="C0C0C0"/>
                  </a:outerShdw>
                </a:effectLst>
                <a:latin typeface="黑体" panose="02010609060101010101" pitchFamily="49" charset="-122"/>
                <a:ea typeface="黑体" panose="02010609060101010101" pitchFamily="49" charset="-122"/>
              </a:rPr>
              <a:t>这是考虑现期和预期收入、不考虑不确定性的消费函数理论。</a:t>
            </a:r>
            <a:endParaRPr lang="en-US" altLang="zh-CN" sz="2000" b="1" dirty="0">
              <a:solidFill>
                <a:schemeClr val="accent2"/>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30000"/>
              </a:lnSpc>
            </a:pPr>
            <a:endParaRPr lang="en-US" altLang="zh-CN" sz="2000" b="1" dirty="0">
              <a:solidFill>
                <a:schemeClr val="accent2"/>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30000"/>
              </a:lnSpc>
            </a:pPr>
            <a:endParaRPr lang="zh-CN" altLang="en-US" sz="2000" b="1" dirty="0">
              <a:solidFill>
                <a:schemeClr val="accent2"/>
              </a:solidFill>
              <a:effectLst>
                <a:outerShdw blurRad="38100" dist="38100" dir="2700000" algn="tl">
                  <a:srgbClr val="C0C0C0"/>
                </a:outerShdw>
              </a:effectLst>
              <a:latin typeface="宋体" panose="02010600030101010101" pitchFamily="2" charset="-122"/>
              <a:ea typeface="黑体" panose="02010609060101010101" pitchFamily="49" charset="-122"/>
            </a:endParaRPr>
          </a:p>
          <a:p>
            <a:pPr>
              <a:lnSpc>
                <a:spcPct val="130000"/>
              </a:lnSpc>
              <a:buFont typeface="Wingdings" panose="05000000000000000000" pitchFamily="2" charset="2"/>
              <a:buChar char="Ø"/>
            </a:pPr>
            <a:endParaRPr lang="zh-CN" altLang="en-US" sz="2000" b="1" dirty="0">
              <a:solidFill>
                <a:schemeClr val="accent2"/>
              </a:solidFill>
              <a:effectLst>
                <a:outerShdw blurRad="38100" dist="38100" dir="2700000" algn="tl">
                  <a:srgbClr val="C0C0C0"/>
                </a:outerShdw>
              </a:effectLst>
              <a:latin typeface="宋体" panose="02010600030101010101" pitchFamily="2" charset="-122"/>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40" name="文本框 139"/>
          <p:cNvSpPr txBox="1"/>
          <p:nvPr/>
        </p:nvSpPr>
        <p:spPr>
          <a:xfrm>
            <a:off x="665622" y="116960"/>
            <a:ext cx="8048913" cy="641714"/>
          </a:xfrm>
          <a:prstGeom prst="rect">
            <a:avLst/>
          </a:prstGeom>
          <a:noFill/>
        </p:spPr>
        <p:txBody>
          <a:bodyPr wrap="square" rtlCol="0">
            <a:spAutoFit/>
          </a:bodyPr>
          <a:lstStyle/>
          <a:p>
            <a:pPr>
              <a:lnSpc>
                <a:spcPct val="130000"/>
              </a:lnSpc>
            </a:pPr>
            <a:r>
              <a:rPr lang="zh-CN" altLang="en-US" sz="3200" b="1" dirty="0">
                <a:latin typeface="黑体" panose="02010609060101010101" pitchFamily="49" charset="-122"/>
                <a:ea typeface="黑体" panose="02010609060101010101" pitchFamily="49" charset="-122"/>
              </a:rPr>
              <a:t>消费函数理论发展的三个阶段</a:t>
            </a: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440119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708946" y="239649"/>
            <a:ext cx="4312218" cy="400110"/>
          </a:xfrm>
          <a:prstGeom prst="rect">
            <a:avLst/>
          </a:prstGeom>
          <a:noFill/>
        </p:spPr>
        <p:txBody>
          <a:bodyPr wrap="square" rtlCol="0">
            <a:spAutoFit/>
          </a:bodyPr>
          <a:lstStyle/>
          <a:p>
            <a:pPr defTabSz="685800">
              <a:defRPr/>
            </a:pPr>
            <a:r>
              <a:rPr lang="en-US" altLang="zh-CN" sz="2000" b="1" kern="0" dirty="0">
                <a:solidFill>
                  <a:srgbClr val="3A3A3A"/>
                </a:solidFill>
                <a:latin typeface="Calibri Light" panose="020F0302020204030204" pitchFamily="34" charset="0"/>
              </a:rPr>
              <a:t>1</a:t>
            </a:r>
            <a:r>
              <a:rPr lang="zh-CN" altLang="en-US" sz="2000" b="1" kern="0" dirty="0">
                <a:solidFill>
                  <a:srgbClr val="3A3A3A"/>
                </a:solidFill>
                <a:latin typeface="Calibri Light" panose="020F0302020204030204" pitchFamily="34" charset="0"/>
              </a:rPr>
              <a:t>、</a:t>
            </a:r>
            <a:r>
              <a:rPr lang="en-US" altLang="zh-CN" sz="2000" b="1" kern="0" dirty="0">
                <a:solidFill>
                  <a:srgbClr val="3A3A3A"/>
                </a:solidFill>
                <a:latin typeface="Calibri Light" panose="020F0302020204030204" pitchFamily="34" charset="0"/>
              </a:rPr>
              <a:t>Life-cycle hypothesis</a:t>
            </a:r>
            <a:endParaRPr lang="zh-CN" altLang="en-US" sz="2000" b="1" kern="0" dirty="0">
              <a:solidFill>
                <a:srgbClr val="3A3A3A"/>
              </a:solidFill>
              <a:latin typeface="Calibri Light" panose="020F0302020204030204" pitchFamily="34" charset="0"/>
            </a:endParaRPr>
          </a:p>
        </p:txBody>
      </p:sp>
      <p:sp>
        <p:nvSpPr>
          <p:cNvPr id="45" name="矩形 44"/>
          <p:cNvSpPr/>
          <p:nvPr/>
        </p:nvSpPr>
        <p:spPr>
          <a:xfrm>
            <a:off x="324723" y="998334"/>
            <a:ext cx="8353614" cy="4861331"/>
          </a:xfrm>
          <a:prstGeom prst="rect">
            <a:avLst/>
          </a:prstGeom>
          <a:noFill/>
        </p:spPr>
        <p:txBody>
          <a:bodyPr wrap="square" rtlCol="0">
            <a:spAutoFit/>
          </a:bodyPr>
          <a:lstStyle/>
          <a:p>
            <a:pPr algn="just">
              <a:lnSpc>
                <a:spcPct val="130000"/>
              </a:lnSpc>
            </a:pPr>
            <a:r>
              <a:rPr lang="en-US" altLang="zh-CN" sz="2000" dirty="0">
                <a:latin typeface="Calibri Light" panose="020F0302020204030204" pitchFamily="34" charset="0"/>
              </a:rPr>
              <a:t>Household use financial markets to save and borrow to transfer funds from high-income periods, such as working years, to low-income periods, such as retirement years or periods of unemployment.</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 name="图片 1">
            <a:extLst>
              <a:ext uri="{FF2B5EF4-FFF2-40B4-BE49-F238E27FC236}">
                <a16:creationId xmlns:a16="http://schemas.microsoft.com/office/drawing/2014/main" id="{1554B19C-DE85-474E-9ADA-89FC57863675}"/>
              </a:ext>
            </a:extLst>
          </p:cNvPr>
          <p:cNvPicPr>
            <a:picLocks noChangeAspect="1"/>
          </p:cNvPicPr>
          <p:nvPr/>
        </p:nvPicPr>
        <p:blipFill>
          <a:blip r:embed="rId3"/>
          <a:stretch>
            <a:fillRect/>
          </a:stretch>
        </p:blipFill>
        <p:spPr>
          <a:xfrm>
            <a:off x="1436738" y="2456258"/>
            <a:ext cx="6270523" cy="3819319"/>
          </a:xfrm>
          <a:prstGeom prst="rect">
            <a:avLst/>
          </a:prstGeom>
        </p:spPr>
      </p:pic>
    </p:spTree>
    <p:extLst>
      <p:ext uri="{BB962C8B-B14F-4D97-AF65-F5344CB8AC3E}">
        <p14:creationId xmlns:p14="http://schemas.microsoft.com/office/powerpoint/2010/main" val="177853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853211" y="266632"/>
            <a:ext cx="4312218" cy="400110"/>
          </a:xfrm>
          <a:prstGeom prst="rect">
            <a:avLst/>
          </a:prstGeom>
          <a:noFill/>
        </p:spPr>
        <p:txBody>
          <a:bodyPr wrap="square" rtlCol="0">
            <a:spAutoFit/>
          </a:bodyPr>
          <a:lstStyle/>
          <a:p>
            <a:pPr defTabSz="685800">
              <a:defRPr/>
            </a:pPr>
            <a:r>
              <a:rPr lang="en-US" altLang="zh-CN" sz="2000" b="1" kern="0" dirty="0">
                <a:solidFill>
                  <a:srgbClr val="3A3A3A"/>
                </a:solidFill>
                <a:latin typeface="Calibri Light" panose="020F0302020204030204" pitchFamily="34" charset="0"/>
              </a:rPr>
              <a:t>2</a:t>
            </a:r>
            <a:r>
              <a:rPr lang="zh-CN" altLang="en-US" sz="2000" b="1" kern="0" dirty="0">
                <a:solidFill>
                  <a:srgbClr val="3A3A3A"/>
                </a:solidFill>
                <a:latin typeface="Calibri Light" panose="020F0302020204030204" pitchFamily="34" charset="0"/>
              </a:rPr>
              <a:t>、</a:t>
            </a:r>
            <a:r>
              <a:rPr lang="en-US" altLang="zh-CN" sz="2000" b="1" kern="0" dirty="0">
                <a:solidFill>
                  <a:srgbClr val="3A3A3A"/>
                </a:solidFill>
                <a:latin typeface="Calibri Light" panose="020F0302020204030204" pitchFamily="34" charset="0"/>
              </a:rPr>
              <a:t>Permanent-income hypothesis</a:t>
            </a:r>
            <a:endParaRPr lang="zh-CN" altLang="en-US" sz="2000" b="1" kern="0" dirty="0">
              <a:solidFill>
                <a:srgbClr val="3A3A3A"/>
              </a:solidFill>
              <a:latin typeface="Calibri Light" panose="020F0302020204030204" pitchFamily="34" charset="0"/>
            </a:endParaRPr>
          </a:p>
        </p:txBody>
      </p:sp>
      <p:sp>
        <p:nvSpPr>
          <p:cNvPr id="45" name="矩形 44"/>
          <p:cNvSpPr/>
          <p:nvPr/>
        </p:nvSpPr>
        <p:spPr>
          <a:xfrm>
            <a:off x="324723" y="1022623"/>
            <a:ext cx="8353614" cy="5907771"/>
          </a:xfrm>
          <a:prstGeom prst="rect">
            <a:avLst/>
          </a:prstGeom>
          <a:noFill/>
        </p:spPr>
        <p:txBody>
          <a:bodyPr wrap="square" rtlCol="0">
            <a:spAutoFit/>
          </a:bodyPr>
          <a:lstStyle/>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defRPr/>
            </a:pPr>
            <a:endParaRPr lang="en-US" altLang="zh-CN" sz="2000" dirty="0"/>
          </a:p>
          <a:p>
            <a:pPr>
              <a:defRPr/>
            </a:pPr>
            <a:r>
              <a:rPr lang="zh-CN" altLang="en-US" sz="2000" dirty="0"/>
              <a:t>含义：个人的消费不是由哪一期的收入决定的，而是由其一生的持久收入决定的，即个人在生命周期中平均消费。</a:t>
            </a:r>
            <a:endParaRPr lang="en-US" altLang="zh-CN" sz="2000" dirty="0"/>
          </a:p>
          <a:p>
            <a:pPr>
              <a:defRPr/>
            </a:pPr>
            <a:endParaRPr lang="en-US" altLang="zh-CN" sz="2000" dirty="0"/>
          </a:p>
          <a:p>
            <a:pPr algn="just">
              <a:lnSpc>
                <a:spcPct val="130000"/>
              </a:lnSpc>
            </a:pPr>
            <a:r>
              <a:rPr lang="en-US" altLang="zh-CN" sz="2000" dirty="0">
                <a:latin typeface="Calibri Light" panose="020F0302020204030204" pitchFamily="34" charset="0"/>
              </a:rPr>
              <a:t>Permanent income : income that households expect to receive each year.</a:t>
            </a:r>
          </a:p>
          <a:p>
            <a:pPr algn="just">
              <a:lnSpc>
                <a:spcPct val="130000"/>
              </a:lnSpc>
            </a:pPr>
            <a:r>
              <a:rPr lang="en-US" altLang="zh-CN" sz="2000" dirty="0">
                <a:latin typeface="Calibri Light" panose="020F0302020204030204" pitchFamily="34" charset="0"/>
              </a:rPr>
              <a:t>Transitory income : income that households do not expect to receive each year.</a:t>
            </a:r>
          </a:p>
          <a:p>
            <a:pPr>
              <a:defRPr/>
            </a:pPr>
            <a:endParaRPr lang="en-US" altLang="zh-CN" sz="2000" dirty="0"/>
          </a:p>
          <a:p>
            <a:pPr>
              <a:defRPr/>
            </a:pPr>
            <a:r>
              <a:rPr lang="zh-CN" altLang="en-US" sz="2000" dirty="0"/>
              <a:t>此外，持久性收入比暂时性收入对现期消费的影响要大。</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11" name="Object 15">
            <a:extLst>
              <a:ext uri="{FF2B5EF4-FFF2-40B4-BE49-F238E27FC236}">
                <a16:creationId xmlns:a16="http://schemas.microsoft.com/office/drawing/2014/main" id="{254A0FCA-9DAA-448C-A04F-603DF5066DF8}"/>
              </a:ext>
            </a:extLst>
          </p:cNvPr>
          <p:cNvGraphicFramePr>
            <a:graphicFrameLocks noChangeAspect="1"/>
          </p:cNvGraphicFramePr>
          <p:nvPr>
            <p:extLst>
              <p:ext uri="{D42A27DB-BD31-4B8C-83A1-F6EECF244321}">
                <p14:modId xmlns:p14="http://schemas.microsoft.com/office/powerpoint/2010/main" val="2743679650"/>
              </p:ext>
            </p:extLst>
          </p:nvPr>
        </p:nvGraphicFramePr>
        <p:xfrm>
          <a:off x="546100" y="1022623"/>
          <a:ext cx="2376487" cy="868363"/>
        </p:xfrm>
        <a:graphic>
          <a:graphicData uri="http://schemas.openxmlformats.org/presentationml/2006/ole">
            <mc:AlternateContent xmlns:mc="http://schemas.openxmlformats.org/markup-compatibility/2006">
              <mc:Choice xmlns:v="urn:schemas-microsoft-com:vml" Requires="v">
                <p:oleObj spid="_x0000_s2052" name="Equation" r:id="rId4" imgW="1180588" imgH="431613" progId="Equation.DSMT4">
                  <p:embed/>
                </p:oleObj>
              </mc:Choice>
              <mc:Fallback>
                <p:oleObj name="Equation" r:id="rId4" imgW="1180588" imgH="431613" progId="Equation.DSMT4">
                  <p:embed/>
                  <p:pic>
                    <p:nvPicPr>
                      <p:cNvPr id="11" name="Object 15">
                        <a:extLst>
                          <a:ext uri="{FF2B5EF4-FFF2-40B4-BE49-F238E27FC236}">
                            <a16:creationId xmlns:a16="http://schemas.microsoft.com/office/drawing/2014/main" id="{643D0A94-B7C8-4239-A060-BFCF42BE9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1022623"/>
                        <a:ext cx="2376487" cy="8683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22697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2709</TotalTime>
  <Words>2210</Words>
  <Application>Microsoft Office PowerPoint</Application>
  <PresentationFormat>全屏显示(4:3)</PresentationFormat>
  <Paragraphs>214</Paragraphs>
  <Slides>33</Slides>
  <Notes>33</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48" baseType="lpstr">
      <vt:lpstr>MS Gothic</vt:lpstr>
      <vt:lpstr>Yu Gothic UI Light</vt:lpstr>
      <vt:lpstr>等线</vt:lpstr>
      <vt:lpstr>黑体</vt:lpstr>
      <vt:lpstr>楷体_GB2312</vt:lpstr>
      <vt:lpstr>宋体</vt:lpstr>
      <vt:lpstr>Arial</vt:lpstr>
      <vt:lpstr>Arial Black</vt:lpstr>
      <vt:lpstr>Calibri</vt:lpstr>
      <vt:lpstr>Calibri Light</vt:lpstr>
      <vt:lpstr>Cambria Math</vt:lpstr>
      <vt:lpstr>Times New Roman</vt:lpstr>
      <vt:lpstr>Wingdings</vt:lpstr>
      <vt:lpstr>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keywords>ppt</cp:keywords>
  <cp:lastModifiedBy> </cp:lastModifiedBy>
  <cp:revision>349</cp:revision>
  <dcterms:created xsi:type="dcterms:W3CDTF">2016-06-07T15:36:47Z</dcterms:created>
  <dcterms:modified xsi:type="dcterms:W3CDTF">2018-10-12T01:13:12Z</dcterms:modified>
</cp:coreProperties>
</file>