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97" r:id="rId2"/>
    <p:sldId id="258" r:id="rId3"/>
    <p:sldId id="312" r:id="rId4"/>
    <p:sldId id="373" r:id="rId5"/>
    <p:sldId id="389" r:id="rId6"/>
    <p:sldId id="374" r:id="rId7"/>
    <p:sldId id="391" r:id="rId8"/>
    <p:sldId id="395" r:id="rId9"/>
    <p:sldId id="396" r:id="rId10"/>
    <p:sldId id="397" r:id="rId11"/>
    <p:sldId id="398" r:id="rId12"/>
    <p:sldId id="399" r:id="rId13"/>
    <p:sldId id="400" r:id="rId14"/>
    <p:sldId id="401" r:id="rId15"/>
    <p:sldId id="403" r:id="rId16"/>
    <p:sldId id="402" r:id="rId17"/>
    <p:sldId id="386" r:id="rId18"/>
    <p:sldId id="387" r:id="rId19"/>
    <p:sldId id="294" r:id="rId20"/>
  </p:sldIdLst>
  <p:sldSz cx="12195175"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40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62" autoAdjust="0"/>
    <p:restoredTop sz="94660"/>
  </p:normalViewPr>
  <p:slideViewPr>
    <p:cSldViewPr showGuides="1">
      <p:cViewPr>
        <p:scale>
          <a:sx n="70" d="100"/>
          <a:sy n="70" d="100"/>
        </p:scale>
        <p:origin x="-726" y="-120"/>
      </p:cViewPr>
      <p:guideLst>
        <p:guide orient="horz" pos="2160"/>
        <p:guide pos="4022"/>
      </p:guideLst>
    </p:cSldViewPr>
  </p:slid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AEA07B-178E-49B0-B5B8-2D6DCD7897A9}" type="datetimeFigureOut">
              <a:rPr lang="zh-CN" altLang="en-US" smtClean="0"/>
              <a:t>2018/11/1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9E4A5E-21BE-4E0F-A2B0-206772D9FFFB}" type="slidenum">
              <a:rPr lang="zh-CN" altLang="en-US" smtClean="0"/>
              <a:t>‹#›</a:t>
            </a:fld>
            <a:endParaRPr lang="zh-CN" altLang="en-US"/>
          </a:p>
        </p:txBody>
      </p:sp>
    </p:spTree>
    <p:extLst>
      <p:ext uri="{BB962C8B-B14F-4D97-AF65-F5344CB8AC3E}">
        <p14:creationId xmlns:p14="http://schemas.microsoft.com/office/powerpoint/2010/main" val="2676683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D9E4A5E-21BE-4E0F-A2B0-206772D9FFFB}" type="slidenum">
              <a:rPr lang="zh-CN" altLang="en-US" smtClean="0"/>
              <a:t>1</a:t>
            </a:fld>
            <a:endParaRPr lang="zh-CN" altLang="en-US"/>
          </a:p>
        </p:txBody>
      </p:sp>
    </p:spTree>
    <p:extLst>
      <p:ext uri="{BB962C8B-B14F-4D97-AF65-F5344CB8AC3E}">
        <p14:creationId xmlns:p14="http://schemas.microsoft.com/office/powerpoint/2010/main" val="654843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10</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11</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12</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13</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14</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15</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16</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D9E4A5E-21BE-4E0F-A2B0-206772D9FFFB}" type="slidenum">
              <a:rPr lang="zh-CN" altLang="en-US" smtClean="0"/>
              <a:t>17</a:t>
            </a:fld>
            <a:endParaRPr lang="zh-CN" altLang="en-US"/>
          </a:p>
        </p:txBody>
      </p:sp>
    </p:spTree>
    <p:extLst>
      <p:ext uri="{BB962C8B-B14F-4D97-AF65-F5344CB8AC3E}">
        <p14:creationId xmlns:p14="http://schemas.microsoft.com/office/powerpoint/2010/main" val="1690589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18</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D9E4A5E-21BE-4E0F-A2B0-206772D9FFFB}" type="slidenum">
              <a:rPr lang="zh-CN" altLang="en-US" smtClean="0"/>
              <a:t>19</a:t>
            </a:fld>
            <a:endParaRPr lang="zh-CN" altLang="en-US"/>
          </a:p>
        </p:txBody>
      </p:sp>
    </p:spTree>
    <p:extLst>
      <p:ext uri="{BB962C8B-B14F-4D97-AF65-F5344CB8AC3E}">
        <p14:creationId xmlns:p14="http://schemas.microsoft.com/office/powerpoint/2010/main" val="3527758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D9E4A5E-21BE-4E0F-A2B0-206772D9FFFB}" type="slidenum">
              <a:rPr lang="zh-CN" altLang="en-US" smtClean="0"/>
              <a:t>2</a:t>
            </a:fld>
            <a:endParaRPr lang="zh-CN" altLang="en-US"/>
          </a:p>
        </p:txBody>
      </p:sp>
    </p:spTree>
    <p:extLst>
      <p:ext uri="{BB962C8B-B14F-4D97-AF65-F5344CB8AC3E}">
        <p14:creationId xmlns:p14="http://schemas.microsoft.com/office/powerpoint/2010/main" val="1690589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3</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4</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5</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D9E4A5E-21BE-4E0F-A2B0-206772D9FFFB}" type="slidenum">
              <a:rPr lang="zh-CN" altLang="en-US" smtClean="0"/>
              <a:t>6</a:t>
            </a:fld>
            <a:endParaRPr lang="zh-CN" altLang="en-US"/>
          </a:p>
        </p:txBody>
      </p:sp>
    </p:spTree>
    <p:extLst>
      <p:ext uri="{BB962C8B-B14F-4D97-AF65-F5344CB8AC3E}">
        <p14:creationId xmlns:p14="http://schemas.microsoft.com/office/powerpoint/2010/main" val="1690589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7</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8</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9</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638" y="2130426"/>
            <a:ext cx="10365899"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9276" y="3886200"/>
            <a:ext cx="853662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96FCFA1-DF0D-4607-B177-150963F30736}" type="datetimeFigureOut">
              <a:rPr lang="zh-CN" altLang="en-US" smtClean="0"/>
              <a:t>2018/11/1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3389584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96FCFA1-DF0D-4607-B177-150963F30736}" type="datetimeFigureOut">
              <a:rPr lang="zh-CN" altLang="en-US" smtClean="0"/>
              <a:t>2018/11/1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1753992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1792903" y="274639"/>
            <a:ext cx="365855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13012" y="274639"/>
            <a:ext cx="10776639"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96FCFA1-DF0D-4607-B177-150963F30736}" type="datetimeFigureOut">
              <a:rPr lang="zh-CN" altLang="en-US" smtClean="0"/>
              <a:t>2018/11/1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1473945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96FCFA1-DF0D-4607-B177-150963F30736}" type="datetimeFigureOut">
              <a:rPr lang="zh-CN" altLang="en-US" smtClean="0"/>
              <a:t>2018/11/1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2837933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335" y="4406901"/>
            <a:ext cx="10365899"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335" y="2906713"/>
            <a:ext cx="1036589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96FCFA1-DF0D-4607-B177-150963F30736}" type="datetimeFigureOut">
              <a:rPr lang="zh-CN" altLang="en-US" smtClean="0"/>
              <a:t>2018/11/1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89695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13012" y="1600201"/>
            <a:ext cx="72175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8233862" y="1600201"/>
            <a:ext cx="721759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96FCFA1-DF0D-4607-B177-150963F30736}" type="datetimeFigureOut">
              <a:rPr lang="zh-CN" altLang="en-US" smtClean="0"/>
              <a:t>2018/11/1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389148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759" y="274638"/>
            <a:ext cx="10975658"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759" y="1535113"/>
            <a:ext cx="538832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759" y="2174875"/>
            <a:ext cx="53883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4980" y="1535113"/>
            <a:ext cx="53904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4980" y="2174875"/>
            <a:ext cx="53904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96FCFA1-DF0D-4607-B177-150963F30736}" type="datetimeFigureOut">
              <a:rPr lang="zh-CN" altLang="en-US" smtClean="0"/>
              <a:t>2018/11/1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2741128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96FCFA1-DF0D-4607-B177-150963F30736}" type="datetimeFigureOut">
              <a:rPr lang="zh-CN" altLang="en-US" smtClean="0"/>
              <a:t>2018/11/1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569916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6FCFA1-DF0D-4607-B177-150963F30736}" type="datetimeFigureOut">
              <a:rPr lang="zh-CN" altLang="en-US" smtClean="0"/>
              <a:t>2018/11/1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1686599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759" y="273050"/>
            <a:ext cx="4012129"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974" y="273051"/>
            <a:ext cx="681744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759" y="1435101"/>
            <a:ext cx="401212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96FCFA1-DF0D-4607-B177-150963F30736}" type="datetimeFigureOut">
              <a:rPr lang="zh-CN" altLang="en-US" smtClean="0"/>
              <a:t>2018/11/1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167720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340" y="4800600"/>
            <a:ext cx="7317105"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90340" y="612775"/>
            <a:ext cx="731710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0340" y="5367338"/>
            <a:ext cx="731710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96FCFA1-DF0D-4607-B177-150963F30736}" type="datetimeFigureOut">
              <a:rPr lang="zh-CN" altLang="en-US" smtClean="0"/>
              <a:t>2018/11/1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3341883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8DBDE"/>
            </a:gs>
            <a:gs pos="100000">
              <a:srgbClr val="F9F9F9"/>
            </a:gs>
          </a:gsLst>
          <a:lin ang="168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759" y="274638"/>
            <a:ext cx="10975658"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759" y="1600201"/>
            <a:ext cx="10975658"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759" y="6356351"/>
            <a:ext cx="284554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6FCFA1-DF0D-4607-B177-150963F30736}" type="datetimeFigureOut">
              <a:rPr lang="zh-CN" altLang="en-US" smtClean="0"/>
              <a:t>2018/11/1</a:t>
            </a:fld>
            <a:endParaRPr lang="zh-CN" altLang="en-US"/>
          </a:p>
        </p:txBody>
      </p:sp>
      <p:sp>
        <p:nvSpPr>
          <p:cNvPr id="5" name="页脚占位符 4"/>
          <p:cNvSpPr>
            <a:spLocks noGrp="1"/>
          </p:cNvSpPr>
          <p:nvPr>
            <p:ph type="ftr" sz="quarter" idx="3"/>
          </p:nvPr>
        </p:nvSpPr>
        <p:spPr>
          <a:xfrm>
            <a:off x="4166685" y="6356351"/>
            <a:ext cx="3861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9875" y="6356351"/>
            <a:ext cx="284554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1729592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p:cNvSpPr txBox="1"/>
          <p:nvPr/>
        </p:nvSpPr>
        <p:spPr>
          <a:xfrm>
            <a:off x="647231" y="1006113"/>
            <a:ext cx="10873208" cy="1077218"/>
          </a:xfrm>
          <a:prstGeom prst="rect">
            <a:avLst/>
          </a:prstGeom>
          <a:noFill/>
        </p:spPr>
        <p:txBody>
          <a:bodyPr wrap="square" rtlCol="0">
            <a:spAutoFit/>
          </a:bodyPr>
          <a:lstStyle/>
          <a:p>
            <a:pPr algn="ctr"/>
            <a:r>
              <a:rPr lang="en-US" altLang="zh-CN" sz="3200" b="1" dirty="0">
                <a:latin typeface="Verdana" panose="020B0604030504040204" pitchFamily="34" charset="0"/>
                <a:ea typeface="Verdana" panose="020B0604030504040204" pitchFamily="34" charset="0"/>
                <a:cs typeface="Verdana" panose="020B0604030504040204" pitchFamily="34" charset="0"/>
              </a:rPr>
              <a:t>Small business lending and the changing structure of the banking industry</a:t>
            </a:r>
            <a:endParaRPr lang="en-US" altLang="zh-CN" sz="32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53" name="组合 52"/>
          <p:cNvGrpSpPr/>
          <p:nvPr/>
        </p:nvGrpSpPr>
        <p:grpSpPr>
          <a:xfrm>
            <a:off x="4076774" y="3545925"/>
            <a:ext cx="216025" cy="216025"/>
            <a:chOff x="304800" y="673100"/>
            <a:chExt cx="4000500" cy="4000500"/>
          </a:xfrm>
          <a:effectLst>
            <a:outerShdw blurRad="444500" dist="254000" dir="8100000" algn="tr" rotWithShape="0">
              <a:prstClr val="black">
                <a:alpha val="50000"/>
              </a:prstClr>
            </a:outerShdw>
          </a:effectLst>
        </p:grpSpPr>
        <p:sp>
          <p:nvSpPr>
            <p:cNvPr id="54" name="同心圆 5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5" name="椭圆 5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6" name="标题 4"/>
          <p:cNvSpPr txBox="1">
            <a:spLocks/>
          </p:cNvSpPr>
          <p:nvPr/>
        </p:nvSpPr>
        <p:spPr>
          <a:xfrm>
            <a:off x="2137147" y="2636911"/>
            <a:ext cx="8064896" cy="7200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2400" b="1" dirty="0">
                <a:latin typeface="+mn-lt"/>
                <a:ea typeface="楷体" panose="02010609060101010101" pitchFamily="49" charset="-122"/>
              </a:rPr>
              <a:t>Philip E. </a:t>
            </a:r>
            <a:r>
              <a:rPr lang="en-US" altLang="zh-CN" sz="2400" b="1" dirty="0" err="1" smtClean="0">
                <a:latin typeface="+mn-lt"/>
                <a:ea typeface="楷体" panose="02010609060101010101" pitchFamily="49" charset="-122"/>
              </a:rPr>
              <a:t>Strahan</a:t>
            </a:r>
            <a:r>
              <a:rPr lang="en-US" altLang="zh-CN" sz="2400" b="1" dirty="0">
                <a:latin typeface="+mn-lt"/>
                <a:ea typeface="楷体" panose="02010609060101010101" pitchFamily="49" charset="-122"/>
              </a:rPr>
              <a:t>, James P. Weston </a:t>
            </a:r>
            <a:endParaRPr lang="zh-CN" altLang="en-US" sz="2400" b="1" dirty="0" smtClean="0">
              <a:latin typeface="+mn-lt"/>
              <a:ea typeface="楷体" panose="02010609060101010101" pitchFamily="49" charset="-122"/>
            </a:endParaRPr>
          </a:p>
        </p:txBody>
      </p:sp>
      <p:sp>
        <p:nvSpPr>
          <p:cNvPr id="60" name="TextBox 59"/>
          <p:cNvSpPr txBox="1"/>
          <p:nvPr/>
        </p:nvSpPr>
        <p:spPr>
          <a:xfrm>
            <a:off x="13514411" y="7029400"/>
            <a:ext cx="877163" cy="369332"/>
          </a:xfrm>
          <a:prstGeom prst="rect">
            <a:avLst/>
          </a:prstGeom>
          <a:noFill/>
        </p:spPr>
        <p:txBody>
          <a:bodyPr wrap="none" rtlCol="0">
            <a:spAutoFit/>
          </a:bodyPr>
          <a:lstStyle/>
          <a:p>
            <a:r>
              <a:rPr lang="zh-CN" altLang="en-US" dirty="0" smtClean="0"/>
              <a:t>延时符</a:t>
            </a:r>
            <a:endParaRPr lang="zh-CN" altLang="en-US" dirty="0"/>
          </a:p>
        </p:txBody>
      </p:sp>
      <p:pic>
        <p:nvPicPr>
          <p:cNvPr id="38" name="图片 37"/>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13752" y="3356991"/>
            <a:ext cx="12195175" cy="3501009"/>
          </a:xfrm>
          <a:prstGeom prst="rect">
            <a:avLst/>
          </a:prstGeom>
        </p:spPr>
      </p:pic>
    </p:spTree>
    <p:extLst>
      <p:ext uri="{BB962C8B-B14F-4D97-AF65-F5344CB8AC3E}">
        <p14:creationId xmlns:p14="http://schemas.microsoft.com/office/powerpoint/2010/main" val="1508187971"/>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2"/>
                                        </p:tgtEl>
                                        <p:attrNameLst>
                                          <p:attrName>ppt_y</p:attrName>
                                        </p:attrNameLst>
                                      </p:cBhvr>
                                      <p:tavLst>
                                        <p:tav tm="0">
                                          <p:val>
                                            <p:strVal val="#ppt_y"/>
                                          </p:val>
                                        </p:tav>
                                        <p:tav tm="100000">
                                          <p:val>
                                            <p:strVal val="#ppt_y"/>
                                          </p:val>
                                        </p:tav>
                                      </p:tavLst>
                                    </p:anim>
                                    <p:anim calcmode="lin" valueType="num">
                                      <p:cBhvr>
                                        <p:cTn id="9" dur="500" fill="hold"/>
                                        <p:tgtEl>
                                          <p:spTgt spid="5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2"/>
                                        </p:tgtEl>
                                      </p:cBhvr>
                                    </p:animEffect>
                                  </p:childTnLst>
                                </p:cTn>
                              </p:par>
                              <p:par>
                                <p:cTn id="12" presetID="53" presetClass="entr" presetSubtype="16" fill="hold" nodeType="withEffect">
                                  <p:stCondLst>
                                    <p:cond delay="500"/>
                                  </p:stCondLst>
                                  <p:childTnLst>
                                    <p:set>
                                      <p:cBhvr>
                                        <p:cTn id="13" dur="1" fill="hold">
                                          <p:stCondLst>
                                            <p:cond delay="0"/>
                                          </p:stCondLst>
                                        </p:cTn>
                                        <p:tgtEl>
                                          <p:spTgt spid="53"/>
                                        </p:tgtEl>
                                        <p:attrNameLst>
                                          <p:attrName>style.visibility</p:attrName>
                                        </p:attrNameLst>
                                      </p:cBhvr>
                                      <p:to>
                                        <p:strVal val="visible"/>
                                      </p:to>
                                    </p:set>
                                    <p:anim calcmode="lin" valueType="num">
                                      <p:cBhvr>
                                        <p:cTn id="14" dur="500" fill="hold"/>
                                        <p:tgtEl>
                                          <p:spTgt spid="53"/>
                                        </p:tgtEl>
                                        <p:attrNameLst>
                                          <p:attrName>ppt_w</p:attrName>
                                        </p:attrNameLst>
                                      </p:cBhvr>
                                      <p:tavLst>
                                        <p:tav tm="0">
                                          <p:val>
                                            <p:fltVal val="0"/>
                                          </p:val>
                                        </p:tav>
                                        <p:tav tm="100000">
                                          <p:val>
                                            <p:strVal val="#ppt_w"/>
                                          </p:val>
                                        </p:tav>
                                      </p:tavLst>
                                    </p:anim>
                                    <p:anim calcmode="lin" valueType="num">
                                      <p:cBhvr>
                                        <p:cTn id="15" dur="500" fill="hold"/>
                                        <p:tgtEl>
                                          <p:spTgt spid="53"/>
                                        </p:tgtEl>
                                        <p:attrNameLst>
                                          <p:attrName>ppt_h</p:attrName>
                                        </p:attrNameLst>
                                      </p:cBhvr>
                                      <p:tavLst>
                                        <p:tav tm="0">
                                          <p:val>
                                            <p:fltVal val="0"/>
                                          </p:val>
                                        </p:tav>
                                        <p:tav tm="100000">
                                          <p:val>
                                            <p:strVal val="#ppt_h"/>
                                          </p:val>
                                        </p:tav>
                                      </p:tavLst>
                                    </p:anim>
                                    <p:animEffect transition="in" filter="fade">
                                      <p:cBhvr>
                                        <p:cTn id="16" dur="500"/>
                                        <p:tgtEl>
                                          <p:spTgt spid="53"/>
                                        </p:tgtEl>
                                      </p:cBhvr>
                                    </p:animEffect>
                                  </p:childTnLst>
                                </p:cTn>
                              </p:par>
                            </p:childTnLst>
                          </p:cTn>
                        </p:par>
                        <p:par>
                          <p:cTn id="17" fill="hold">
                            <p:stCondLst>
                              <p:cond delay="3600"/>
                            </p:stCondLst>
                            <p:childTnLst>
                              <p:par>
                                <p:cTn id="18" presetID="42" presetClass="entr" presetSubtype="0" fill="hold" grpId="0" nodeType="after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fade">
                                      <p:cBhvr>
                                        <p:cTn id="20" dur="1000"/>
                                        <p:tgtEl>
                                          <p:spTgt spid="56"/>
                                        </p:tgtEl>
                                      </p:cBhvr>
                                    </p:animEffect>
                                    <p:anim calcmode="lin" valueType="num">
                                      <p:cBhvr>
                                        <p:cTn id="21" dur="1000" fill="hold"/>
                                        <p:tgtEl>
                                          <p:spTgt spid="56"/>
                                        </p:tgtEl>
                                        <p:attrNameLst>
                                          <p:attrName>ppt_x</p:attrName>
                                        </p:attrNameLst>
                                      </p:cBhvr>
                                      <p:tavLst>
                                        <p:tav tm="0">
                                          <p:val>
                                            <p:strVal val="#ppt_x"/>
                                          </p:val>
                                        </p:tav>
                                        <p:tav tm="100000">
                                          <p:val>
                                            <p:strVal val="#ppt_x"/>
                                          </p:val>
                                        </p:tav>
                                      </p:tavLst>
                                    </p:anim>
                                    <p:anim calcmode="lin" valueType="num">
                                      <p:cBhvr>
                                        <p:cTn id="22" dur="1000" fill="hold"/>
                                        <p:tgtEl>
                                          <p:spTgt spid="56"/>
                                        </p:tgtEl>
                                        <p:attrNameLst>
                                          <p:attrName>ppt_y</p:attrName>
                                        </p:attrNameLst>
                                      </p:cBhvr>
                                      <p:tavLst>
                                        <p:tav tm="0">
                                          <p:val>
                                            <p:strVal val="#ppt_y+.1"/>
                                          </p:val>
                                        </p:tav>
                                        <p:tav tm="100000">
                                          <p:val>
                                            <p:strVal val="#ppt_y"/>
                                          </p:val>
                                        </p:tav>
                                      </p:tavLst>
                                    </p:anim>
                                  </p:childTnLst>
                                </p:cTn>
                              </p:par>
                            </p:childTnLst>
                          </p:cTn>
                        </p:par>
                        <p:par>
                          <p:cTn id="23" fill="hold">
                            <p:stCondLst>
                              <p:cond delay="4600"/>
                            </p:stCondLst>
                            <p:childTnLst>
                              <p:par>
                                <p:cTn id="24" presetID="10" presetClass="entr" presetSubtype="0" fill="hold" grpId="0" nodeType="after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250"/>
                                        <p:tgtEl>
                                          <p:spTgt spid="60"/>
                                        </p:tgtEl>
                                      </p:cBhvr>
                                    </p:animEffect>
                                  </p:childTnLst>
                                </p:cTn>
                              </p:par>
                            </p:childTnLst>
                          </p:cTn>
                        </p:par>
                        <p:par>
                          <p:cTn id="27" fill="hold">
                            <p:stCondLst>
                              <p:cond delay="5850"/>
                            </p:stCondLst>
                            <p:childTnLst>
                              <p:par>
                                <p:cTn id="28" presetID="42" presetClass="entr" presetSubtype="0" fill="hold" nodeType="after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1000"/>
                                        <p:tgtEl>
                                          <p:spTgt spid="38"/>
                                        </p:tgtEl>
                                      </p:cBhvr>
                                    </p:animEffect>
                                    <p:anim calcmode="lin" valueType="num">
                                      <p:cBhvr>
                                        <p:cTn id="31" dur="1000" fill="hold"/>
                                        <p:tgtEl>
                                          <p:spTgt spid="38"/>
                                        </p:tgtEl>
                                        <p:attrNameLst>
                                          <p:attrName>ppt_x</p:attrName>
                                        </p:attrNameLst>
                                      </p:cBhvr>
                                      <p:tavLst>
                                        <p:tav tm="0">
                                          <p:val>
                                            <p:strVal val="#ppt_x"/>
                                          </p:val>
                                        </p:tav>
                                        <p:tav tm="100000">
                                          <p:val>
                                            <p:strVal val="#ppt_x"/>
                                          </p:val>
                                        </p:tav>
                                      </p:tavLst>
                                    </p:anim>
                                    <p:anim calcmode="lin" valueType="num">
                                      <p:cBhvr>
                                        <p:cTn id="32"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6" grpId="0"/>
      <p:bldP spid="6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10062" y="428087"/>
            <a:ext cx="11260133" cy="400110"/>
            <a:chOff x="310062" y="428087"/>
            <a:chExt cx="11260133" cy="400110"/>
          </a:xfrm>
        </p:grpSpPr>
        <p:grpSp>
          <p:nvGrpSpPr>
            <p:cNvPr id="14" name="组合 13"/>
            <p:cNvGrpSpPr/>
            <p:nvPr/>
          </p:nvGrpSpPr>
          <p:grpSpPr>
            <a:xfrm>
              <a:off x="310062" y="428087"/>
              <a:ext cx="2259131" cy="400110"/>
              <a:chOff x="8641357" y="2145520"/>
              <a:chExt cx="2259653" cy="400202"/>
            </a:xfrm>
          </p:grpSpPr>
          <p:sp>
            <p:nvSpPr>
              <p:cNvPr id="17"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18" name="TextBox 54"/>
              <p:cNvSpPr txBox="1"/>
              <p:nvPr/>
            </p:nvSpPr>
            <p:spPr>
              <a:xfrm>
                <a:off x="8759844" y="2145520"/>
                <a:ext cx="2141166" cy="400202"/>
              </a:xfrm>
              <a:prstGeom prst="rect">
                <a:avLst/>
              </a:prstGeom>
              <a:noFill/>
            </p:spPr>
            <p:txBody>
              <a:bodyPr wrap="square" rtlCol="0">
                <a:spAutoFit/>
              </a:bodyPr>
              <a:lstStyle/>
              <a:p>
                <a:r>
                  <a:rPr lang="en-US" altLang="zh-CN" sz="2000" dirty="0" smtClean="0">
                    <a:latin typeface="Verdana" panose="020B0604030504040204" pitchFamily="34" charset="0"/>
                    <a:ea typeface="Verdana" panose="020B0604030504040204" pitchFamily="34" charset="0"/>
                    <a:cs typeface="Verdana" panose="020B0604030504040204" pitchFamily="34" charset="0"/>
                  </a:rPr>
                  <a:t>Empirical </a:t>
                </a:r>
                <a:r>
                  <a:rPr lang="en-US" altLang="zh-CN" sz="2000" dirty="0">
                    <a:latin typeface="Verdana" panose="020B0604030504040204" pitchFamily="34" charset="0"/>
                    <a:ea typeface="Verdana" panose="020B0604030504040204" pitchFamily="34" charset="0"/>
                    <a:cs typeface="Verdana" panose="020B0604030504040204" pitchFamily="34" charset="0"/>
                  </a:rPr>
                  <a:t>tests</a:t>
                </a:r>
                <a:endParaRPr lang="zh-CN" altLang="zh-CN" sz="2000" dirty="0">
                  <a:latin typeface="Verdana" panose="020B0604030504040204" pitchFamily="34" charset="0"/>
                  <a:ea typeface="Gulim" panose="020B0600000101010101" pitchFamily="34" charset="-127"/>
                  <a:cs typeface="Verdana" panose="020B0604030504040204" pitchFamily="34" charset="0"/>
                </a:endParaRPr>
              </a:p>
            </p:txBody>
          </p:sp>
        </p:grpSp>
        <p:cxnSp>
          <p:nvCxnSpPr>
            <p:cNvPr id="15" name="直接连接符 14"/>
            <p:cNvCxnSpPr/>
            <p:nvPr/>
          </p:nvCxnSpPr>
          <p:spPr>
            <a:xfrm>
              <a:off x="2425179" y="745484"/>
              <a:ext cx="9145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矩形 18"/>
          <p:cNvSpPr/>
          <p:nvPr/>
        </p:nvSpPr>
        <p:spPr>
          <a:xfrm>
            <a:off x="398574" y="828196"/>
            <a:ext cx="6203069" cy="572464"/>
          </a:xfrm>
          <a:prstGeom prst="rect">
            <a:avLst/>
          </a:prstGeom>
        </p:spPr>
        <p:txBody>
          <a:bodyPr wrap="square">
            <a:spAutoFit/>
          </a:bodyPr>
          <a:lstStyle/>
          <a:p>
            <a:pPr>
              <a:lnSpc>
                <a:spcPct val="130000"/>
              </a:lnSpc>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Size, complexity and small business lending: </a:t>
            </a:r>
          </a:p>
        </p:txBody>
      </p:sp>
      <p:pic>
        <p:nvPicPr>
          <p:cNvPr id="2050" name="Picture 2" descr="C:\Users\Administrator\Desktop\Table 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8857" y="1400660"/>
            <a:ext cx="9207242" cy="5407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824740"/>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10062" y="428087"/>
            <a:ext cx="11260133" cy="400110"/>
            <a:chOff x="310062" y="428087"/>
            <a:chExt cx="11260133" cy="400110"/>
          </a:xfrm>
        </p:grpSpPr>
        <p:grpSp>
          <p:nvGrpSpPr>
            <p:cNvPr id="14" name="组合 13"/>
            <p:cNvGrpSpPr/>
            <p:nvPr/>
          </p:nvGrpSpPr>
          <p:grpSpPr>
            <a:xfrm>
              <a:off x="310062" y="428087"/>
              <a:ext cx="2259131" cy="400110"/>
              <a:chOff x="8641357" y="2145520"/>
              <a:chExt cx="2259653" cy="400202"/>
            </a:xfrm>
          </p:grpSpPr>
          <p:sp>
            <p:nvSpPr>
              <p:cNvPr id="17"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18" name="TextBox 54"/>
              <p:cNvSpPr txBox="1"/>
              <p:nvPr/>
            </p:nvSpPr>
            <p:spPr>
              <a:xfrm>
                <a:off x="8759844" y="2145520"/>
                <a:ext cx="2141166" cy="400202"/>
              </a:xfrm>
              <a:prstGeom prst="rect">
                <a:avLst/>
              </a:prstGeom>
              <a:noFill/>
            </p:spPr>
            <p:txBody>
              <a:bodyPr wrap="square" rtlCol="0">
                <a:spAutoFit/>
              </a:bodyPr>
              <a:lstStyle/>
              <a:p>
                <a:r>
                  <a:rPr lang="en-US" altLang="zh-CN" sz="2000" dirty="0" smtClean="0">
                    <a:latin typeface="Verdana" panose="020B0604030504040204" pitchFamily="34" charset="0"/>
                    <a:ea typeface="Verdana" panose="020B0604030504040204" pitchFamily="34" charset="0"/>
                    <a:cs typeface="Verdana" panose="020B0604030504040204" pitchFamily="34" charset="0"/>
                  </a:rPr>
                  <a:t>Empirical </a:t>
                </a:r>
                <a:r>
                  <a:rPr lang="en-US" altLang="zh-CN" sz="2000" dirty="0">
                    <a:latin typeface="Verdana" panose="020B0604030504040204" pitchFamily="34" charset="0"/>
                    <a:ea typeface="Verdana" panose="020B0604030504040204" pitchFamily="34" charset="0"/>
                    <a:cs typeface="Verdana" panose="020B0604030504040204" pitchFamily="34" charset="0"/>
                  </a:rPr>
                  <a:t>tests</a:t>
                </a:r>
                <a:endParaRPr lang="zh-CN" altLang="zh-CN" sz="2000" dirty="0">
                  <a:latin typeface="Verdana" panose="020B0604030504040204" pitchFamily="34" charset="0"/>
                  <a:ea typeface="Gulim" panose="020B0600000101010101" pitchFamily="34" charset="-127"/>
                  <a:cs typeface="Verdana" panose="020B0604030504040204" pitchFamily="34" charset="0"/>
                </a:endParaRPr>
              </a:p>
            </p:txBody>
          </p:sp>
        </p:grpSp>
        <p:cxnSp>
          <p:nvCxnSpPr>
            <p:cNvPr id="15" name="直接连接符 14"/>
            <p:cNvCxnSpPr/>
            <p:nvPr/>
          </p:nvCxnSpPr>
          <p:spPr>
            <a:xfrm>
              <a:off x="2425179" y="745484"/>
              <a:ext cx="9145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矩形 18"/>
          <p:cNvSpPr/>
          <p:nvPr/>
        </p:nvSpPr>
        <p:spPr>
          <a:xfrm>
            <a:off x="428522" y="745484"/>
            <a:ext cx="6203069" cy="572464"/>
          </a:xfrm>
          <a:prstGeom prst="rect">
            <a:avLst/>
          </a:prstGeom>
        </p:spPr>
        <p:txBody>
          <a:bodyPr wrap="square">
            <a:spAutoFit/>
          </a:bodyPr>
          <a:lstStyle/>
          <a:p>
            <a:pPr>
              <a:lnSpc>
                <a:spcPct val="130000"/>
              </a:lnSpc>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Size, complexity and small business lending: </a:t>
            </a:r>
          </a:p>
        </p:txBody>
      </p:sp>
      <p:pic>
        <p:nvPicPr>
          <p:cNvPr id="3074" name="Picture 2" descr="C:\Users\Administrator\Desktop\Table 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1586" y="1317948"/>
            <a:ext cx="9783762" cy="5540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6030586"/>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10062" y="428087"/>
            <a:ext cx="11260133" cy="400110"/>
            <a:chOff x="310062" y="428087"/>
            <a:chExt cx="11260133" cy="400110"/>
          </a:xfrm>
        </p:grpSpPr>
        <p:grpSp>
          <p:nvGrpSpPr>
            <p:cNvPr id="14" name="组合 13"/>
            <p:cNvGrpSpPr/>
            <p:nvPr/>
          </p:nvGrpSpPr>
          <p:grpSpPr>
            <a:xfrm>
              <a:off x="310062" y="428087"/>
              <a:ext cx="2259131" cy="400110"/>
              <a:chOff x="8641357" y="2145520"/>
              <a:chExt cx="2259653" cy="400202"/>
            </a:xfrm>
          </p:grpSpPr>
          <p:sp>
            <p:nvSpPr>
              <p:cNvPr id="17"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18" name="TextBox 54"/>
              <p:cNvSpPr txBox="1"/>
              <p:nvPr/>
            </p:nvSpPr>
            <p:spPr>
              <a:xfrm>
                <a:off x="8759844" y="2145520"/>
                <a:ext cx="2141166" cy="400202"/>
              </a:xfrm>
              <a:prstGeom prst="rect">
                <a:avLst/>
              </a:prstGeom>
              <a:noFill/>
            </p:spPr>
            <p:txBody>
              <a:bodyPr wrap="square" rtlCol="0">
                <a:spAutoFit/>
              </a:bodyPr>
              <a:lstStyle/>
              <a:p>
                <a:r>
                  <a:rPr lang="en-US" altLang="zh-CN" sz="2000" dirty="0" smtClean="0">
                    <a:latin typeface="Verdana" panose="020B0604030504040204" pitchFamily="34" charset="0"/>
                    <a:ea typeface="Verdana" panose="020B0604030504040204" pitchFamily="34" charset="0"/>
                    <a:cs typeface="Verdana" panose="020B0604030504040204" pitchFamily="34" charset="0"/>
                  </a:rPr>
                  <a:t>Empirical </a:t>
                </a:r>
                <a:r>
                  <a:rPr lang="en-US" altLang="zh-CN" sz="2000" dirty="0">
                    <a:latin typeface="Verdana" panose="020B0604030504040204" pitchFamily="34" charset="0"/>
                    <a:ea typeface="Verdana" panose="020B0604030504040204" pitchFamily="34" charset="0"/>
                    <a:cs typeface="Verdana" panose="020B0604030504040204" pitchFamily="34" charset="0"/>
                  </a:rPr>
                  <a:t>tests</a:t>
                </a:r>
                <a:endParaRPr lang="zh-CN" altLang="zh-CN" sz="2000" dirty="0">
                  <a:latin typeface="Verdana" panose="020B0604030504040204" pitchFamily="34" charset="0"/>
                  <a:ea typeface="Gulim" panose="020B0600000101010101" pitchFamily="34" charset="-127"/>
                  <a:cs typeface="Verdana" panose="020B0604030504040204" pitchFamily="34" charset="0"/>
                </a:endParaRPr>
              </a:p>
            </p:txBody>
          </p:sp>
        </p:grpSp>
        <p:cxnSp>
          <p:nvCxnSpPr>
            <p:cNvPr id="15" name="直接连接符 14"/>
            <p:cNvCxnSpPr/>
            <p:nvPr/>
          </p:nvCxnSpPr>
          <p:spPr>
            <a:xfrm>
              <a:off x="2425179" y="745484"/>
              <a:ext cx="9145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矩形 18"/>
          <p:cNvSpPr/>
          <p:nvPr/>
        </p:nvSpPr>
        <p:spPr>
          <a:xfrm>
            <a:off x="460394" y="982410"/>
            <a:ext cx="11315637" cy="5453801"/>
          </a:xfrm>
          <a:prstGeom prst="rect">
            <a:avLst/>
          </a:prstGeom>
        </p:spPr>
        <p:txBody>
          <a:bodyPr wrap="square">
            <a:spAutoFit/>
          </a:bodyPr>
          <a:lstStyle/>
          <a:p>
            <a:pPr>
              <a:lnSpc>
                <a:spcPct val="130000"/>
              </a:lnSpc>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Bank consolidation and small business lending: </a:t>
            </a:r>
            <a:endPar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To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test directly whether consolidation leads to increases or decreases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in small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business lending, we construct a sample of 563 banking companies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active in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merger and/or </a:t>
            </a:r>
            <a:r>
              <a:rPr lang="en-US" altLang="zh-CN" sz="2000" dirty="0" err="1" smtClean="0">
                <a:latin typeface="Times New Roman" panose="02020603050405020304" pitchFamily="18" charset="0"/>
                <a:ea typeface="华文楷体" panose="02010600040101010101" pitchFamily="2" charset="-122"/>
                <a:cs typeface="Times New Roman" panose="02020603050405020304" pitchFamily="18" charset="0"/>
              </a:rPr>
              <a:t>acquisi-tion</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activity (M&amp;A) and compare changes in their small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business lending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before and after the consolidation with banking companies not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involved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in any M&amp;A activity over the same period</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a:t>
            </a:r>
          </a:p>
          <a:p>
            <a:pPr>
              <a:lnSpc>
                <a:spcPct val="130000"/>
              </a:lnSpc>
            </a:pP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   To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make the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comparisons across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time for the banking companies active in M&amp;A, we construct a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pro-forma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banking company for each acquirer by summing the assets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and liabilities of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all of its bank subsidiaries as well as all of the banks that it acquired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between 1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July 1993 and 30 June 1996 as of 30 June 1993 (before any of the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M&amp;A activity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had actually occurred</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a:t>
            </a:r>
          </a:p>
          <a:p>
            <a:pPr>
              <a:lnSpc>
                <a:spcPct val="130000"/>
              </a:lnSpc>
            </a:pP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   We construct our matched sample by randomly selecting one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non-merging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banking company for each of the acquiring banking companies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with total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domestic assets within 10 percent of the pro-forma banking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company’s domestic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assets as of the beginning of the period (1993). Since we do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the matching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without replacement, we were only able to match 489 of the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563 acquirers</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a:t>
            </a:r>
            <a:endPar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2835357975"/>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10062" y="428087"/>
            <a:ext cx="11260133" cy="400110"/>
            <a:chOff x="310062" y="428087"/>
            <a:chExt cx="11260133" cy="400110"/>
          </a:xfrm>
        </p:grpSpPr>
        <p:grpSp>
          <p:nvGrpSpPr>
            <p:cNvPr id="14" name="组合 13"/>
            <p:cNvGrpSpPr/>
            <p:nvPr/>
          </p:nvGrpSpPr>
          <p:grpSpPr>
            <a:xfrm>
              <a:off x="310062" y="428087"/>
              <a:ext cx="2259131" cy="400110"/>
              <a:chOff x="8641357" y="2145520"/>
              <a:chExt cx="2259653" cy="400202"/>
            </a:xfrm>
          </p:grpSpPr>
          <p:sp>
            <p:nvSpPr>
              <p:cNvPr id="17"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18" name="TextBox 54"/>
              <p:cNvSpPr txBox="1"/>
              <p:nvPr/>
            </p:nvSpPr>
            <p:spPr>
              <a:xfrm>
                <a:off x="8759844" y="2145520"/>
                <a:ext cx="2141166" cy="400202"/>
              </a:xfrm>
              <a:prstGeom prst="rect">
                <a:avLst/>
              </a:prstGeom>
              <a:noFill/>
            </p:spPr>
            <p:txBody>
              <a:bodyPr wrap="square" rtlCol="0">
                <a:spAutoFit/>
              </a:bodyPr>
              <a:lstStyle/>
              <a:p>
                <a:r>
                  <a:rPr lang="en-US" altLang="zh-CN" sz="2000" dirty="0" smtClean="0">
                    <a:latin typeface="Verdana" panose="020B0604030504040204" pitchFamily="34" charset="0"/>
                    <a:ea typeface="Verdana" panose="020B0604030504040204" pitchFamily="34" charset="0"/>
                    <a:cs typeface="Verdana" panose="020B0604030504040204" pitchFamily="34" charset="0"/>
                  </a:rPr>
                  <a:t>Empirical </a:t>
                </a:r>
                <a:r>
                  <a:rPr lang="en-US" altLang="zh-CN" sz="2000" dirty="0">
                    <a:latin typeface="Verdana" panose="020B0604030504040204" pitchFamily="34" charset="0"/>
                    <a:ea typeface="Verdana" panose="020B0604030504040204" pitchFamily="34" charset="0"/>
                    <a:cs typeface="Verdana" panose="020B0604030504040204" pitchFamily="34" charset="0"/>
                  </a:rPr>
                  <a:t>tests</a:t>
                </a:r>
                <a:endParaRPr lang="zh-CN" altLang="zh-CN" sz="2000" dirty="0">
                  <a:latin typeface="Verdana" panose="020B0604030504040204" pitchFamily="34" charset="0"/>
                  <a:ea typeface="Gulim" panose="020B0600000101010101" pitchFamily="34" charset="-127"/>
                  <a:cs typeface="Verdana" panose="020B0604030504040204" pitchFamily="34" charset="0"/>
                </a:endParaRPr>
              </a:p>
            </p:txBody>
          </p:sp>
        </p:grpSp>
        <p:cxnSp>
          <p:nvCxnSpPr>
            <p:cNvPr id="15" name="直接连接符 14"/>
            <p:cNvCxnSpPr/>
            <p:nvPr/>
          </p:nvCxnSpPr>
          <p:spPr>
            <a:xfrm>
              <a:off x="2425179" y="745484"/>
              <a:ext cx="9145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矩形 18"/>
          <p:cNvSpPr/>
          <p:nvPr/>
        </p:nvSpPr>
        <p:spPr>
          <a:xfrm>
            <a:off x="460394" y="982410"/>
            <a:ext cx="6357273" cy="572464"/>
          </a:xfrm>
          <a:prstGeom prst="rect">
            <a:avLst/>
          </a:prstGeom>
        </p:spPr>
        <p:txBody>
          <a:bodyPr wrap="square">
            <a:spAutoFit/>
          </a:bodyPr>
          <a:lstStyle/>
          <a:p>
            <a:pPr>
              <a:lnSpc>
                <a:spcPct val="130000"/>
              </a:lnSpc>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Bank consolidation and small business lending: </a:t>
            </a:r>
            <a:endPar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endParaRPr>
          </a:p>
        </p:txBody>
      </p:sp>
      <p:pic>
        <p:nvPicPr>
          <p:cNvPr id="4098" name="Picture 2" descr="C:\Users\Administrator\Desktop\Table 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987" y="1916832"/>
            <a:ext cx="11305256" cy="3816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5590435"/>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10062" y="428087"/>
            <a:ext cx="11260133" cy="400110"/>
            <a:chOff x="310062" y="428087"/>
            <a:chExt cx="11260133" cy="400110"/>
          </a:xfrm>
        </p:grpSpPr>
        <p:grpSp>
          <p:nvGrpSpPr>
            <p:cNvPr id="14" name="组合 13"/>
            <p:cNvGrpSpPr/>
            <p:nvPr/>
          </p:nvGrpSpPr>
          <p:grpSpPr>
            <a:xfrm>
              <a:off x="310062" y="428087"/>
              <a:ext cx="2259131" cy="400110"/>
              <a:chOff x="8641357" y="2145520"/>
              <a:chExt cx="2259653" cy="400202"/>
            </a:xfrm>
          </p:grpSpPr>
          <p:sp>
            <p:nvSpPr>
              <p:cNvPr id="17"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18" name="TextBox 54"/>
              <p:cNvSpPr txBox="1"/>
              <p:nvPr/>
            </p:nvSpPr>
            <p:spPr>
              <a:xfrm>
                <a:off x="8759844" y="2145520"/>
                <a:ext cx="2141166" cy="400202"/>
              </a:xfrm>
              <a:prstGeom prst="rect">
                <a:avLst/>
              </a:prstGeom>
              <a:noFill/>
            </p:spPr>
            <p:txBody>
              <a:bodyPr wrap="square" rtlCol="0">
                <a:spAutoFit/>
              </a:bodyPr>
              <a:lstStyle/>
              <a:p>
                <a:r>
                  <a:rPr lang="en-US" altLang="zh-CN" sz="2000" dirty="0" smtClean="0">
                    <a:latin typeface="Verdana" panose="020B0604030504040204" pitchFamily="34" charset="0"/>
                    <a:ea typeface="Verdana" panose="020B0604030504040204" pitchFamily="34" charset="0"/>
                    <a:cs typeface="Verdana" panose="020B0604030504040204" pitchFamily="34" charset="0"/>
                  </a:rPr>
                  <a:t>Empirical </a:t>
                </a:r>
                <a:r>
                  <a:rPr lang="en-US" altLang="zh-CN" sz="2000" dirty="0">
                    <a:latin typeface="Verdana" panose="020B0604030504040204" pitchFamily="34" charset="0"/>
                    <a:ea typeface="Verdana" panose="020B0604030504040204" pitchFamily="34" charset="0"/>
                    <a:cs typeface="Verdana" panose="020B0604030504040204" pitchFamily="34" charset="0"/>
                  </a:rPr>
                  <a:t>tests</a:t>
                </a:r>
                <a:endParaRPr lang="zh-CN" altLang="zh-CN" sz="2000" dirty="0">
                  <a:latin typeface="Verdana" panose="020B0604030504040204" pitchFamily="34" charset="0"/>
                  <a:ea typeface="Gulim" panose="020B0600000101010101" pitchFamily="34" charset="-127"/>
                  <a:cs typeface="Verdana" panose="020B0604030504040204" pitchFamily="34" charset="0"/>
                </a:endParaRPr>
              </a:p>
            </p:txBody>
          </p:sp>
        </p:grpSp>
        <p:cxnSp>
          <p:nvCxnSpPr>
            <p:cNvPr id="15" name="直接连接符 14"/>
            <p:cNvCxnSpPr/>
            <p:nvPr/>
          </p:nvCxnSpPr>
          <p:spPr>
            <a:xfrm>
              <a:off x="2425179" y="745484"/>
              <a:ext cx="9145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矩形 18"/>
          <p:cNvSpPr/>
          <p:nvPr/>
        </p:nvSpPr>
        <p:spPr>
          <a:xfrm>
            <a:off x="460394" y="982410"/>
            <a:ext cx="6357273" cy="572464"/>
          </a:xfrm>
          <a:prstGeom prst="rect">
            <a:avLst/>
          </a:prstGeom>
        </p:spPr>
        <p:txBody>
          <a:bodyPr wrap="square">
            <a:spAutoFit/>
          </a:bodyPr>
          <a:lstStyle/>
          <a:p>
            <a:pPr>
              <a:lnSpc>
                <a:spcPct val="130000"/>
              </a:lnSpc>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Bank consolidation and small business lending: </a:t>
            </a:r>
            <a:endPar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endParaRPr>
          </a:p>
        </p:txBody>
      </p:sp>
      <p:pic>
        <p:nvPicPr>
          <p:cNvPr id="5122" name="Picture 2" descr="C:\Users\Administrator\Desktop\Table 4.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003" y="1525140"/>
            <a:ext cx="10513168" cy="5332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5922906"/>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10062" y="428087"/>
            <a:ext cx="11260133" cy="400110"/>
            <a:chOff x="310062" y="428087"/>
            <a:chExt cx="11260133" cy="400110"/>
          </a:xfrm>
        </p:grpSpPr>
        <p:grpSp>
          <p:nvGrpSpPr>
            <p:cNvPr id="14" name="组合 13"/>
            <p:cNvGrpSpPr/>
            <p:nvPr/>
          </p:nvGrpSpPr>
          <p:grpSpPr>
            <a:xfrm>
              <a:off x="310062" y="428087"/>
              <a:ext cx="2259131" cy="400110"/>
              <a:chOff x="8641357" y="2145520"/>
              <a:chExt cx="2259653" cy="400202"/>
            </a:xfrm>
          </p:grpSpPr>
          <p:sp>
            <p:nvSpPr>
              <p:cNvPr id="17"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18" name="TextBox 54"/>
              <p:cNvSpPr txBox="1"/>
              <p:nvPr/>
            </p:nvSpPr>
            <p:spPr>
              <a:xfrm>
                <a:off x="8759844" y="2145520"/>
                <a:ext cx="2141166" cy="400202"/>
              </a:xfrm>
              <a:prstGeom prst="rect">
                <a:avLst/>
              </a:prstGeom>
              <a:noFill/>
            </p:spPr>
            <p:txBody>
              <a:bodyPr wrap="square" rtlCol="0">
                <a:spAutoFit/>
              </a:bodyPr>
              <a:lstStyle/>
              <a:p>
                <a:r>
                  <a:rPr lang="en-US" altLang="zh-CN" sz="2000" dirty="0" smtClean="0">
                    <a:latin typeface="Verdana" panose="020B0604030504040204" pitchFamily="34" charset="0"/>
                    <a:ea typeface="Verdana" panose="020B0604030504040204" pitchFamily="34" charset="0"/>
                    <a:cs typeface="Verdana" panose="020B0604030504040204" pitchFamily="34" charset="0"/>
                  </a:rPr>
                  <a:t>Empirical </a:t>
                </a:r>
                <a:r>
                  <a:rPr lang="en-US" altLang="zh-CN" sz="2000" dirty="0">
                    <a:latin typeface="Verdana" panose="020B0604030504040204" pitchFamily="34" charset="0"/>
                    <a:ea typeface="Verdana" panose="020B0604030504040204" pitchFamily="34" charset="0"/>
                    <a:cs typeface="Verdana" panose="020B0604030504040204" pitchFamily="34" charset="0"/>
                  </a:rPr>
                  <a:t>tests</a:t>
                </a:r>
                <a:endParaRPr lang="zh-CN" altLang="zh-CN" sz="2000" dirty="0">
                  <a:latin typeface="Verdana" panose="020B0604030504040204" pitchFamily="34" charset="0"/>
                  <a:ea typeface="Gulim" panose="020B0600000101010101" pitchFamily="34" charset="-127"/>
                  <a:cs typeface="Verdana" panose="020B0604030504040204" pitchFamily="34" charset="0"/>
                </a:endParaRPr>
              </a:p>
            </p:txBody>
          </p:sp>
        </p:grpSp>
        <p:cxnSp>
          <p:nvCxnSpPr>
            <p:cNvPr id="15" name="直接连接符 14"/>
            <p:cNvCxnSpPr/>
            <p:nvPr/>
          </p:nvCxnSpPr>
          <p:spPr>
            <a:xfrm>
              <a:off x="2425179" y="745484"/>
              <a:ext cx="9145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矩形 18"/>
          <p:cNvSpPr/>
          <p:nvPr/>
        </p:nvSpPr>
        <p:spPr>
          <a:xfrm>
            <a:off x="452731" y="828197"/>
            <a:ext cx="6357273" cy="572464"/>
          </a:xfrm>
          <a:prstGeom prst="rect">
            <a:avLst/>
          </a:prstGeom>
        </p:spPr>
        <p:txBody>
          <a:bodyPr wrap="square">
            <a:spAutoFit/>
          </a:bodyPr>
          <a:lstStyle/>
          <a:p>
            <a:pPr>
              <a:lnSpc>
                <a:spcPct val="130000"/>
              </a:lnSpc>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Bank consolidation and small business lending: </a:t>
            </a:r>
            <a:endPar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endParaRPr>
          </a:p>
        </p:txBody>
      </p:sp>
      <p:pic>
        <p:nvPicPr>
          <p:cNvPr id="6146" name="Picture 2" descr="C:\Users\Administrator\Desktop\Table 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4913" y="1383830"/>
            <a:ext cx="9783762" cy="545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4551219"/>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10062" y="428087"/>
            <a:ext cx="11260133" cy="400110"/>
            <a:chOff x="310062" y="428087"/>
            <a:chExt cx="11260133" cy="400110"/>
          </a:xfrm>
        </p:grpSpPr>
        <p:grpSp>
          <p:nvGrpSpPr>
            <p:cNvPr id="14" name="组合 13"/>
            <p:cNvGrpSpPr/>
            <p:nvPr/>
          </p:nvGrpSpPr>
          <p:grpSpPr>
            <a:xfrm>
              <a:off x="310062" y="428087"/>
              <a:ext cx="2259131" cy="400110"/>
              <a:chOff x="8641357" y="2145520"/>
              <a:chExt cx="2259653" cy="400202"/>
            </a:xfrm>
          </p:grpSpPr>
          <p:sp>
            <p:nvSpPr>
              <p:cNvPr id="17"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18" name="TextBox 54"/>
              <p:cNvSpPr txBox="1"/>
              <p:nvPr/>
            </p:nvSpPr>
            <p:spPr>
              <a:xfrm>
                <a:off x="8759844" y="2145520"/>
                <a:ext cx="2141166" cy="400202"/>
              </a:xfrm>
              <a:prstGeom prst="rect">
                <a:avLst/>
              </a:prstGeom>
              <a:noFill/>
            </p:spPr>
            <p:txBody>
              <a:bodyPr wrap="square" rtlCol="0">
                <a:spAutoFit/>
              </a:bodyPr>
              <a:lstStyle/>
              <a:p>
                <a:r>
                  <a:rPr lang="en-US" altLang="zh-CN" sz="2000" dirty="0" smtClean="0">
                    <a:latin typeface="Verdana" panose="020B0604030504040204" pitchFamily="34" charset="0"/>
                    <a:ea typeface="Verdana" panose="020B0604030504040204" pitchFamily="34" charset="0"/>
                    <a:cs typeface="Verdana" panose="020B0604030504040204" pitchFamily="34" charset="0"/>
                  </a:rPr>
                  <a:t>Empirical </a:t>
                </a:r>
                <a:r>
                  <a:rPr lang="en-US" altLang="zh-CN" sz="2000" dirty="0">
                    <a:latin typeface="Verdana" panose="020B0604030504040204" pitchFamily="34" charset="0"/>
                    <a:ea typeface="Verdana" panose="020B0604030504040204" pitchFamily="34" charset="0"/>
                    <a:cs typeface="Verdana" panose="020B0604030504040204" pitchFamily="34" charset="0"/>
                  </a:rPr>
                  <a:t>tests</a:t>
                </a:r>
                <a:endParaRPr lang="zh-CN" altLang="zh-CN" sz="2000" dirty="0">
                  <a:latin typeface="Verdana" panose="020B0604030504040204" pitchFamily="34" charset="0"/>
                  <a:ea typeface="Gulim" panose="020B0600000101010101" pitchFamily="34" charset="-127"/>
                  <a:cs typeface="Verdana" panose="020B0604030504040204" pitchFamily="34" charset="0"/>
                </a:endParaRPr>
              </a:p>
            </p:txBody>
          </p:sp>
        </p:grpSp>
        <p:cxnSp>
          <p:nvCxnSpPr>
            <p:cNvPr id="15" name="直接连接符 14"/>
            <p:cNvCxnSpPr/>
            <p:nvPr/>
          </p:nvCxnSpPr>
          <p:spPr>
            <a:xfrm>
              <a:off x="2425179" y="745484"/>
              <a:ext cx="9145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矩形 18"/>
          <p:cNvSpPr/>
          <p:nvPr/>
        </p:nvSpPr>
        <p:spPr>
          <a:xfrm>
            <a:off x="460394" y="982410"/>
            <a:ext cx="3260929" cy="1052596"/>
          </a:xfrm>
          <a:prstGeom prst="rect">
            <a:avLst/>
          </a:prstGeom>
        </p:spPr>
        <p:txBody>
          <a:bodyPr wrap="square">
            <a:spAutoFit/>
          </a:bodyPr>
          <a:lstStyle/>
          <a:p>
            <a:pPr>
              <a:lnSpc>
                <a:spcPct val="130000"/>
              </a:lnSpc>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Bank consolidation and small business lending: </a:t>
            </a:r>
            <a:endPar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endParaRPr>
          </a:p>
        </p:txBody>
      </p:sp>
      <p:pic>
        <p:nvPicPr>
          <p:cNvPr id="7170" name="Picture 2" descr="C:\Users\Administrator\Desktop\Table 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7347" y="43146"/>
            <a:ext cx="8145462" cy="538162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Administrator\Desktop\Table 6.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7347" y="5424771"/>
            <a:ext cx="8145462" cy="1433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4551219"/>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060848"/>
            <a:ext cx="12195175" cy="280831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1" name="组合 90"/>
          <p:cNvGrpSpPr/>
          <p:nvPr/>
        </p:nvGrpSpPr>
        <p:grpSpPr>
          <a:xfrm>
            <a:off x="4081363" y="2833765"/>
            <a:ext cx="1140677" cy="1140677"/>
            <a:chOff x="304800" y="673100"/>
            <a:chExt cx="4000500" cy="4000500"/>
          </a:xfrm>
          <a:effectLst>
            <a:outerShdw blurRad="444500" dist="127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5" name="椭圆 9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smtClean="0">
                  <a:solidFill>
                    <a:schemeClr val="tx1"/>
                  </a:solidFill>
                  <a:latin typeface="黑体" panose="02010609060101010101" pitchFamily="49" charset="-122"/>
                  <a:ea typeface="黑体" panose="02010609060101010101" pitchFamily="49" charset="-122"/>
                </a:rPr>
                <a:t>3</a:t>
              </a:r>
              <a:endParaRPr lang="zh-CN" altLang="en-US" sz="4000" dirty="0">
                <a:solidFill>
                  <a:schemeClr val="tx1"/>
                </a:solidFill>
                <a:latin typeface="黑体" panose="02010609060101010101" pitchFamily="49" charset="-122"/>
                <a:ea typeface="黑体" panose="02010609060101010101" pitchFamily="49" charset="-122"/>
              </a:endParaRPr>
            </a:p>
          </p:txBody>
        </p:sp>
      </p:grpSp>
      <p:grpSp>
        <p:nvGrpSpPr>
          <p:cNvPr id="96" name="组合 95"/>
          <p:cNvGrpSpPr/>
          <p:nvPr/>
        </p:nvGrpSpPr>
        <p:grpSpPr>
          <a:xfrm>
            <a:off x="4904155" y="2869253"/>
            <a:ext cx="288032" cy="288032"/>
            <a:chOff x="304800" y="673100"/>
            <a:chExt cx="4000500" cy="4000500"/>
          </a:xfrm>
          <a:effectLst>
            <a:outerShdw blurRad="444500" dist="254000" dir="8100000" algn="tr" rotWithShape="0">
              <a:prstClr val="black">
                <a:alpha val="50000"/>
              </a:prstClr>
            </a:outerShdw>
          </a:effectLst>
        </p:grpSpPr>
        <p:sp>
          <p:nvSpPr>
            <p:cNvPr id="97" name="同心圆 9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8" name="椭圆 9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9" name="组合 98"/>
          <p:cNvGrpSpPr/>
          <p:nvPr/>
        </p:nvGrpSpPr>
        <p:grpSpPr>
          <a:xfrm>
            <a:off x="3977487" y="3476112"/>
            <a:ext cx="212880" cy="212880"/>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1" name="椭圆 10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2" name="组合 101"/>
          <p:cNvGrpSpPr/>
          <p:nvPr/>
        </p:nvGrpSpPr>
        <p:grpSpPr>
          <a:xfrm>
            <a:off x="3868482" y="3332096"/>
            <a:ext cx="124487" cy="124487"/>
            <a:chOff x="304800" y="673100"/>
            <a:chExt cx="4000500" cy="4000500"/>
          </a:xfrm>
          <a:effectLst>
            <a:outerShdw blurRad="444500" dist="254000" dir="8100000" algn="tr" rotWithShape="0">
              <a:prstClr val="black">
                <a:alpha val="50000"/>
              </a:prstClr>
            </a:outerShdw>
          </a:effectLst>
        </p:grpSpPr>
        <p:sp>
          <p:nvSpPr>
            <p:cNvPr id="103" name="同心圆 10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4" name="椭圆 10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46" name="直接连接符 45"/>
          <p:cNvCxnSpPr/>
          <p:nvPr/>
        </p:nvCxnSpPr>
        <p:spPr>
          <a:xfrm>
            <a:off x="5665539" y="2492896"/>
            <a:ext cx="0" cy="1872208"/>
          </a:xfrm>
          <a:prstGeom prst="line">
            <a:avLst/>
          </a:prstGeom>
          <a:ln>
            <a:solidFill>
              <a:schemeClr val="bg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06" name="文本框 9"/>
          <p:cNvSpPr txBox="1"/>
          <p:nvPr/>
        </p:nvSpPr>
        <p:spPr>
          <a:xfrm>
            <a:off x="6016507" y="3061701"/>
            <a:ext cx="3321440" cy="684803"/>
          </a:xfrm>
          <a:prstGeom prst="rect">
            <a:avLst/>
          </a:prstGeom>
          <a:noFill/>
        </p:spPr>
        <p:txBody>
          <a:bodyPr wrap="square" lIns="68580" tIns="34290" rIns="68580" bIns="34290" rtlCol="0">
            <a:spAutoFit/>
          </a:bodyPr>
          <a:lstStyle/>
          <a:p>
            <a:pPr marL="0" lvl="1" algn="ctr"/>
            <a:r>
              <a:rPr lang="en-US" altLang="zh-CN" sz="3200" b="1" dirty="0">
                <a:solidFill>
                  <a:schemeClr val="bg1"/>
                </a:solidFill>
                <a:latin typeface="黑体" panose="02010609060101010101" pitchFamily="49" charset="-122"/>
                <a:ea typeface="黑体" panose="02010609060101010101" pitchFamily="49" charset="-122"/>
              </a:rPr>
              <a:t> </a:t>
            </a:r>
            <a:r>
              <a:rPr lang="en-US" altLang="zh-CN" sz="40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zh-CN"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Conclusion</a:t>
            </a:r>
            <a:endParaRPr lang="en-US" altLang="zh-CN" sz="32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37" name="TextBox 136"/>
          <p:cNvSpPr txBox="1"/>
          <p:nvPr/>
        </p:nvSpPr>
        <p:spPr>
          <a:xfrm>
            <a:off x="13514411" y="7029400"/>
            <a:ext cx="877163" cy="369332"/>
          </a:xfrm>
          <a:prstGeom prst="rect">
            <a:avLst/>
          </a:prstGeom>
          <a:noFill/>
        </p:spPr>
        <p:txBody>
          <a:bodyPr wrap="none" rtlCol="0">
            <a:spAutoFit/>
          </a:bodyPr>
          <a:lstStyle/>
          <a:p>
            <a:r>
              <a:rPr lang="zh-CN" altLang="en-US" dirty="0" smtClean="0"/>
              <a:t>延时符</a:t>
            </a:r>
            <a:endParaRPr lang="zh-CN" altLang="en-US" dirty="0"/>
          </a:p>
        </p:txBody>
      </p:sp>
    </p:spTree>
    <p:extLst>
      <p:ext uri="{BB962C8B-B14F-4D97-AF65-F5344CB8AC3E}">
        <p14:creationId xmlns:p14="http://schemas.microsoft.com/office/powerpoint/2010/main" val="1382613025"/>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500"/>
                                  </p:stCondLst>
                                  <p:childTnLst>
                                    <p:set>
                                      <p:cBhvr>
                                        <p:cTn id="6" dur="1" fill="hold">
                                          <p:stCondLst>
                                            <p:cond delay="0"/>
                                          </p:stCondLst>
                                        </p:cTn>
                                        <p:tgtEl>
                                          <p:spTgt spid="91"/>
                                        </p:tgtEl>
                                        <p:attrNameLst>
                                          <p:attrName>style.visibility</p:attrName>
                                        </p:attrNameLst>
                                      </p:cBhvr>
                                      <p:to>
                                        <p:strVal val="visible"/>
                                      </p:to>
                                    </p:set>
                                    <p:anim calcmode="lin" valueType="num">
                                      <p:cBhvr>
                                        <p:cTn id="7" dur="500" fill="hold"/>
                                        <p:tgtEl>
                                          <p:spTgt spid="91"/>
                                        </p:tgtEl>
                                        <p:attrNameLst>
                                          <p:attrName>ppt_w</p:attrName>
                                        </p:attrNameLst>
                                      </p:cBhvr>
                                      <p:tavLst>
                                        <p:tav tm="0">
                                          <p:val>
                                            <p:fltVal val="0"/>
                                          </p:val>
                                        </p:tav>
                                        <p:tav tm="100000">
                                          <p:val>
                                            <p:strVal val="#ppt_w"/>
                                          </p:val>
                                        </p:tav>
                                      </p:tavLst>
                                    </p:anim>
                                    <p:anim calcmode="lin" valueType="num">
                                      <p:cBhvr>
                                        <p:cTn id="8" dur="500" fill="hold"/>
                                        <p:tgtEl>
                                          <p:spTgt spid="91"/>
                                        </p:tgtEl>
                                        <p:attrNameLst>
                                          <p:attrName>ppt_h</p:attrName>
                                        </p:attrNameLst>
                                      </p:cBhvr>
                                      <p:tavLst>
                                        <p:tav tm="0">
                                          <p:val>
                                            <p:fltVal val="0"/>
                                          </p:val>
                                        </p:tav>
                                        <p:tav tm="100000">
                                          <p:val>
                                            <p:strVal val="#ppt_h"/>
                                          </p:val>
                                        </p:tav>
                                      </p:tavLst>
                                    </p:anim>
                                    <p:animEffect transition="in" filter="fade">
                                      <p:cBhvr>
                                        <p:cTn id="9" dur="500"/>
                                        <p:tgtEl>
                                          <p:spTgt spid="91"/>
                                        </p:tgtEl>
                                      </p:cBhvr>
                                    </p:animEffect>
                                  </p:childTnLst>
                                </p:cTn>
                              </p:par>
                              <p:par>
                                <p:cTn id="10" presetID="53" presetClass="entr" presetSubtype="16" fill="hold" nodeType="withEffect">
                                  <p:stCondLst>
                                    <p:cond delay="500"/>
                                  </p:stCondLst>
                                  <p:childTnLst>
                                    <p:set>
                                      <p:cBhvr>
                                        <p:cTn id="11" dur="1" fill="hold">
                                          <p:stCondLst>
                                            <p:cond delay="0"/>
                                          </p:stCondLst>
                                        </p:cTn>
                                        <p:tgtEl>
                                          <p:spTgt spid="96"/>
                                        </p:tgtEl>
                                        <p:attrNameLst>
                                          <p:attrName>style.visibility</p:attrName>
                                        </p:attrNameLst>
                                      </p:cBhvr>
                                      <p:to>
                                        <p:strVal val="visible"/>
                                      </p:to>
                                    </p:set>
                                    <p:anim calcmode="lin" valueType="num">
                                      <p:cBhvr>
                                        <p:cTn id="12" dur="500" fill="hold"/>
                                        <p:tgtEl>
                                          <p:spTgt spid="96"/>
                                        </p:tgtEl>
                                        <p:attrNameLst>
                                          <p:attrName>ppt_w</p:attrName>
                                        </p:attrNameLst>
                                      </p:cBhvr>
                                      <p:tavLst>
                                        <p:tav tm="0">
                                          <p:val>
                                            <p:fltVal val="0"/>
                                          </p:val>
                                        </p:tav>
                                        <p:tav tm="100000">
                                          <p:val>
                                            <p:strVal val="#ppt_w"/>
                                          </p:val>
                                        </p:tav>
                                      </p:tavLst>
                                    </p:anim>
                                    <p:anim calcmode="lin" valueType="num">
                                      <p:cBhvr>
                                        <p:cTn id="13" dur="500" fill="hold"/>
                                        <p:tgtEl>
                                          <p:spTgt spid="96"/>
                                        </p:tgtEl>
                                        <p:attrNameLst>
                                          <p:attrName>ppt_h</p:attrName>
                                        </p:attrNameLst>
                                      </p:cBhvr>
                                      <p:tavLst>
                                        <p:tav tm="0">
                                          <p:val>
                                            <p:fltVal val="0"/>
                                          </p:val>
                                        </p:tav>
                                        <p:tav tm="100000">
                                          <p:val>
                                            <p:strVal val="#ppt_h"/>
                                          </p:val>
                                        </p:tav>
                                      </p:tavLst>
                                    </p:anim>
                                    <p:animEffect transition="in" filter="fade">
                                      <p:cBhvr>
                                        <p:cTn id="14" dur="500"/>
                                        <p:tgtEl>
                                          <p:spTgt spid="96"/>
                                        </p:tgtEl>
                                      </p:cBhvr>
                                    </p:animEffect>
                                  </p:childTnLst>
                                </p:cTn>
                              </p:par>
                              <p:par>
                                <p:cTn id="15" presetID="53" presetClass="entr" presetSubtype="16" fill="hold" nodeType="withEffect">
                                  <p:stCondLst>
                                    <p:cond delay="500"/>
                                  </p:stCondLst>
                                  <p:childTnLst>
                                    <p:set>
                                      <p:cBhvr>
                                        <p:cTn id="16" dur="1" fill="hold">
                                          <p:stCondLst>
                                            <p:cond delay="0"/>
                                          </p:stCondLst>
                                        </p:cTn>
                                        <p:tgtEl>
                                          <p:spTgt spid="99"/>
                                        </p:tgtEl>
                                        <p:attrNameLst>
                                          <p:attrName>style.visibility</p:attrName>
                                        </p:attrNameLst>
                                      </p:cBhvr>
                                      <p:to>
                                        <p:strVal val="visible"/>
                                      </p:to>
                                    </p:set>
                                    <p:anim calcmode="lin" valueType="num">
                                      <p:cBhvr>
                                        <p:cTn id="17" dur="500" fill="hold"/>
                                        <p:tgtEl>
                                          <p:spTgt spid="99"/>
                                        </p:tgtEl>
                                        <p:attrNameLst>
                                          <p:attrName>ppt_w</p:attrName>
                                        </p:attrNameLst>
                                      </p:cBhvr>
                                      <p:tavLst>
                                        <p:tav tm="0">
                                          <p:val>
                                            <p:fltVal val="0"/>
                                          </p:val>
                                        </p:tav>
                                        <p:tav tm="100000">
                                          <p:val>
                                            <p:strVal val="#ppt_w"/>
                                          </p:val>
                                        </p:tav>
                                      </p:tavLst>
                                    </p:anim>
                                    <p:anim calcmode="lin" valueType="num">
                                      <p:cBhvr>
                                        <p:cTn id="18" dur="500" fill="hold"/>
                                        <p:tgtEl>
                                          <p:spTgt spid="99"/>
                                        </p:tgtEl>
                                        <p:attrNameLst>
                                          <p:attrName>ppt_h</p:attrName>
                                        </p:attrNameLst>
                                      </p:cBhvr>
                                      <p:tavLst>
                                        <p:tav tm="0">
                                          <p:val>
                                            <p:fltVal val="0"/>
                                          </p:val>
                                        </p:tav>
                                        <p:tav tm="100000">
                                          <p:val>
                                            <p:strVal val="#ppt_h"/>
                                          </p:val>
                                        </p:tav>
                                      </p:tavLst>
                                    </p:anim>
                                    <p:animEffect transition="in" filter="fade">
                                      <p:cBhvr>
                                        <p:cTn id="19" dur="500"/>
                                        <p:tgtEl>
                                          <p:spTgt spid="99"/>
                                        </p:tgtEl>
                                      </p:cBhvr>
                                    </p:animEffect>
                                  </p:childTnLst>
                                </p:cTn>
                              </p:par>
                              <p:par>
                                <p:cTn id="20" presetID="53" presetClass="entr" presetSubtype="16" fill="hold" nodeType="withEffect">
                                  <p:stCondLst>
                                    <p:cond delay="500"/>
                                  </p:stCondLst>
                                  <p:childTnLst>
                                    <p:set>
                                      <p:cBhvr>
                                        <p:cTn id="21" dur="1" fill="hold">
                                          <p:stCondLst>
                                            <p:cond delay="0"/>
                                          </p:stCondLst>
                                        </p:cTn>
                                        <p:tgtEl>
                                          <p:spTgt spid="102"/>
                                        </p:tgtEl>
                                        <p:attrNameLst>
                                          <p:attrName>style.visibility</p:attrName>
                                        </p:attrNameLst>
                                      </p:cBhvr>
                                      <p:to>
                                        <p:strVal val="visible"/>
                                      </p:to>
                                    </p:set>
                                    <p:anim calcmode="lin" valueType="num">
                                      <p:cBhvr>
                                        <p:cTn id="22" dur="500" fill="hold"/>
                                        <p:tgtEl>
                                          <p:spTgt spid="102"/>
                                        </p:tgtEl>
                                        <p:attrNameLst>
                                          <p:attrName>ppt_w</p:attrName>
                                        </p:attrNameLst>
                                      </p:cBhvr>
                                      <p:tavLst>
                                        <p:tav tm="0">
                                          <p:val>
                                            <p:fltVal val="0"/>
                                          </p:val>
                                        </p:tav>
                                        <p:tav tm="100000">
                                          <p:val>
                                            <p:strVal val="#ppt_w"/>
                                          </p:val>
                                        </p:tav>
                                      </p:tavLst>
                                    </p:anim>
                                    <p:anim calcmode="lin" valueType="num">
                                      <p:cBhvr>
                                        <p:cTn id="23" dur="500" fill="hold"/>
                                        <p:tgtEl>
                                          <p:spTgt spid="102"/>
                                        </p:tgtEl>
                                        <p:attrNameLst>
                                          <p:attrName>ppt_h</p:attrName>
                                        </p:attrNameLst>
                                      </p:cBhvr>
                                      <p:tavLst>
                                        <p:tav tm="0">
                                          <p:val>
                                            <p:fltVal val="0"/>
                                          </p:val>
                                        </p:tav>
                                        <p:tav tm="100000">
                                          <p:val>
                                            <p:strVal val="#ppt_h"/>
                                          </p:val>
                                        </p:tav>
                                      </p:tavLst>
                                    </p:anim>
                                    <p:animEffect transition="in" filter="fade">
                                      <p:cBhvr>
                                        <p:cTn id="24" dur="500"/>
                                        <p:tgtEl>
                                          <p:spTgt spid="102"/>
                                        </p:tgtEl>
                                      </p:cBhvr>
                                    </p:animEffect>
                                  </p:childTnLst>
                                </p:cTn>
                              </p:par>
                            </p:childTnLst>
                          </p:cTn>
                        </p:par>
                        <p:par>
                          <p:cTn id="25" fill="hold">
                            <p:stCondLst>
                              <p:cond delay="1000"/>
                            </p:stCondLst>
                            <p:childTnLst>
                              <p:par>
                                <p:cTn id="26" presetID="22" presetClass="entr" presetSubtype="1" fill="hold" nodeType="after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wipe(up)">
                                      <p:cBhvr>
                                        <p:cTn id="28" dur="500"/>
                                        <p:tgtEl>
                                          <p:spTgt spid="46"/>
                                        </p:tgtEl>
                                      </p:cBhvr>
                                    </p:animEffect>
                                  </p:childTnLst>
                                </p:cTn>
                              </p:par>
                            </p:childTnLst>
                          </p:cTn>
                        </p:par>
                        <p:par>
                          <p:cTn id="29" fill="hold">
                            <p:stCondLst>
                              <p:cond delay="1500"/>
                            </p:stCondLst>
                            <p:childTnLst>
                              <p:par>
                                <p:cTn id="30" presetID="42" presetClass="entr" presetSubtype="0" fill="hold" grpId="0" nodeType="afterEffect">
                                  <p:stCondLst>
                                    <p:cond delay="0"/>
                                  </p:stCondLst>
                                  <p:childTnLst>
                                    <p:set>
                                      <p:cBhvr>
                                        <p:cTn id="31" dur="1" fill="hold">
                                          <p:stCondLst>
                                            <p:cond delay="0"/>
                                          </p:stCondLst>
                                        </p:cTn>
                                        <p:tgtEl>
                                          <p:spTgt spid="106"/>
                                        </p:tgtEl>
                                        <p:attrNameLst>
                                          <p:attrName>style.visibility</p:attrName>
                                        </p:attrNameLst>
                                      </p:cBhvr>
                                      <p:to>
                                        <p:strVal val="visible"/>
                                      </p:to>
                                    </p:set>
                                    <p:animEffect transition="in" filter="fade">
                                      <p:cBhvr>
                                        <p:cTn id="32" dur="1000"/>
                                        <p:tgtEl>
                                          <p:spTgt spid="106"/>
                                        </p:tgtEl>
                                      </p:cBhvr>
                                    </p:animEffect>
                                    <p:anim calcmode="lin" valueType="num">
                                      <p:cBhvr>
                                        <p:cTn id="33" dur="1000" fill="hold"/>
                                        <p:tgtEl>
                                          <p:spTgt spid="106"/>
                                        </p:tgtEl>
                                        <p:attrNameLst>
                                          <p:attrName>ppt_x</p:attrName>
                                        </p:attrNameLst>
                                      </p:cBhvr>
                                      <p:tavLst>
                                        <p:tav tm="0">
                                          <p:val>
                                            <p:strVal val="#ppt_x"/>
                                          </p:val>
                                        </p:tav>
                                        <p:tav tm="100000">
                                          <p:val>
                                            <p:strVal val="#ppt_x"/>
                                          </p:val>
                                        </p:tav>
                                      </p:tavLst>
                                    </p:anim>
                                    <p:anim calcmode="lin" valueType="num">
                                      <p:cBhvr>
                                        <p:cTn id="34" dur="1000" fill="hold"/>
                                        <p:tgtEl>
                                          <p:spTgt spid="106"/>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10" presetClass="entr" presetSubtype="0" fill="hold" grpId="0" nodeType="afterEffect">
                                  <p:stCondLst>
                                    <p:cond delay="0"/>
                                  </p:stCondLst>
                                  <p:childTnLst>
                                    <p:set>
                                      <p:cBhvr>
                                        <p:cTn id="37" dur="1" fill="hold">
                                          <p:stCondLst>
                                            <p:cond delay="0"/>
                                          </p:stCondLst>
                                        </p:cTn>
                                        <p:tgtEl>
                                          <p:spTgt spid="137"/>
                                        </p:tgtEl>
                                        <p:attrNameLst>
                                          <p:attrName>style.visibility</p:attrName>
                                        </p:attrNameLst>
                                      </p:cBhvr>
                                      <p:to>
                                        <p:strVal val="visible"/>
                                      </p:to>
                                    </p:set>
                                    <p:animEffect transition="in" filter="fade">
                                      <p:cBhvr>
                                        <p:cTn id="38" dur="125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P spid="13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10064" y="428087"/>
            <a:ext cx="11260131" cy="400110"/>
            <a:chOff x="310064" y="428087"/>
            <a:chExt cx="11260131" cy="400110"/>
          </a:xfrm>
        </p:grpSpPr>
        <p:grpSp>
          <p:nvGrpSpPr>
            <p:cNvPr id="9" name="组合 8"/>
            <p:cNvGrpSpPr/>
            <p:nvPr/>
          </p:nvGrpSpPr>
          <p:grpSpPr>
            <a:xfrm>
              <a:off x="310064" y="428087"/>
              <a:ext cx="1841285" cy="400110"/>
              <a:chOff x="8641357" y="2145520"/>
              <a:chExt cx="1841710" cy="400202"/>
            </a:xfrm>
          </p:grpSpPr>
          <p:sp>
            <p:nvSpPr>
              <p:cNvPr id="11"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12" name="TextBox 54"/>
              <p:cNvSpPr txBox="1"/>
              <p:nvPr/>
            </p:nvSpPr>
            <p:spPr>
              <a:xfrm>
                <a:off x="8759844" y="2145520"/>
                <a:ext cx="1723223" cy="400202"/>
              </a:xfrm>
              <a:prstGeom prst="rect">
                <a:avLst/>
              </a:prstGeom>
              <a:noFill/>
            </p:spPr>
            <p:txBody>
              <a:bodyPr wrap="square" rtlCol="0">
                <a:spAutoFit/>
              </a:bodyPr>
              <a:lstStyle/>
              <a:p>
                <a:r>
                  <a:rPr lang="en-US" altLang="zh-CN" sz="2000" dirty="0">
                    <a:latin typeface="Verdana" panose="020B0604030504040204" pitchFamily="34" charset="0"/>
                    <a:ea typeface="Verdana" panose="020B0604030504040204" pitchFamily="34" charset="0"/>
                    <a:cs typeface="Verdana" panose="020B0604030504040204" pitchFamily="34" charset="0"/>
                  </a:rPr>
                  <a:t>Conclusion</a:t>
                </a:r>
                <a:endParaRPr lang="zh-CN" altLang="zh-CN" sz="2000" dirty="0">
                  <a:latin typeface="Verdana" panose="020B0604030504040204" pitchFamily="34" charset="0"/>
                  <a:ea typeface="Gulim" panose="020B0600000101010101" pitchFamily="34" charset="-127"/>
                  <a:cs typeface="Verdana" panose="020B0604030504040204" pitchFamily="34" charset="0"/>
                </a:endParaRPr>
              </a:p>
            </p:txBody>
          </p:sp>
        </p:grpSp>
        <p:cxnSp>
          <p:nvCxnSpPr>
            <p:cNvPr id="10" name="直接连接符 9"/>
            <p:cNvCxnSpPr/>
            <p:nvPr/>
          </p:nvCxnSpPr>
          <p:spPr>
            <a:xfrm flipV="1">
              <a:off x="1993131" y="745482"/>
              <a:ext cx="9577064" cy="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矩形 12"/>
          <p:cNvSpPr/>
          <p:nvPr/>
        </p:nvSpPr>
        <p:spPr>
          <a:xfrm>
            <a:off x="768995" y="1772816"/>
            <a:ext cx="10945216" cy="3933384"/>
          </a:xfrm>
          <a:prstGeom prst="rect">
            <a:avLst/>
          </a:prstGeom>
        </p:spPr>
        <p:txBody>
          <a:bodyPr wrap="square">
            <a:spAutoFit/>
          </a:bodyPr>
          <a:lstStyle/>
          <a:p>
            <a:pPr>
              <a:lnSpc>
                <a:spcPct val="130000"/>
              </a:lnSpc>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In cross-section, small business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lending increases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per dollar of assets until banking companies reach about $300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million in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assets. For larger banking companies, lending to large businesses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increases rapidly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with size, resulting in a slow increase in the level of small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business lending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but a decline in its importance in the portfolio. These patterns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are consistent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with the idea that size-related diversification enhances bank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lending to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both large and small businesses. More directly, we find that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consolidation among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small banking companies serves to increase bank lending to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small businesses</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while other types of mergers or acquisitions have little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effect</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a:t>
            </a:r>
            <a:endParaRPr lang="zh-CN" altLang="en-US" sz="2400"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4146284532"/>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11390844" y="2017440"/>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模板下载：</a:t>
            </a:r>
            <a:r>
              <a:rPr kumimoji="0" lang="en-US" altLang="zh-CN" sz="100" b="0" i="0" u="none" strike="noStrike" kern="0" cap="none" spc="0" normalizeH="0" baseline="0" noProof="0" dirty="0">
                <a:ln>
                  <a:noFill/>
                </a:ln>
                <a:solidFill>
                  <a:schemeClr val="bg1">
                    <a:lumMod val="95000"/>
                  </a:schemeClr>
                </a:solidFill>
                <a:effectLst/>
                <a:uLnTx/>
                <a:uFillTx/>
              </a:rPr>
              <a:t>www.1ppt.com/moban/     </a:t>
            </a:r>
            <a:r>
              <a:rPr kumimoji="0" lang="zh-CN" altLang="en-US" sz="100" b="0" i="0" u="none" strike="noStrike" kern="0" cap="none" spc="0" normalizeH="0" baseline="0" noProof="0" dirty="0">
                <a:ln>
                  <a:noFill/>
                </a:ln>
                <a:solidFill>
                  <a:schemeClr val="bg1">
                    <a:lumMod val="95000"/>
                  </a:schemeClr>
                </a:solidFill>
                <a:effectLst/>
                <a:uLnTx/>
                <a:uFillTx/>
              </a:rPr>
              <a:t>行业</a:t>
            </a: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模板：</a:t>
            </a:r>
            <a:r>
              <a:rPr kumimoji="0" lang="en-US" altLang="zh-CN" sz="100" b="0" i="0" u="none" strike="noStrike" kern="0" cap="none" spc="0" normalizeH="0" baseline="0" noProof="0" dirty="0">
                <a:ln>
                  <a:noFill/>
                </a:ln>
                <a:solidFill>
                  <a:schemeClr val="bg1">
                    <a:lumMod val="95000"/>
                  </a:schemeClr>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chemeClr val="bg1">
                    <a:lumMod val="95000"/>
                  </a:schemeClr>
                </a:solidFill>
                <a:effectLst/>
                <a:uLnTx/>
                <a:uFillTx/>
              </a:rPr>
              <a:t>节日</a:t>
            </a: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模板：</a:t>
            </a:r>
            <a:r>
              <a:rPr kumimoji="0" lang="en-US" altLang="zh-CN" sz="100" b="0" i="0" u="none" strike="noStrike" kern="0" cap="none" spc="0" normalizeH="0" baseline="0" noProof="0" dirty="0">
                <a:ln>
                  <a:noFill/>
                </a:ln>
                <a:solidFill>
                  <a:schemeClr val="bg1">
                    <a:lumMod val="95000"/>
                  </a:schemeClr>
                </a:solidFill>
                <a:effectLst/>
                <a:uLnTx/>
                <a:uFillTx/>
              </a:rPr>
              <a:t>www.1ppt.com/jieri/           PPT</a:t>
            </a:r>
            <a:r>
              <a:rPr kumimoji="0" lang="zh-CN" altLang="en-US" sz="100" b="0" i="0" u="none" strike="noStrike" kern="0" cap="none" spc="0" normalizeH="0" baseline="0" noProof="0" dirty="0">
                <a:ln>
                  <a:noFill/>
                </a:ln>
                <a:solidFill>
                  <a:schemeClr val="bg1">
                    <a:lumMod val="95000"/>
                  </a:schemeClr>
                </a:solidFill>
                <a:effectLst/>
                <a:uLnTx/>
                <a:uFillTx/>
              </a:rPr>
              <a:t>素材下载：</a:t>
            </a:r>
            <a:r>
              <a:rPr kumimoji="0" lang="en-US" altLang="zh-CN" sz="100" b="0" i="0" u="none" strike="noStrike" kern="0" cap="none" spc="0" normalizeH="0" baseline="0" noProof="0" dirty="0">
                <a:ln>
                  <a:noFill/>
                </a:ln>
                <a:solidFill>
                  <a:schemeClr val="bg1">
                    <a:lumMod val="95000"/>
                  </a:schemeClr>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背景图片：</a:t>
            </a:r>
            <a:r>
              <a:rPr kumimoji="0" lang="en-US" altLang="zh-CN" sz="100" b="0" i="0" u="none" strike="noStrike" kern="0" cap="none" spc="0" normalizeH="0" baseline="0" noProof="0" dirty="0">
                <a:ln>
                  <a:noFill/>
                </a:ln>
                <a:solidFill>
                  <a:schemeClr val="bg1">
                    <a:lumMod val="95000"/>
                  </a:schemeClr>
                </a:solidFill>
                <a:effectLst/>
                <a:uLnTx/>
                <a:uFillTx/>
              </a:rPr>
              <a:t>www.1ppt.com/beijing/      PPT</a:t>
            </a:r>
            <a:r>
              <a:rPr kumimoji="0" lang="zh-CN" altLang="en-US" sz="100" b="0" i="0" u="none" strike="noStrike" kern="0" cap="none" spc="0" normalizeH="0" baseline="0" noProof="0" dirty="0">
                <a:ln>
                  <a:noFill/>
                </a:ln>
                <a:solidFill>
                  <a:schemeClr val="bg1">
                    <a:lumMod val="95000"/>
                  </a:schemeClr>
                </a:solidFill>
                <a:effectLst/>
                <a:uLnTx/>
                <a:uFillTx/>
              </a:rPr>
              <a:t>图表下载：</a:t>
            </a:r>
            <a:r>
              <a:rPr kumimoji="0" lang="en-US" altLang="zh-CN" sz="100" b="0" i="0" u="none" strike="noStrike" kern="0" cap="none" spc="0" normalizeH="0" baseline="0" noProof="0" dirty="0">
                <a:ln>
                  <a:noFill/>
                </a:ln>
                <a:solidFill>
                  <a:schemeClr val="bg1">
                    <a:lumMod val="95000"/>
                  </a:schemeClr>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chemeClr val="bg1">
                    <a:lumMod val="95000"/>
                  </a:schemeClr>
                </a:solidFill>
                <a:effectLst/>
                <a:uLnTx/>
                <a:uFillTx/>
              </a:rPr>
              <a:t>优秀</a:t>
            </a: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下载：</a:t>
            </a:r>
            <a:r>
              <a:rPr kumimoji="0" lang="en-US" altLang="zh-CN" sz="100" b="0" i="0" u="none" strike="noStrike" kern="0" cap="none" spc="0" normalizeH="0" baseline="0" noProof="0" dirty="0">
                <a:ln>
                  <a:noFill/>
                </a:ln>
                <a:solidFill>
                  <a:schemeClr val="bg1">
                    <a:lumMod val="95000"/>
                  </a:schemeClr>
                </a:solidFill>
                <a:effectLst/>
                <a:uLnTx/>
                <a:uFillTx/>
              </a:rPr>
              <a:t>www.1ppt.com/xiazai/        PPT</a:t>
            </a:r>
            <a:r>
              <a:rPr kumimoji="0" lang="zh-CN" altLang="en-US" sz="100" b="0" i="0" u="none" strike="noStrike" kern="0" cap="none" spc="0" normalizeH="0" baseline="0" noProof="0" dirty="0">
                <a:ln>
                  <a:noFill/>
                </a:ln>
                <a:solidFill>
                  <a:schemeClr val="bg1">
                    <a:lumMod val="95000"/>
                  </a:schemeClr>
                </a:solidFill>
                <a:effectLst/>
                <a:uLnTx/>
                <a:uFillTx/>
              </a:rPr>
              <a:t>教程： </a:t>
            </a:r>
            <a:r>
              <a:rPr kumimoji="0" lang="en-US" altLang="zh-CN" sz="100" b="0" i="0" u="none" strike="noStrike" kern="0" cap="none" spc="0" normalizeH="0" baseline="0" noProof="0" dirty="0">
                <a:ln>
                  <a:noFill/>
                </a:ln>
                <a:solidFill>
                  <a:schemeClr val="bg1">
                    <a:lumMod val="95000"/>
                  </a:schemeClr>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lumMod val="95000"/>
                  </a:schemeClr>
                </a:solidFill>
                <a:effectLst/>
                <a:uLnTx/>
                <a:uFillTx/>
              </a:rPr>
              <a:t>Word</a:t>
            </a:r>
            <a:r>
              <a:rPr kumimoji="0" lang="zh-CN" altLang="en-US" sz="100" b="0" i="0" u="none" strike="noStrike" kern="0" cap="none" spc="0" normalizeH="0" baseline="0" noProof="0" dirty="0">
                <a:ln>
                  <a:noFill/>
                </a:ln>
                <a:solidFill>
                  <a:schemeClr val="bg1">
                    <a:lumMod val="95000"/>
                  </a:schemeClr>
                </a:solidFill>
                <a:effectLst/>
                <a:uLnTx/>
                <a:uFillTx/>
              </a:rPr>
              <a:t>教程： </a:t>
            </a:r>
            <a:r>
              <a:rPr kumimoji="0" lang="en-US" altLang="zh-CN" sz="100" b="0" i="0" u="none" strike="noStrike" kern="0" cap="none" spc="0" normalizeH="0" baseline="0" noProof="0" dirty="0">
                <a:ln>
                  <a:noFill/>
                </a:ln>
                <a:solidFill>
                  <a:schemeClr val="bg1">
                    <a:lumMod val="95000"/>
                  </a:schemeClr>
                </a:solidFill>
                <a:effectLst/>
                <a:uLnTx/>
                <a:uFillTx/>
              </a:rPr>
              <a:t>www.1ppt.com/word/              Excel</a:t>
            </a:r>
            <a:r>
              <a:rPr kumimoji="0" lang="zh-CN" altLang="en-US" sz="100" b="0" i="0" u="none" strike="noStrike" kern="0" cap="none" spc="0" normalizeH="0" baseline="0" noProof="0" dirty="0">
                <a:ln>
                  <a:noFill/>
                </a:ln>
                <a:solidFill>
                  <a:schemeClr val="bg1">
                    <a:lumMod val="95000"/>
                  </a:schemeClr>
                </a:solidFill>
                <a:effectLst/>
                <a:uLnTx/>
                <a:uFillTx/>
              </a:rPr>
              <a:t>教程：</a:t>
            </a:r>
            <a:r>
              <a:rPr kumimoji="0" lang="en-US" altLang="zh-CN" sz="100" b="0" i="0" u="none" strike="noStrike" kern="0" cap="none" spc="0" normalizeH="0" baseline="0" noProof="0" dirty="0">
                <a:ln>
                  <a:noFill/>
                </a:ln>
                <a:solidFill>
                  <a:schemeClr val="bg1">
                    <a:lumMod val="95000"/>
                  </a:schemeClr>
                </a:solidFill>
                <a:effectLst/>
                <a:uLnTx/>
                <a:uFillTx/>
              </a:rPr>
              <a:t>www.1ppt.com/excel/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chemeClr val="bg1">
                    <a:lumMod val="95000"/>
                  </a:schemeClr>
                </a:solidFill>
                <a:effectLst/>
                <a:uLnTx/>
                <a:uFillTx/>
              </a:rPr>
              <a:t>资料下载：</a:t>
            </a:r>
            <a:r>
              <a:rPr kumimoji="0" lang="en-US" altLang="zh-CN" sz="100" b="0" i="0" u="none" strike="noStrike" kern="0" cap="none" spc="0" normalizeH="0" baseline="0" noProof="0" dirty="0">
                <a:ln>
                  <a:noFill/>
                </a:ln>
                <a:solidFill>
                  <a:schemeClr val="bg1">
                    <a:lumMod val="95000"/>
                  </a:schemeClr>
                </a:solidFill>
                <a:effectLst/>
                <a:uLnTx/>
                <a:uFillTx/>
              </a:rPr>
              <a:t>www.1ppt.com/ziliao/                PPT</a:t>
            </a:r>
            <a:r>
              <a:rPr kumimoji="0" lang="zh-CN" altLang="en-US" sz="100" b="0" i="0" u="none" strike="noStrike" kern="0" cap="none" spc="0" normalizeH="0" baseline="0" noProof="0" dirty="0">
                <a:ln>
                  <a:noFill/>
                </a:ln>
                <a:solidFill>
                  <a:schemeClr val="bg1">
                    <a:lumMod val="95000"/>
                  </a:schemeClr>
                </a:solidFill>
                <a:effectLst/>
                <a:uLnTx/>
                <a:uFillTx/>
              </a:rPr>
              <a:t>课件下载：</a:t>
            </a:r>
            <a:r>
              <a:rPr kumimoji="0" lang="en-US" altLang="zh-CN" sz="100" b="0" i="0" u="none" strike="noStrike" kern="0" cap="none" spc="0" normalizeH="0" baseline="0" noProof="0" dirty="0">
                <a:ln>
                  <a:noFill/>
                </a:ln>
                <a:solidFill>
                  <a:schemeClr val="bg1">
                    <a:lumMod val="95000"/>
                  </a:schemeClr>
                </a:solidFill>
                <a:effectLst/>
                <a:uLnTx/>
                <a:uFillTx/>
              </a:rPr>
              <a:t>www.1ppt.com/kejian/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chemeClr val="bg1">
                    <a:lumMod val="95000"/>
                  </a:schemeClr>
                </a:solidFill>
                <a:effectLst/>
                <a:uLnTx/>
                <a:uFillTx/>
              </a:rPr>
              <a:t>范文下载：</a:t>
            </a:r>
            <a:r>
              <a:rPr kumimoji="0" lang="en-US" altLang="zh-CN" sz="100" b="0" i="0" u="none" strike="noStrike" kern="0" cap="none" spc="0" normalizeH="0" baseline="0" noProof="0" dirty="0">
                <a:ln>
                  <a:noFill/>
                </a:ln>
                <a:solidFill>
                  <a:schemeClr val="bg1">
                    <a:lumMod val="95000"/>
                  </a:schemeClr>
                </a:solidFill>
                <a:effectLst/>
                <a:uLnTx/>
                <a:uFillTx/>
              </a:rPr>
              <a:t>www.1ppt.com/fanwen/             </a:t>
            </a:r>
            <a:r>
              <a:rPr kumimoji="0" lang="zh-CN" altLang="en-US" sz="100" b="0" i="0" u="none" strike="noStrike" kern="0" cap="none" spc="0" normalizeH="0" baseline="0" noProof="0" dirty="0">
                <a:ln>
                  <a:noFill/>
                </a:ln>
                <a:solidFill>
                  <a:schemeClr val="bg1">
                    <a:lumMod val="95000"/>
                  </a:schemeClr>
                </a:solidFill>
                <a:effectLst/>
                <a:uLnTx/>
                <a:uFillTx/>
              </a:rPr>
              <a:t>试卷下载：</a:t>
            </a:r>
            <a:r>
              <a:rPr kumimoji="0" lang="en-US" altLang="zh-CN" sz="100" b="0" i="0" u="none" strike="noStrike" kern="0" cap="none" spc="0" normalizeH="0" baseline="0" noProof="0" dirty="0">
                <a:ln>
                  <a:noFill/>
                </a:ln>
                <a:solidFill>
                  <a:schemeClr val="bg1">
                    <a:lumMod val="95000"/>
                  </a:schemeClr>
                </a:solidFill>
                <a:effectLst/>
                <a:uLnTx/>
                <a:uFillTx/>
              </a:rPr>
              <a:t>www.1ppt.com/shiti/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chemeClr val="bg1">
                    <a:lumMod val="95000"/>
                  </a:schemeClr>
                </a:solidFill>
                <a:effectLst/>
                <a:uLnTx/>
                <a:uFillTx/>
              </a:rPr>
              <a:t>教案下载：</a:t>
            </a:r>
            <a:r>
              <a:rPr kumimoji="0" lang="en-US" altLang="zh-CN" sz="100" b="0" i="0" u="none" strike="noStrike" kern="0" cap="none" spc="0" normalizeH="0" baseline="0" noProof="0" dirty="0">
                <a:ln>
                  <a:noFill/>
                </a:ln>
                <a:solidFill>
                  <a:schemeClr val="bg1">
                    <a:lumMod val="95000"/>
                  </a:schemeClr>
                </a:solidFill>
                <a:effectLst/>
                <a:uLnTx/>
                <a:uFillTx/>
              </a:rPr>
              <a:t>www.1ppt.com/jiaoan/  </a:t>
            </a:r>
            <a:r>
              <a:rPr kumimoji="0" lang="en-US" altLang="zh-CN" sz="100" b="0" i="0" u="none" strike="noStrike" kern="0" cap="none" spc="0" normalizeH="0" baseline="0" noProof="0" dirty="0" smtClean="0">
                <a:ln>
                  <a:noFill/>
                </a:ln>
                <a:solidFill>
                  <a:schemeClr val="bg1">
                    <a:lumMod val="95000"/>
                  </a:schemeClr>
                </a:solidFill>
                <a:effectLst/>
                <a:uLnTx/>
                <a:uFillTx/>
              </a:rPr>
              <a:t>      PPT</a:t>
            </a:r>
            <a:r>
              <a:rPr kumimoji="0" lang="zh-CN" altLang="en-US" sz="100" b="0" i="0" u="none" strike="noStrike" kern="0" cap="none" spc="0" normalizeH="0" baseline="0" noProof="0" dirty="0" smtClean="0">
                <a:ln>
                  <a:noFill/>
                </a:ln>
                <a:solidFill>
                  <a:schemeClr val="bg1">
                    <a:lumMod val="95000"/>
                  </a:schemeClr>
                </a:solidFill>
                <a:effectLst/>
                <a:uLnTx/>
                <a:uFillTx/>
              </a:rPr>
              <a:t>论坛：</a:t>
            </a:r>
            <a:r>
              <a:rPr kumimoji="0" lang="en-US" altLang="zh-CN" sz="100" b="0" i="0" u="none" strike="noStrike" kern="0" cap="none" spc="0" normalizeH="0" baseline="0" noProof="0" dirty="0" smtClean="0">
                <a:ln>
                  <a:noFill/>
                </a:ln>
                <a:solidFill>
                  <a:schemeClr val="bg1">
                    <a:lumMod val="95000"/>
                  </a:schemeClr>
                </a:solidFill>
                <a:effectLst/>
                <a:uLnTx/>
                <a:uFillTx/>
              </a:rPr>
              <a:t>www.1ppt.cn</a:t>
            </a:r>
            <a:endParaRPr kumimoji="0" lang="en-US" altLang="zh-CN" sz="100" b="0" i="0" u="none" strike="noStrike" kern="0" cap="none" spc="0" normalizeH="0" baseline="0" noProof="0" dirty="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lumMod val="95000"/>
                  </a:schemeClr>
                </a:solidFill>
                <a:effectLst/>
                <a:uLnTx/>
                <a:uFillTx/>
              </a:rPr>
              <a:t> </a:t>
            </a:r>
            <a:endParaRPr kumimoji="0" lang="zh-CN" altLang="en-US" sz="100" b="0" i="0" u="none" strike="noStrike" kern="0" cap="none" spc="0" normalizeH="0" baseline="0" noProof="0" dirty="0">
              <a:ln>
                <a:noFill/>
              </a:ln>
              <a:solidFill>
                <a:schemeClr val="bg1">
                  <a:lumMod val="95000"/>
                </a:schemeClr>
              </a:solidFill>
              <a:effectLst/>
              <a:uLnTx/>
              <a:uFillTx/>
            </a:endParaRPr>
          </a:p>
        </p:txBody>
      </p:sp>
      <p:sp>
        <p:nvSpPr>
          <p:cNvPr id="31" name="矩形 30"/>
          <p:cNvSpPr/>
          <p:nvPr/>
        </p:nvSpPr>
        <p:spPr>
          <a:xfrm>
            <a:off x="-23092" y="1916003"/>
            <a:ext cx="12218267" cy="3168352"/>
          </a:xfrm>
          <a:prstGeom prst="rect">
            <a:avLst/>
          </a:prstGeom>
          <a:solidFill>
            <a:schemeClr val="tx1">
              <a:lumMod val="95000"/>
              <a:lumOff val="5000"/>
              <a:alpha val="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4282894" y="2636912"/>
            <a:ext cx="3471745"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圆角矩形 20"/>
          <p:cNvSpPr/>
          <p:nvPr/>
        </p:nvSpPr>
        <p:spPr>
          <a:xfrm>
            <a:off x="4489666" y="2789312"/>
            <a:ext cx="3471745"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圆角矩形 21"/>
          <p:cNvSpPr/>
          <p:nvPr/>
        </p:nvSpPr>
        <p:spPr>
          <a:xfrm>
            <a:off x="4361011" y="3104964"/>
            <a:ext cx="3096344"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圆角矩形 22"/>
          <p:cNvSpPr/>
          <p:nvPr/>
        </p:nvSpPr>
        <p:spPr>
          <a:xfrm>
            <a:off x="4577035" y="3284984"/>
            <a:ext cx="3096344"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4561674" y="3429000"/>
            <a:ext cx="3471745"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24"/>
          <p:cNvSpPr/>
          <p:nvPr/>
        </p:nvSpPr>
        <p:spPr>
          <a:xfrm>
            <a:off x="4417658" y="3581400"/>
            <a:ext cx="3471745"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25"/>
          <p:cNvSpPr/>
          <p:nvPr/>
        </p:nvSpPr>
        <p:spPr>
          <a:xfrm>
            <a:off x="4570058" y="3825044"/>
            <a:ext cx="3471745"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4433019" y="4041068"/>
            <a:ext cx="3096344"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a:off x="4585419" y="4193468"/>
            <a:ext cx="3096344"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6425199" y="3989594"/>
            <a:ext cx="1104164" cy="1104164"/>
            <a:chOff x="304800" y="673100"/>
            <a:chExt cx="4000500" cy="4000500"/>
          </a:xfrm>
          <a:effectLst>
            <a:outerShdw blurRad="444500" dist="127000" dir="8100000" algn="tr" rotWithShape="0">
              <a:prstClr val="black">
                <a:alpha val="50000"/>
              </a:prstClr>
            </a:outerShdw>
          </a:effectLst>
        </p:grpSpPr>
        <p:sp>
          <p:nvSpPr>
            <p:cNvPr id="32" name="同心圆 3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3" name="椭圆 3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 name="组合 33"/>
          <p:cNvGrpSpPr/>
          <p:nvPr/>
        </p:nvGrpSpPr>
        <p:grpSpPr>
          <a:xfrm>
            <a:off x="4933775" y="1868018"/>
            <a:ext cx="864097" cy="864097"/>
            <a:chOff x="304800" y="673100"/>
            <a:chExt cx="4000500" cy="4000500"/>
          </a:xfrm>
          <a:effectLst>
            <a:outerShdw blurRad="444500" dist="127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6" name="椭圆 3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 name="组合 36"/>
          <p:cNvGrpSpPr/>
          <p:nvPr/>
        </p:nvGrpSpPr>
        <p:grpSpPr>
          <a:xfrm>
            <a:off x="6543343" y="2189503"/>
            <a:ext cx="831214" cy="831214"/>
            <a:chOff x="304800" y="673100"/>
            <a:chExt cx="4000500" cy="4000500"/>
          </a:xfrm>
          <a:effectLst>
            <a:outerShdw blurRad="444500" dist="254000" dir="8100000" algn="tr" rotWithShape="0">
              <a:prstClr val="black">
                <a:alpha val="50000"/>
              </a:prstClr>
            </a:outerShdw>
          </a:effectLst>
        </p:grpSpPr>
        <p:sp>
          <p:nvSpPr>
            <p:cNvPr id="38" name="同心圆 3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9" name="椭圆 3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0" name="组合 39"/>
          <p:cNvGrpSpPr/>
          <p:nvPr/>
        </p:nvGrpSpPr>
        <p:grpSpPr>
          <a:xfrm>
            <a:off x="5305499" y="4416178"/>
            <a:ext cx="432049" cy="432049"/>
            <a:chOff x="304800" y="673100"/>
            <a:chExt cx="4000500" cy="4000500"/>
          </a:xfrm>
          <a:effectLst>
            <a:outerShdw blurRad="444500" dist="1270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2" name="椭圆 4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4801443" y="2132856"/>
            <a:ext cx="2595431" cy="2595431"/>
            <a:chOff x="304800" y="673100"/>
            <a:chExt cx="4000500" cy="4000500"/>
          </a:xfrm>
          <a:effectLst>
            <a:outerShdw blurRad="444500" dist="127000" dir="8100000" algn="tr" rotWithShape="0">
              <a:prstClr val="black">
                <a:alpha val="50000"/>
              </a:prstClr>
            </a:outerShdw>
          </a:effectLst>
        </p:grpSpPr>
        <p:sp>
          <p:nvSpPr>
            <p:cNvPr id="19" name="同心圆 1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0" name="椭圆 19"/>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0" name="TextBox 7"/>
          <p:cNvSpPr>
            <a:spLocks noChangeArrowheads="1"/>
          </p:cNvSpPr>
          <p:nvPr/>
        </p:nvSpPr>
        <p:spPr bwMode="auto">
          <a:xfrm>
            <a:off x="4973781" y="3204519"/>
            <a:ext cx="225075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zh-CN" altLang="en-US" sz="2800" b="1" dirty="0" smtClean="0">
                <a:solidFill>
                  <a:srgbClr val="0070C0"/>
                </a:solidFill>
                <a:latin typeface="微软雅黑" pitchFamily="34" charset="-122"/>
                <a:ea typeface="微软雅黑" pitchFamily="34" charset="-122"/>
                <a:sym typeface="微软雅黑" pitchFamily="34" charset="-122"/>
              </a:rPr>
              <a:t>谢谢指导</a:t>
            </a:r>
            <a:endParaRPr lang="zh-CN" altLang="en-US" sz="2800" b="1" dirty="0">
              <a:solidFill>
                <a:srgbClr val="0070C0"/>
              </a:solidFill>
              <a:latin typeface="微软雅黑" pitchFamily="34" charset="-122"/>
              <a:ea typeface="微软雅黑" pitchFamily="34" charset="-122"/>
              <a:sym typeface="微软雅黑" pitchFamily="34" charset="-122"/>
            </a:endParaRPr>
          </a:p>
        </p:txBody>
      </p:sp>
    </p:spTree>
    <p:extLst>
      <p:ext uri="{BB962C8B-B14F-4D97-AF65-F5344CB8AC3E}">
        <p14:creationId xmlns:p14="http://schemas.microsoft.com/office/powerpoint/2010/main" val="2716364099"/>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grpId="0" nodeType="withEffect">
                                  <p:stCondLst>
                                    <p:cond delay="50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par>
                                <p:cTn id="20" presetID="53" presetClass="entr" presetSubtype="16" fill="hold" grpId="0" nodeType="withEffect">
                                  <p:stCondLst>
                                    <p:cond delay="50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par>
                                <p:cTn id="25" presetID="53" presetClass="entr" presetSubtype="16" fill="hold" grpId="0" nodeType="withEffect">
                                  <p:stCondLst>
                                    <p:cond delay="50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par>
                                <p:cTn id="30" presetID="53" presetClass="entr" presetSubtype="16" fill="hold" grpId="0" nodeType="withEffect">
                                  <p:stCondLst>
                                    <p:cond delay="500"/>
                                  </p:stCondLst>
                                  <p:childTnLst>
                                    <p:set>
                                      <p:cBhvr>
                                        <p:cTn id="31" dur="1" fill="hold">
                                          <p:stCondLst>
                                            <p:cond delay="0"/>
                                          </p:stCondLst>
                                        </p:cTn>
                                        <p:tgtEl>
                                          <p:spTgt spid="24"/>
                                        </p:tgtEl>
                                        <p:attrNameLst>
                                          <p:attrName>style.visibility</p:attrName>
                                        </p:attrNameLst>
                                      </p:cBhvr>
                                      <p:to>
                                        <p:strVal val="visible"/>
                                      </p:to>
                                    </p:set>
                                    <p:anim calcmode="lin" valueType="num">
                                      <p:cBhvr>
                                        <p:cTn id="32" dur="500" fill="hold"/>
                                        <p:tgtEl>
                                          <p:spTgt spid="24"/>
                                        </p:tgtEl>
                                        <p:attrNameLst>
                                          <p:attrName>ppt_w</p:attrName>
                                        </p:attrNameLst>
                                      </p:cBhvr>
                                      <p:tavLst>
                                        <p:tav tm="0">
                                          <p:val>
                                            <p:fltVal val="0"/>
                                          </p:val>
                                        </p:tav>
                                        <p:tav tm="100000">
                                          <p:val>
                                            <p:strVal val="#ppt_w"/>
                                          </p:val>
                                        </p:tav>
                                      </p:tavLst>
                                    </p:anim>
                                    <p:anim calcmode="lin" valueType="num">
                                      <p:cBhvr>
                                        <p:cTn id="33" dur="500" fill="hold"/>
                                        <p:tgtEl>
                                          <p:spTgt spid="24"/>
                                        </p:tgtEl>
                                        <p:attrNameLst>
                                          <p:attrName>ppt_h</p:attrName>
                                        </p:attrNameLst>
                                      </p:cBhvr>
                                      <p:tavLst>
                                        <p:tav tm="0">
                                          <p:val>
                                            <p:fltVal val="0"/>
                                          </p:val>
                                        </p:tav>
                                        <p:tav tm="100000">
                                          <p:val>
                                            <p:strVal val="#ppt_h"/>
                                          </p:val>
                                        </p:tav>
                                      </p:tavLst>
                                    </p:anim>
                                    <p:animEffect transition="in" filter="fade">
                                      <p:cBhvr>
                                        <p:cTn id="34" dur="500"/>
                                        <p:tgtEl>
                                          <p:spTgt spid="24"/>
                                        </p:tgtEl>
                                      </p:cBhvr>
                                    </p:animEffect>
                                  </p:childTnLst>
                                </p:cTn>
                              </p:par>
                              <p:par>
                                <p:cTn id="35" presetID="53" presetClass="entr" presetSubtype="16" fill="hold" grpId="0" nodeType="withEffect">
                                  <p:stCondLst>
                                    <p:cond delay="500"/>
                                  </p:stCondLst>
                                  <p:childTnLst>
                                    <p:set>
                                      <p:cBhvr>
                                        <p:cTn id="36" dur="1" fill="hold">
                                          <p:stCondLst>
                                            <p:cond delay="0"/>
                                          </p:stCondLst>
                                        </p:cTn>
                                        <p:tgtEl>
                                          <p:spTgt spid="25"/>
                                        </p:tgtEl>
                                        <p:attrNameLst>
                                          <p:attrName>style.visibility</p:attrName>
                                        </p:attrNameLst>
                                      </p:cBhvr>
                                      <p:to>
                                        <p:strVal val="visible"/>
                                      </p:to>
                                    </p:set>
                                    <p:anim calcmode="lin" valueType="num">
                                      <p:cBhvr>
                                        <p:cTn id="37" dur="500" fill="hold"/>
                                        <p:tgtEl>
                                          <p:spTgt spid="25"/>
                                        </p:tgtEl>
                                        <p:attrNameLst>
                                          <p:attrName>ppt_w</p:attrName>
                                        </p:attrNameLst>
                                      </p:cBhvr>
                                      <p:tavLst>
                                        <p:tav tm="0">
                                          <p:val>
                                            <p:fltVal val="0"/>
                                          </p:val>
                                        </p:tav>
                                        <p:tav tm="100000">
                                          <p:val>
                                            <p:strVal val="#ppt_w"/>
                                          </p:val>
                                        </p:tav>
                                      </p:tavLst>
                                    </p:anim>
                                    <p:anim calcmode="lin" valueType="num">
                                      <p:cBhvr>
                                        <p:cTn id="38" dur="500" fill="hold"/>
                                        <p:tgtEl>
                                          <p:spTgt spid="25"/>
                                        </p:tgtEl>
                                        <p:attrNameLst>
                                          <p:attrName>ppt_h</p:attrName>
                                        </p:attrNameLst>
                                      </p:cBhvr>
                                      <p:tavLst>
                                        <p:tav tm="0">
                                          <p:val>
                                            <p:fltVal val="0"/>
                                          </p:val>
                                        </p:tav>
                                        <p:tav tm="100000">
                                          <p:val>
                                            <p:strVal val="#ppt_h"/>
                                          </p:val>
                                        </p:tav>
                                      </p:tavLst>
                                    </p:anim>
                                    <p:animEffect transition="in" filter="fade">
                                      <p:cBhvr>
                                        <p:cTn id="39" dur="500"/>
                                        <p:tgtEl>
                                          <p:spTgt spid="25"/>
                                        </p:tgtEl>
                                      </p:cBhvr>
                                    </p:animEffect>
                                  </p:childTnLst>
                                </p:cTn>
                              </p:par>
                              <p:par>
                                <p:cTn id="40" presetID="53" presetClass="entr" presetSubtype="16" fill="hold" grpId="0" nodeType="withEffect">
                                  <p:stCondLst>
                                    <p:cond delay="500"/>
                                  </p:stCondLst>
                                  <p:childTnLst>
                                    <p:set>
                                      <p:cBhvr>
                                        <p:cTn id="41" dur="1" fill="hold">
                                          <p:stCondLst>
                                            <p:cond delay="0"/>
                                          </p:stCondLst>
                                        </p:cTn>
                                        <p:tgtEl>
                                          <p:spTgt spid="26"/>
                                        </p:tgtEl>
                                        <p:attrNameLst>
                                          <p:attrName>style.visibility</p:attrName>
                                        </p:attrNameLst>
                                      </p:cBhvr>
                                      <p:to>
                                        <p:strVal val="visible"/>
                                      </p:to>
                                    </p:set>
                                    <p:anim calcmode="lin" valueType="num">
                                      <p:cBhvr>
                                        <p:cTn id="42" dur="500" fill="hold"/>
                                        <p:tgtEl>
                                          <p:spTgt spid="26"/>
                                        </p:tgtEl>
                                        <p:attrNameLst>
                                          <p:attrName>ppt_w</p:attrName>
                                        </p:attrNameLst>
                                      </p:cBhvr>
                                      <p:tavLst>
                                        <p:tav tm="0">
                                          <p:val>
                                            <p:fltVal val="0"/>
                                          </p:val>
                                        </p:tav>
                                        <p:tav tm="100000">
                                          <p:val>
                                            <p:strVal val="#ppt_w"/>
                                          </p:val>
                                        </p:tav>
                                      </p:tavLst>
                                    </p:anim>
                                    <p:anim calcmode="lin" valueType="num">
                                      <p:cBhvr>
                                        <p:cTn id="43" dur="500" fill="hold"/>
                                        <p:tgtEl>
                                          <p:spTgt spid="26"/>
                                        </p:tgtEl>
                                        <p:attrNameLst>
                                          <p:attrName>ppt_h</p:attrName>
                                        </p:attrNameLst>
                                      </p:cBhvr>
                                      <p:tavLst>
                                        <p:tav tm="0">
                                          <p:val>
                                            <p:fltVal val="0"/>
                                          </p:val>
                                        </p:tav>
                                        <p:tav tm="100000">
                                          <p:val>
                                            <p:strVal val="#ppt_h"/>
                                          </p:val>
                                        </p:tav>
                                      </p:tavLst>
                                    </p:anim>
                                    <p:animEffect transition="in" filter="fade">
                                      <p:cBhvr>
                                        <p:cTn id="44" dur="500"/>
                                        <p:tgtEl>
                                          <p:spTgt spid="26"/>
                                        </p:tgtEl>
                                      </p:cBhvr>
                                    </p:animEffect>
                                  </p:childTnLst>
                                </p:cTn>
                              </p:par>
                              <p:par>
                                <p:cTn id="45" presetID="53" presetClass="entr" presetSubtype="16" fill="hold" grpId="0" nodeType="withEffect">
                                  <p:stCondLst>
                                    <p:cond delay="50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fltVal val="0"/>
                                          </p:val>
                                        </p:tav>
                                        <p:tav tm="100000">
                                          <p:val>
                                            <p:strVal val="#ppt_w"/>
                                          </p:val>
                                        </p:tav>
                                      </p:tavLst>
                                    </p:anim>
                                    <p:anim calcmode="lin" valueType="num">
                                      <p:cBhvr>
                                        <p:cTn id="48" dur="500" fill="hold"/>
                                        <p:tgtEl>
                                          <p:spTgt spid="27"/>
                                        </p:tgtEl>
                                        <p:attrNameLst>
                                          <p:attrName>ppt_h</p:attrName>
                                        </p:attrNameLst>
                                      </p:cBhvr>
                                      <p:tavLst>
                                        <p:tav tm="0">
                                          <p:val>
                                            <p:fltVal val="0"/>
                                          </p:val>
                                        </p:tav>
                                        <p:tav tm="100000">
                                          <p:val>
                                            <p:strVal val="#ppt_h"/>
                                          </p:val>
                                        </p:tav>
                                      </p:tavLst>
                                    </p:anim>
                                    <p:animEffect transition="in" filter="fade">
                                      <p:cBhvr>
                                        <p:cTn id="49" dur="500"/>
                                        <p:tgtEl>
                                          <p:spTgt spid="27"/>
                                        </p:tgtEl>
                                      </p:cBhvr>
                                    </p:animEffect>
                                  </p:childTnLst>
                                </p:cTn>
                              </p:par>
                              <p:par>
                                <p:cTn id="50" presetID="53" presetClass="entr" presetSubtype="16" fill="hold" grpId="0" nodeType="withEffect">
                                  <p:stCondLst>
                                    <p:cond delay="50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par>
                                <p:cTn id="55" presetID="53" presetClass="entr" presetSubtype="16" fill="hold" nodeType="withEffect">
                                  <p:stCondLst>
                                    <p:cond delay="100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par>
                                <p:cTn id="60" presetID="53" presetClass="entr" presetSubtype="16" fill="hold" nodeType="withEffect">
                                  <p:stCondLst>
                                    <p:cond delay="1000"/>
                                  </p:stCondLst>
                                  <p:childTnLst>
                                    <p:set>
                                      <p:cBhvr>
                                        <p:cTn id="61" dur="1" fill="hold">
                                          <p:stCondLst>
                                            <p:cond delay="0"/>
                                          </p:stCondLst>
                                        </p:cTn>
                                        <p:tgtEl>
                                          <p:spTgt spid="34"/>
                                        </p:tgtEl>
                                        <p:attrNameLst>
                                          <p:attrName>style.visibility</p:attrName>
                                        </p:attrNameLst>
                                      </p:cBhvr>
                                      <p:to>
                                        <p:strVal val="visible"/>
                                      </p:to>
                                    </p:set>
                                    <p:anim calcmode="lin" valueType="num">
                                      <p:cBhvr>
                                        <p:cTn id="62" dur="500" fill="hold"/>
                                        <p:tgtEl>
                                          <p:spTgt spid="34"/>
                                        </p:tgtEl>
                                        <p:attrNameLst>
                                          <p:attrName>ppt_w</p:attrName>
                                        </p:attrNameLst>
                                      </p:cBhvr>
                                      <p:tavLst>
                                        <p:tav tm="0">
                                          <p:val>
                                            <p:fltVal val="0"/>
                                          </p:val>
                                        </p:tav>
                                        <p:tav tm="100000">
                                          <p:val>
                                            <p:strVal val="#ppt_w"/>
                                          </p:val>
                                        </p:tav>
                                      </p:tavLst>
                                    </p:anim>
                                    <p:anim calcmode="lin" valueType="num">
                                      <p:cBhvr>
                                        <p:cTn id="63" dur="500" fill="hold"/>
                                        <p:tgtEl>
                                          <p:spTgt spid="34"/>
                                        </p:tgtEl>
                                        <p:attrNameLst>
                                          <p:attrName>ppt_h</p:attrName>
                                        </p:attrNameLst>
                                      </p:cBhvr>
                                      <p:tavLst>
                                        <p:tav tm="0">
                                          <p:val>
                                            <p:fltVal val="0"/>
                                          </p:val>
                                        </p:tav>
                                        <p:tav tm="100000">
                                          <p:val>
                                            <p:strVal val="#ppt_h"/>
                                          </p:val>
                                        </p:tav>
                                      </p:tavLst>
                                    </p:anim>
                                    <p:animEffect transition="in" filter="fade">
                                      <p:cBhvr>
                                        <p:cTn id="64" dur="500"/>
                                        <p:tgtEl>
                                          <p:spTgt spid="34"/>
                                        </p:tgtEl>
                                      </p:cBhvr>
                                    </p:animEffect>
                                  </p:childTnLst>
                                </p:cTn>
                              </p:par>
                              <p:par>
                                <p:cTn id="65" presetID="53" presetClass="entr" presetSubtype="16" fill="hold" nodeType="withEffect">
                                  <p:stCondLst>
                                    <p:cond delay="1000"/>
                                  </p:stCondLst>
                                  <p:childTnLst>
                                    <p:set>
                                      <p:cBhvr>
                                        <p:cTn id="66" dur="1" fill="hold">
                                          <p:stCondLst>
                                            <p:cond delay="0"/>
                                          </p:stCondLst>
                                        </p:cTn>
                                        <p:tgtEl>
                                          <p:spTgt spid="37"/>
                                        </p:tgtEl>
                                        <p:attrNameLst>
                                          <p:attrName>style.visibility</p:attrName>
                                        </p:attrNameLst>
                                      </p:cBhvr>
                                      <p:to>
                                        <p:strVal val="visible"/>
                                      </p:to>
                                    </p:set>
                                    <p:anim calcmode="lin" valueType="num">
                                      <p:cBhvr>
                                        <p:cTn id="67" dur="500" fill="hold"/>
                                        <p:tgtEl>
                                          <p:spTgt spid="37"/>
                                        </p:tgtEl>
                                        <p:attrNameLst>
                                          <p:attrName>ppt_w</p:attrName>
                                        </p:attrNameLst>
                                      </p:cBhvr>
                                      <p:tavLst>
                                        <p:tav tm="0">
                                          <p:val>
                                            <p:fltVal val="0"/>
                                          </p:val>
                                        </p:tav>
                                        <p:tav tm="100000">
                                          <p:val>
                                            <p:strVal val="#ppt_w"/>
                                          </p:val>
                                        </p:tav>
                                      </p:tavLst>
                                    </p:anim>
                                    <p:anim calcmode="lin" valueType="num">
                                      <p:cBhvr>
                                        <p:cTn id="68" dur="500" fill="hold"/>
                                        <p:tgtEl>
                                          <p:spTgt spid="37"/>
                                        </p:tgtEl>
                                        <p:attrNameLst>
                                          <p:attrName>ppt_h</p:attrName>
                                        </p:attrNameLst>
                                      </p:cBhvr>
                                      <p:tavLst>
                                        <p:tav tm="0">
                                          <p:val>
                                            <p:fltVal val="0"/>
                                          </p:val>
                                        </p:tav>
                                        <p:tav tm="100000">
                                          <p:val>
                                            <p:strVal val="#ppt_h"/>
                                          </p:val>
                                        </p:tav>
                                      </p:tavLst>
                                    </p:anim>
                                    <p:animEffect transition="in" filter="fade">
                                      <p:cBhvr>
                                        <p:cTn id="69" dur="500"/>
                                        <p:tgtEl>
                                          <p:spTgt spid="37"/>
                                        </p:tgtEl>
                                      </p:cBhvr>
                                    </p:animEffect>
                                  </p:childTnLst>
                                </p:cTn>
                              </p:par>
                              <p:par>
                                <p:cTn id="70" presetID="53" presetClass="entr" presetSubtype="16" fill="hold" nodeType="withEffect">
                                  <p:stCondLst>
                                    <p:cond delay="1000"/>
                                  </p:stCondLst>
                                  <p:childTnLst>
                                    <p:set>
                                      <p:cBhvr>
                                        <p:cTn id="71" dur="1" fill="hold">
                                          <p:stCondLst>
                                            <p:cond delay="0"/>
                                          </p:stCondLst>
                                        </p:cTn>
                                        <p:tgtEl>
                                          <p:spTgt spid="40"/>
                                        </p:tgtEl>
                                        <p:attrNameLst>
                                          <p:attrName>style.visibility</p:attrName>
                                        </p:attrNameLst>
                                      </p:cBhvr>
                                      <p:to>
                                        <p:strVal val="visible"/>
                                      </p:to>
                                    </p:set>
                                    <p:anim calcmode="lin" valueType="num">
                                      <p:cBhvr>
                                        <p:cTn id="72" dur="500" fill="hold"/>
                                        <p:tgtEl>
                                          <p:spTgt spid="40"/>
                                        </p:tgtEl>
                                        <p:attrNameLst>
                                          <p:attrName>ppt_w</p:attrName>
                                        </p:attrNameLst>
                                      </p:cBhvr>
                                      <p:tavLst>
                                        <p:tav tm="0">
                                          <p:val>
                                            <p:fltVal val="0"/>
                                          </p:val>
                                        </p:tav>
                                        <p:tav tm="100000">
                                          <p:val>
                                            <p:strVal val="#ppt_w"/>
                                          </p:val>
                                        </p:tav>
                                      </p:tavLst>
                                    </p:anim>
                                    <p:anim calcmode="lin" valueType="num">
                                      <p:cBhvr>
                                        <p:cTn id="73" dur="500" fill="hold"/>
                                        <p:tgtEl>
                                          <p:spTgt spid="40"/>
                                        </p:tgtEl>
                                        <p:attrNameLst>
                                          <p:attrName>ppt_h</p:attrName>
                                        </p:attrNameLst>
                                      </p:cBhvr>
                                      <p:tavLst>
                                        <p:tav tm="0">
                                          <p:val>
                                            <p:fltVal val="0"/>
                                          </p:val>
                                        </p:tav>
                                        <p:tav tm="100000">
                                          <p:val>
                                            <p:strVal val="#ppt_h"/>
                                          </p:val>
                                        </p:tav>
                                      </p:tavLst>
                                    </p:anim>
                                    <p:animEffect transition="in" filter="fade">
                                      <p:cBhvr>
                                        <p:cTn id="74" dur="500"/>
                                        <p:tgtEl>
                                          <p:spTgt spid="40"/>
                                        </p:tgtEl>
                                      </p:cBhvr>
                                    </p:animEffect>
                                  </p:childTnLst>
                                </p:cTn>
                              </p:par>
                            </p:childTnLst>
                          </p:cTn>
                        </p:par>
                        <p:par>
                          <p:cTn id="75" fill="hold">
                            <p:stCondLst>
                              <p:cond delay="1500"/>
                            </p:stCondLst>
                            <p:childTnLst>
                              <p:par>
                                <p:cTn id="76" presetID="52" presetClass="entr" presetSubtype="0" fill="hold" grpId="0" nodeType="afterEffect">
                                  <p:stCondLst>
                                    <p:cond delay="0"/>
                                  </p:stCondLst>
                                  <p:iterate type="lt">
                                    <p:tmPct val="10000"/>
                                  </p:iterate>
                                  <p:childTnLst>
                                    <p:set>
                                      <p:cBhvr>
                                        <p:cTn id="77" dur="1" fill="hold">
                                          <p:stCondLst>
                                            <p:cond delay="0"/>
                                          </p:stCondLst>
                                        </p:cTn>
                                        <p:tgtEl>
                                          <p:spTgt spid="30"/>
                                        </p:tgtEl>
                                        <p:attrNameLst>
                                          <p:attrName>style.visibility</p:attrName>
                                        </p:attrNameLst>
                                      </p:cBhvr>
                                      <p:to>
                                        <p:strVal val="visible"/>
                                      </p:to>
                                    </p:set>
                                    <p:animScale>
                                      <p:cBhvr>
                                        <p:cTn id="78" dur="1000" decel="50000" fill="hold">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9" dur="1000" decel="50000" fill="hold">
                                          <p:stCondLst>
                                            <p:cond delay="0"/>
                                          </p:stCondLst>
                                        </p:cTn>
                                        <p:tgtEl>
                                          <p:spTgt spid="30"/>
                                        </p:tgtEl>
                                        <p:attrNameLst>
                                          <p:attrName>ppt_x</p:attrName>
                                          <p:attrName>ppt_y</p:attrName>
                                        </p:attrNameLst>
                                      </p:cBhvr>
                                    </p:animMotion>
                                    <p:animEffect transition="in" filter="fade">
                                      <p:cBhvr>
                                        <p:cTn id="80"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1" grpId="0" animBg="1"/>
      <p:bldP spid="22" grpId="0" animBg="1"/>
      <p:bldP spid="23" grpId="0" animBg="1"/>
      <p:bldP spid="24" grpId="0" animBg="1"/>
      <p:bldP spid="25" grpId="0" animBg="1"/>
      <p:bldP spid="26" grpId="0" animBg="1"/>
      <p:bldP spid="27" grpId="0" animBg="1"/>
      <p:bldP spid="28" grpId="0" animBg="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060848"/>
            <a:ext cx="12195175" cy="280831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1" name="组合 90"/>
          <p:cNvGrpSpPr/>
          <p:nvPr/>
        </p:nvGrpSpPr>
        <p:grpSpPr>
          <a:xfrm>
            <a:off x="4081363" y="2833765"/>
            <a:ext cx="1140677" cy="1140677"/>
            <a:chOff x="304800" y="673100"/>
            <a:chExt cx="4000500" cy="4000500"/>
          </a:xfrm>
          <a:effectLst>
            <a:outerShdw blurRad="444500" dist="127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5" name="椭圆 9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smtClean="0">
                  <a:solidFill>
                    <a:schemeClr val="tx1"/>
                  </a:solidFill>
                  <a:latin typeface="黑体" panose="02010609060101010101" pitchFamily="49" charset="-122"/>
                  <a:ea typeface="黑体" panose="02010609060101010101" pitchFamily="49" charset="-122"/>
                </a:rPr>
                <a:t>1</a:t>
              </a:r>
              <a:endParaRPr lang="zh-CN" altLang="en-US" sz="4000" dirty="0">
                <a:solidFill>
                  <a:schemeClr val="tx1"/>
                </a:solidFill>
                <a:latin typeface="黑体" panose="02010609060101010101" pitchFamily="49" charset="-122"/>
                <a:ea typeface="黑体" panose="02010609060101010101" pitchFamily="49" charset="-122"/>
              </a:endParaRPr>
            </a:p>
          </p:txBody>
        </p:sp>
      </p:grpSp>
      <p:grpSp>
        <p:nvGrpSpPr>
          <p:cNvPr id="96" name="组合 95"/>
          <p:cNvGrpSpPr/>
          <p:nvPr/>
        </p:nvGrpSpPr>
        <p:grpSpPr>
          <a:xfrm>
            <a:off x="4904155" y="2869253"/>
            <a:ext cx="288032" cy="288032"/>
            <a:chOff x="304800" y="673100"/>
            <a:chExt cx="4000500" cy="4000500"/>
          </a:xfrm>
          <a:effectLst>
            <a:outerShdw blurRad="444500" dist="254000" dir="8100000" algn="tr" rotWithShape="0">
              <a:prstClr val="black">
                <a:alpha val="50000"/>
              </a:prstClr>
            </a:outerShdw>
          </a:effectLst>
        </p:grpSpPr>
        <p:sp>
          <p:nvSpPr>
            <p:cNvPr id="97" name="同心圆 9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8" name="椭圆 9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9" name="组合 98"/>
          <p:cNvGrpSpPr/>
          <p:nvPr/>
        </p:nvGrpSpPr>
        <p:grpSpPr>
          <a:xfrm>
            <a:off x="3977487" y="3476112"/>
            <a:ext cx="212880" cy="212880"/>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1" name="椭圆 10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2" name="组合 101"/>
          <p:cNvGrpSpPr/>
          <p:nvPr/>
        </p:nvGrpSpPr>
        <p:grpSpPr>
          <a:xfrm>
            <a:off x="3868482" y="3332096"/>
            <a:ext cx="124487" cy="124487"/>
            <a:chOff x="304800" y="673100"/>
            <a:chExt cx="4000500" cy="4000500"/>
          </a:xfrm>
          <a:effectLst>
            <a:outerShdw blurRad="444500" dist="254000" dir="8100000" algn="tr" rotWithShape="0">
              <a:prstClr val="black">
                <a:alpha val="50000"/>
              </a:prstClr>
            </a:outerShdw>
          </a:effectLst>
        </p:grpSpPr>
        <p:sp>
          <p:nvSpPr>
            <p:cNvPr id="103" name="同心圆 10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4" name="椭圆 10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46" name="直接连接符 45"/>
          <p:cNvCxnSpPr/>
          <p:nvPr/>
        </p:nvCxnSpPr>
        <p:spPr>
          <a:xfrm>
            <a:off x="5665539" y="2492896"/>
            <a:ext cx="0" cy="1872208"/>
          </a:xfrm>
          <a:prstGeom prst="line">
            <a:avLst/>
          </a:prstGeom>
          <a:ln>
            <a:solidFill>
              <a:schemeClr val="bg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06" name="文本框 9"/>
          <p:cNvSpPr txBox="1"/>
          <p:nvPr/>
        </p:nvSpPr>
        <p:spPr>
          <a:xfrm>
            <a:off x="6016507" y="3061701"/>
            <a:ext cx="3537464" cy="684803"/>
          </a:xfrm>
          <a:prstGeom prst="rect">
            <a:avLst/>
          </a:prstGeom>
          <a:noFill/>
        </p:spPr>
        <p:txBody>
          <a:bodyPr wrap="square" lIns="68580" tIns="34290" rIns="68580" bIns="34290" rtlCol="0">
            <a:spAutoFit/>
          </a:bodyPr>
          <a:lstStyle/>
          <a:p>
            <a:pPr marL="0" lvl="1" algn="ctr"/>
            <a:r>
              <a:rPr lang="en-US" altLang="zh-CN" sz="2800" b="1" dirty="0">
                <a:solidFill>
                  <a:schemeClr val="bg1"/>
                </a:solidFill>
                <a:latin typeface="黑体" panose="02010609060101010101" pitchFamily="49" charset="-122"/>
                <a:ea typeface="黑体" panose="02010609060101010101" pitchFamily="49" charset="-122"/>
              </a:rPr>
              <a:t> </a:t>
            </a:r>
            <a:r>
              <a:rPr lang="en-US" altLang="zh-CN" sz="4000" dirty="0">
                <a:solidFill>
                  <a:schemeClr val="bg1"/>
                </a:solidFill>
                <a:latin typeface="Verdana" panose="020B0604030504040204" pitchFamily="34" charset="0"/>
                <a:ea typeface="Verdana" panose="020B0604030504040204" pitchFamily="34" charset="0"/>
                <a:cs typeface="Verdana" panose="020B0604030504040204" pitchFamily="34" charset="0"/>
              </a:rPr>
              <a:t>Introduction</a:t>
            </a:r>
            <a:endParaRPr lang="en-US" altLang="zh-CN" sz="40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37" name="TextBox 136"/>
          <p:cNvSpPr txBox="1"/>
          <p:nvPr/>
        </p:nvSpPr>
        <p:spPr>
          <a:xfrm>
            <a:off x="13514411" y="7029400"/>
            <a:ext cx="877163" cy="369332"/>
          </a:xfrm>
          <a:prstGeom prst="rect">
            <a:avLst/>
          </a:prstGeom>
          <a:noFill/>
        </p:spPr>
        <p:txBody>
          <a:bodyPr wrap="none" rtlCol="0">
            <a:spAutoFit/>
          </a:bodyPr>
          <a:lstStyle/>
          <a:p>
            <a:r>
              <a:rPr lang="zh-CN" altLang="en-US" dirty="0" smtClean="0"/>
              <a:t>延时符</a:t>
            </a:r>
            <a:endParaRPr lang="zh-CN" altLang="en-US" dirty="0"/>
          </a:p>
        </p:txBody>
      </p:sp>
    </p:spTree>
    <p:extLst>
      <p:ext uri="{BB962C8B-B14F-4D97-AF65-F5344CB8AC3E}">
        <p14:creationId xmlns:p14="http://schemas.microsoft.com/office/powerpoint/2010/main" val="3627377217"/>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500"/>
                                  </p:stCondLst>
                                  <p:childTnLst>
                                    <p:set>
                                      <p:cBhvr>
                                        <p:cTn id="6" dur="1" fill="hold">
                                          <p:stCondLst>
                                            <p:cond delay="0"/>
                                          </p:stCondLst>
                                        </p:cTn>
                                        <p:tgtEl>
                                          <p:spTgt spid="91"/>
                                        </p:tgtEl>
                                        <p:attrNameLst>
                                          <p:attrName>style.visibility</p:attrName>
                                        </p:attrNameLst>
                                      </p:cBhvr>
                                      <p:to>
                                        <p:strVal val="visible"/>
                                      </p:to>
                                    </p:set>
                                    <p:anim calcmode="lin" valueType="num">
                                      <p:cBhvr>
                                        <p:cTn id="7" dur="500" fill="hold"/>
                                        <p:tgtEl>
                                          <p:spTgt spid="91"/>
                                        </p:tgtEl>
                                        <p:attrNameLst>
                                          <p:attrName>ppt_w</p:attrName>
                                        </p:attrNameLst>
                                      </p:cBhvr>
                                      <p:tavLst>
                                        <p:tav tm="0">
                                          <p:val>
                                            <p:fltVal val="0"/>
                                          </p:val>
                                        </p:tav>
                                        <p:tav tm="100000">
                                          <p:val>
                                            <p:strVal val="#ppt_w"/>
                                          </p:val>
                                        </p:tav>
                                      </p:tavLst>
                                    </p:anim>
                                    <p:anim calcmode="lin" valueType="num">
                                      <p:cBhvr>
                                        <p:cTn id="8" dur="500" fill="hold"/>
                                        <p:tgtEl>
                                          <p:spTgt spid="91"/>
                                        </p:tgtEl>
                                        <p:attrNameLst>
                                          <p:attrName>ppt_h</p:attrName>
                                        </p:attrNameLst>
                                      </p:cBhvr>
                                      <p:tavLst>
                                        <p:tav tm="0">
                                          <p:val>
                                            <p:fltVal val="0"/>
                                          </p:val>
                                        </p:tav>
                                        <p:tav tm="100000">
                                          <p:val>
                                            <p:strVal val="#ppt_h"/>
                                          </p:val>
                                        </p:tav>
                                      </p:tavLst>
                                    </p:anim>
                                    <p:animEffect transition="in" filter="fade">
                                      <p:cBhvr>
                                        <p:cTn id="9" dur="500"/>
                                        <p:tgtEl>
                                          <p:spTgt spid="91"/>
                                        </p:tgtEl>
                                      </p:cBhvr>
                                    </p:animEffect>
                                  </p:childTnLst>
                                </p:cTn>
                              </p:par>
                              <p:par>
                                <p:cTn id="10" presetID="53" presetClass="entr" presetSubtype="16" fill="hold" nodeType="withEffect">
                                  <p:stCondLst>
                                    <p:cond delay="500"/>
                                  </p:stCondLst>
                                  <p:childTnLst>
                                    <p:set>
                                      <p:cBhvr>
                                        <p:cTn id="11" dur="1" fill="hold">
                                          <p:stCondLst>
                                            <p:cond delay="0"/>
                                          </p:stCondLst>
                                        </p:cTn>
                                        <p:tgtEl>
                                          <p:spTgt spid="96"/>
                                        </p:tgtEl>
                                        <p:attrNameLst>
                                          <p:attrName>style.visibility</p:attrName>
                                        </p:attrNameLst>
                                      </p:cBhvr>
                                      <p:to>
                                        <p:strVal val="visible"/>
                                      </p:to>
                                    </p:set>
                                    <p:anim calcmode="lin" valueType="num">
                                      <p:cBhvr>
                                        <p:cTn id="12" dur="500" fill="hold"/>
                                        <p:tgtEl>
                                          <p:spTgt spid="96"/>
                                        </p:tgtEl>
                                        <p:attrNameLst>
                                          <p:attrName>ppt_w</p:attrName>
                                        </p:attrNameLst>
                                      </p:cBhvr>
                                      <p:tavLst>
                                        <p:tav tm="0">
                                          <p:val>
                                            <p:fltVal val="0"/>
                                          </p:val>
                                        </p:tav>
                                        <p:tav tm="100000">
                                          <p:val>
                                            <p:strVal val="#ppt_w"/>
                                          </p:val>
                                        </p:tav>
                                      </p:tavLst>
                                    </p:anim>
                                    <p:anim calcmode="lin" valueType="num">
                                      <p:cBhvr>
                                        <p:cTn id="13" dur="500" fill="hold"/>
                                        <p:tgtEl>
                                          <p:spTgt spid="96"/>
                                        </p:tgtEl>
                                        <p:attrNameLst>
                                          <p:attrName>ppt_h</p:attrName>
                                        </p:attrNameLst>
                                      </p:cBhvr>
                                      <p:tavLst>
                                        <p:tav tm="0">
                                          <p:val>
                                            <p:fltVal val="0"/>
                                          </p:val>
                                        </p:tav>
                                        <p:tav tm="100000">
                                          <p:val>
                                            <p:strVal val="#ppt_h"/>
                                          </p:val>
                                        </p:tav>
                                      </p:tavLst>
                                    </p:anim>
                                    <p:animEffect transition="in" filter="fade">
                                      <p:cBhvr>
                                        <p:cTn id="14" dur="500"/>
                                        <p:tgtEl>
                                          <p:spTgt spid="96"/>
                                        </p:tgtEl>
                                      </p:cBhvr>
                                    </p:animEffect>
                                  </p:childTnLst>
                                </p:cTn>
                              </p:par>
                              <p:par>
                                <p:cTn id="15" presetID="53" presetClass="entr" presetSubtype="16" fill="hold" nodeType="withEffect">
                                  <p:stCondLst>
                                    <p:cond delay="500"/>
                                  </p:stCondLst>
                                  <p:childTnLst>
                                    <p:set>
                                      <p:cBhvr>
                                        <p:cTn id="16" dur="1" fill="hold">
                                          <p:stCondLst>
                                            <p:cond delay="0"/>
                                          </p:stCondLst>
                                        </p:cTn>
                                        <p:tgtEl>
                                          <p:spTgt spid="99"/>
                                        </p:tgtEl>
                                        <p:attrNameLst>
                                          <p:attrName>style.visibility</p:attrName>
                                        </p:attrNameLst>
                                      </p:cBhvr>
                                      <p:to>
                                        <p:strVal val="visible"/>
                                      </p:to>
                                    </p:set>
                                    <p:anim calcmode="lin" valueType="num">
                                      <p:cBhvr>
                                        <p:cTn id="17" dur="500" fill="hold"/>
                                        <p:tgtEl>
                                          <p:spTgt spid="99"/>
                                        </p:tgtEl>
                                        <p:attrNameLst>
                                          <p:attrName>ppt_w</p:attrName>
                                        </p:attrNameLst>
                                      </p:cBhvr>
                                      <p:tavLst>
                                        <p:tav tm="0">
                                          <p:val>
                                            <p:fltVal val="0"/>
                                          </p:val>
                                        </p:tav>
                                        <p:tav tm="100000">
                                          <p:val>
                                            <p:strVal val="#ppt_w"/>
                                          </p:val>
                                        </p:tav>
                                      </p:tavLst>
                                    </p:anim>
                                    <p:anim calcmode="lin" valueType="num">
                                      <p:cBhvr>
                                        <p:cTn id="18" dur="500" fill="hold"/>
                                        <p:tgtEl>
                                          <p:spTgt spid="99"/>
                                        </p:tgtEl>
                                        <p:attrNameLst>
                                          <p:attrName>ppt_h</p:attrName>
                                        </p:attrNameLst>
                                      </p:cBhvr>
                                      <p:tavLst>
                                        <p:tav tm="0">
                                          <p:val>
                                            <p:fltVal val="0"/>
                                          </p:val>
                                        </p:tav>
                                        <p:tav tm="100000">
                                          <p:val>
                                            <p:strVal val="#ppt_h"/>
                                          </p:val>
                                        </p:tav>
                                      </p:tavLst>
                                    </p:anim>
                                    <p:animEffect transition="in" filter="fade">
                                      <p:cBhvr>
                                        <p:cTn id="19" dur="500"/>
                                        <p:tgtEl>
                                          <p:spTgt spid="99"/>
                                        </p:tgtEl>
                                      </p:cBhvr>
                                    </p:animEffect>
                                  </p:childTnLst>
                                </p:cTn>
                              </p:par>
                              <p:par>
                                <p:cTn id="20" presetID="53" presetClass="entr" presetSubtype="16" fill="hold" nodeType="withEffect">
                                  <p:stCondLst>
                                    <p:cond delay="500"/>
                                  </p:stCondLst>
                                  <p:childTnLst>
                                    <p:set>
                                      <p:cBhvr>
                                        <p:cTn id="21" dur="1" fill="hold">
                                          <p:stCondLst>
                                            <p:cond delay="0"/>
                                          </p:stCondLst>
                                        </p:cTn>
                                        <p:tgtEl>
                                          <p:spTgt spid="102"/>
                                        </p:tgtEl>
                                        <p:attrNameLst>
                                          <p:attrName>style.visibility</p:attrName>
                                        </p:attrNameLst>
                                      </p:cBhvr>
                                      <p:to>
                                        <p:strVal val="visible"/>
                                      </p:to>
                                    </p:set>
                                    <p:anim calcmode="lin" valueType="num">
                                      <p:cBhvr>
                                        <p:cTn id="22" dur="500" fill="hold"/>
                                        <p:tgtEl>
                                          <p:spTgt spid="102"/>
                                        </p:tgtEl>
                                        <p:attrNameLst>
                                          <p:attrName>ppt_w</p:attrName>
                                        </p:attrNameLst>
                                      </p:cBhvr>
                                      <p:tavLst>
                                        <p:tav tm="0">
                                          <p:val>
                                            <p:fltVal val="0"/>
                                          </p:val>
                                        </p:tav>
                                        <p:tav tm="100000">
                                          <p:val>
                                            <p:strVal val="#ppt_w"/>
                                          </p:val>
                                        </p:tav>
                                      </p:tavLst>
                                    </p:anim>
                                    <p:anim calcmode="lin" valueType="num">
                                      <p:cBhvr>
                                        <p:cTn id="23" dur="500" fill="hold"/>
                                        <p:tgtEl>
                                          <p:spTgt spid="102"/>
                                        </p:tgtEl>
                                        <p:attrNameLst>
                                          <p:attrName>ppt_h</p:attrName>
                                        </p:attrNameLst>
                                      </p:cBhvr>
                                      <p:tavLst>
                                        <p:tav tm="0">
                                          <p:val>
                                            <p:fltVal val="0"/>
                                          </p:val>
                                        </p:tav>
                                        <p:tav tm="100000">
                                          <p:val>
                                            <p:strVal val="#ppt_h"/>
                                          </p:val>
                                        </p:tav>
                                      </p:tavLst>
                                    </p:anim>
                                    <p:animEffect transition="in" filter="fade">
                                      <p:cBhvr>
                                        <p:cTn id="24" dur="500"/>
                                        <p:tgtEl>
                                          <p:spTgt spid="102"/>
                                        </p:tgtEl>
                                      </p:cBhvr>
                                    </p:animEffect>
                                  </p:childTnLst>
                                </p:cTn>
                              </p:par>
                            </p:childTnLst>
                          </p:cTn>
                        </p:par>
                        <p:par>
                          <p:cTn id="25" fill="hold">
                            <p:stCondLst>
                              <p:cond delay="1000"/>
                            </p:stCondLst>
                            <p:childTnLst>
                              <p:par>
                                <p:cTn id="26" presetID="22" presetClass="entr" presetSubtype="1" fill="hold" nodeType="after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wipe(up)">
                                      <p:cBhvr>
                                        <p:cTn id="28" dur="500"/>
                                        <p:tgtEl>
                                          <p:spTgt spid="46"/>
                                        </p:tgtEl>
                                      </p:cBhvr>
                                    </p:animEffect>
                                  </p:childTnLst>
                                </p:cTn>
                              </p:par>
                            </p:childTnLst>
                          </p:cTn>
                        </p:par>
                        <p:par>
                          <p:cTn id="29" fill="hold">
                            <p:stCondLst>
                              <p:cond delay="1500"/>
                            </p:stCondLst>
                            <p:childTnLst>
                              <p:par>
                                <p:cTn id="30" presetID="42" presetClass="entr" presetSubtype="0" fill="hold" grpId="0" nodeType="afterEffect">
                                  <p:stCondLst>
                                    <p:cond delay="0"/>
                                  </p:stCondLst>
                                  <p:childTnLst>
                                    <p:set>
                                      <p:cBhvr>
                                        <p:cTn id="31" dur="1" fill="hold">
                                          <p:stCondLst>
                                            <p:cond delay="0"/>
                                          </p:stCondLst>
                                        </p:cTn>
                                        <p:tgtEl>
                                          <p:spTgt spid="106"/>
                                        </p:tgtEl>
                                        <p:attrNameLst>
                                          <p:attrName>style.visibility</p:attrName>
                                        </p:attrNameLst>
                                      </p:cBhvr>
                                      <p:to>
                                        <p:strVal val="visible"/>
                                      </p:to>
                                    </p:set>
                                    <p:animEffect transition="in" filter="fade">
                                      <p:cBhvr>
                                        <p:cTn id="32" dur="1000"/>
                                        <p:tgtEl>
                                          <p:spTgt spid="106"/>
                                        </p:tgtEl>
                                      </p:cBhvr>
                                    </p:animEffect>
                                    <p:anim calcmode="lin" valueType="num">
                                      <p:cBhvr>
                                        <p:cTn id="33" dur="1000" fill="hold"/>
                                        <p:tgtEl>
                                          <p:spTgt spid="106"/>
                                        </p:tgtEl>
                                        <p:attrNameLst>
                                          <p:attrName>ppt_x</p:attrName>
                                        </p:attrNameLst>
                                      </p:cBhvr>
                                      <p:tavLst>
                                        <p:tav tm="0">
                                          <p:val>
                                            <p:strVal val="#ppt_x"/>
                                          </p:val>
                                        </p:tav>
                                        <p:tav tm="100000">
                                          <p:val>
                                            <p:strVal val="#ppt_x"/>
                                          </p:val>
                                        </p:tav>
                                      </p:tavLst>
                                    </p:anim>
                                    <p:anim calcmode="lin" valueType="num">
                                      <p:cBhvr>
                                        <p:cTn id="34" dur="1000" fill="hold"/>
                                        <p:tgtEl>
                                          <p:spTgt spid="106"/>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10" presetClass="entr" presetSubtype="0" fill="hold" grpId="0" nodeType="afterEffect">
                                  <p:stCondLst>
                                    <p:cond delay="0"/>
                                  </p:stCondLst>
                                  <p:childTnLst>
                                    <p:set>
                                      <p:cBhvr>
                                        <p:cTn id="37" dur="1" fill="hold">
                                          <p:stCondLst>
                                            <p:cond delay="0"/>
                                          </p:stCondLst>
                                        </p:cTn>
                                        <p:tgtEl>
                                          <p:spTgt spid="137"/>
                                        </p:tgtEl>
                                        <p:attrNameLst>
                                          <p:attrName>style.visibility</p:attrName>
                                        </p:attrNameLst>
                                      </p:cBhvr>
                                      <p:to>
                                        <p:strVal val="visible"/>
                                      </p:to>
                                    </p:set>
                                    <p:animEffect transition="in" filter="fade">
                                      <p:cBhvr>
                                        <p:cTn id="38" dur="125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P spid="13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4" y="428087"/>
            <a:ext cx="11260131" cy="400110"/>
            <a:chOff x="310064" y="428087"/>
            <a:chExt cx="11260131" cy="400110"/>
          </a:xfrm>
        </p:grpSpPr>
        <p:grpSp>
          <p:nvGrpSpPr>
            <p:cNvPr id="34" name="组合 33"/>
            <p:cNvGrpSpPr/>
            <p:nvPr/>
          </p:nvGrpSpPr>
          <p:grpSpPr>
            <a:xfrm>
              <a:off x="310064" y="428087"/>
              <a:ext cx="1841285" cy="400110"/>
              <a:chOff x="8641357" y="2145520"/>
              <a:chExt cx="1841710" cy="400202"/>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59844" y="2145520"/>
                <a:ext cx="1723223" cy="400202"/>
              </a:xfrm>
              <a:prstGeom prst="rect">
                <a:avLst/>
              </a:prstGeom>
              <a:noFill/>
            </p:spPr>
            <p:txBody>
              <a:bodyPr wrap="square" rtlCol="0">
                <a:spAutoFit/>
              </a:bodyPr>
              <a:lstStyle/>
              <a:p>
                <a:r>
                  <a:rPr lang="en-US" altLang="zh-CN" sz="2000" dirty="0" smtClean="0">
                    <a:latin typeface="Verdana" panose="020B0604030504040204" pitchFamily="34" charset="0"/>
                    <a:ea typeface="Verdana" panose="020B0604030504040204" pitchFamily="34" charset="0"/>
                    <a:cs typeface="Verdana" panose="020B0604030504040204" pitchFamily="34" charset="0"/>
                  </a:rPr>
                  <a:t>introduction</a:t>
                </a:r>
                <a:endParaRPr lang="zh-CN" altLang="zh-CN" sz="2000" dirty="0">
                  <a:latin typeface="Verdana" panose="020B0604030504040204" pitchFamily="34" charset="0"/>
                  <a:ea typeface="Gulim" panose="020B0600000101010101" pitchFamily="34" charset="-127"/>
                  <a:cs typeface="Verdana" panose="020B0604030504040204" pitchFamily="34" charset="0"/>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552971" y="980728"/>
            <a:ext cx="11017224" cy="5373779"/>
          </a:xfrm>
          <a:prstGeom prst="rect">
            <a:avLst/>
          </a:prstGeom>
        </p:spPr>
        <p:txBody>
          <a:bodyPr wrap="square">
            <a:spAutoFit/>
          </a:bodyPr>
          <a:lstStyle/>
          <a:p>
            <a:pPr>
              <a:lnSpc>
                <a:spcPct val="130000"/>
              </a:lnSpc>
            </a:pPr>
            <a:r>
              <a:rPr lang="en-US" altLang="zh-CN" sz="2400" b="1" dirty="0" err="1" smtClean="0">
                <a:latin typeface="Times New Roman" panose="02020603050405020304" pitchFamily="18" charset="0"/>
                <a:ea typeface="华文楷体" panose="02010600040101010101" pitchFamily="2" charset="-122"/>
                <a:cs typeface="Times New Roman" panose="02020603050405020304" pitchFamily="18" charset="0"/>
              </a:rPr>
              <a:t>Backrounds</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p>
          <a:p>
            <a:pPr>
              <a:lnSpc>
                <a:spcPct val="130000"/>
              </a:lnSpc>
            </a:pP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Consolidation is sweeping the banking industry. One of the forces driving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this </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increa-sed</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consolidation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is deregulation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of restrictions on geographical expansion,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which was recently completed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with passage of the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Riegle</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–Neal Interstate Banking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and Branching Efficiency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Act of 1994 (IBBEA). IBBEA allows banks to form bank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and branch </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networ-ks</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across state lines</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p>
          <a:p>
            <a:pPr>
              <a:lnSpc>
                <a:spcPct val="130000"/>
              </a:lnSpc>
            </a:pP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According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to the 1993 National Survey of Small Business Finance, banks supply more than 60 percent of small business credit. Small businesses tend to concentrate their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borrowing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at a single bank with which they have a long-term relationship. Since there may be little public information available on small firms, relationships enable banks to collect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private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information on the credit worthiness of small firms</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endParaRPr lang="en-US" altLang="zh-CN" sz="2400"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960320292"/>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4" y="428087"/>
            <a:ext cx="11260131" cy="400110"/>
            <a:chOff x="310064" y="428087"/>
            <a:chExt cx="11260131" cy="400110"/>
          </a:xfrm>
        </p:grpSpPr>
        <p:grpSp>
          <p:nvGrpSpPr>
            <p:cNvPr id="34" name="组合 33"/>
            <p:cNvGrpSpPr/>
            <p:nvPr/>
          </p:nvGrpSpPr>
          <p:grpSpPr>
            <a:xfrm>
              <a:off x="310064" y="428087"/>
              <a:ext cx="1841285" cy="400110"/>
              <a:chOff x="8641357" y="2145520"/>
              <a:chExt cx="1841710" cy="400202"/>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59844" y="2145520"/>
                <a:ext cx="1723223" cy="400202"/>
              </a:xfrm>
              <a:prstGeom prst="rect">
                <a:avLst/>
              </a:prstGeom>
              <a:noFill/>
            </p:spPr>
            <p:txBody>
              <a:bodyPr wrap="square" rtlCol="0">
                <a:spAutoFit/>
              </a:bodyPr>
              <a:lstStyle/>
              <a:p>
                <a:r>
                  <a:rPr lang="en-US" altLang="zh-CN" sz="2000" dirty="0" smtClean="0">
                    <a:latin typeface="Verdana" panose="020B0604030504040204" pitchFamily="34" charset="0"/>
                    <a:ea typeface="Verdana" panose="020B0604030504040204" pitchFamily="34" charset="0"/>
                    <a:cs typeface="Verdana" panose="020B0604030504040204" pitchFamily="34" charset="0"/>
                  </a:rPr>
                  <a:t>introduction</a:t>
                </a:r>
                <a:endParaRPr lang="zh-CN" altLang="zh-CN" sz="2000" dirty="0">
                  <a:latin typeface="Verdana" panose="020B0604030504040204" pitchFamily="34" charset="0"/>
                  <a:ea typeface="Gulim" panose="020B0600000101010101" pitchFamily="34" charset="-127"/>
                  <a:cs typeface="Verdana" panose="020B0604030504040204" pitchFamily="34" charset="0"/>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552971" y="1556792"/>
            <a:ext cx="11017224" cy="2012859"/>
          </a:xfrm>
          <a:prstGeom prst="rect">
            <a:avLst/>
          </a:prstGeom>
        </p:spPr>
        <p:txBody>
          <a:bodyPr wrap="square">
            <a:spAutoFit/>
          </a:bodyPr>
          <a:lstStyle/>
          <a:p>
            <a:pPr>
              <a:lnSpc>
                <a:spcPct val="130000"/>
              </a:lnSpc>
            </a:pP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Research objectives</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What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is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the relationship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between the size and complexity of a banking company and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its ability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to originate and hold small business loans?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How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has small business lending changed after banking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company mergers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or acquisitions? </a:t>
            </a:r>
            <a:endParaRPr lang="zh-CN" altLang="en-US" sz="2400"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365325580"/>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4" y="428087"/>
            <a:ext cx="11260131" cy="400110"/>
            <a:chOff x="310064" y="428087"/>
            <a:chExt cx="11260131" cy="400110"/>
          </a:xfrm>
        </p:grpSpPr>
        <p:grpSp>
          <p:nvGrpSpPr>
            <p:cNvPr id="34" name="组合 33"/>
            <p:cNvGrpSpPr/>
            <p:nvPr/>
          </p:nvGrpSpPr>
          <p:grpSpPr>
            <a:xfrm>
              <a:off x="310064" y="428087"/>
              <a:ext cx="1841285" cy="400110"/>
              <a:chOff x="8641357" y="2145520"/>
              <a:chExt cx="1841710" cy="400202"/>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59844" y="2145520"/>
                <a:ext cx="1723223" cy="400202"/>
              </a:xfrm>
              <a:prstGeom prst="rect">
                <a:avLst/>
              </a:prstGeom>
              <a:noFill/>
            </p:spPr>
            <p:txBody>
              <a:bodyPr wrap="square" rtlCol="0">
                <a:spAutoFit/>
              </a:bodyPr>
              <a:lstStyle/>
              <a:p>
                <a:r>
                  <a:rPr lang="en-US" altLang="zh-CN" sz="2000" dirty="0" smtClean="0">
                    <a:latin typeface="Verdana" panose="020B0604030504040204" pitchFamily="34" charset="0"/>
                    <a:ea typeface="Verdana" panose="020B0604030504040204" pitchFamily="34" charset="0"/>
                    <a:cs typeface="Verdana" panose="020B0604030504040204" pitchFamily="34" charset="0"/>
                  </a:rPr>
                  <a:t>introduction</a:t>
                </a:r>
                <a:endParaRPr lang="zh-CN" altLang="zh-CN" sz="2000" dirty="0">
                  <a:latin typeface="Verdana" panose="020B0604030504040204" pitchFamily="34" charset="0"/>
                  <a:ea typeface="Gulim" panose="020B0600000101010101" pitchFamily="34" charset="-127"/>
                  <a:cs typeface="Verdana" panose="020B0604030504040204" pitchFamily="34" charset="0"/>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矩形 7"/>
          <p:cNvSpPr/>
          <p:nvPr/>
        </p:nvSpPr>
        <p:spPr>
          <a:xfrm>
            <a:off x="428524" y="1124744"/>
            <a:ext cx="11285687" cy="4893647"/>
          </a:xfrm>
          <a:prstGeom prst="rect">
            <a:avLst/>
          </a:prstGeom>
        </p:spPr>
        <p:txBody>
          <a:bodyPr wrap="square">
            <a:spAutoFit/>
          </a:bodyPr>
          <a:lstStyle/>
          <a:p>
            <a:pPr>
              <a:lnSpc>
                <a:spcPct val="130000"/>
              </a:lnSpc>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Forecast:</a:t>
            </a:r>
            <a:endPar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There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are two potential forces that would tend to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affect the relationship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between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banking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company size and lending. First, </a:t>
            </a:r>
            <a:r>
              <a:rPr lang="en-US" altLang="zh-CN" sz="2400" dirty="0" smtClean="0">
                <a:solidFill>
                  <a:srgbClr val="FF0000"/>
                </a:solidFill>
                <a:latin typeface="Times New Roman" panose="02020603050405020304" pitchFamily="18" charset="0"/>
                <a:ea typeface="华文楷体" panose="02010600040101010101" pitchFamily="2" charset="-122"/>
                <a:cs typeface="Times New Roman" panose="02020603050405020304" pitchFamily="18" charset="0"/>
              </a:rPr>
              <a:t>diversification</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reduces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delegated monitoring costs and improves internal capital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markets; these effects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should lower the costs of risky lending as size increases.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Second, </a:t>
            </a:r>
            <a:r>
              <a:rPr lang="en-US" altLang="zh-CN" sz="2400" dirty="0" smtClean="0">
                <a:solidFill>
                  <a:srgbClr val="FF0000"/>
                </a:solidFill>
                <a:latin typeface="Times New Roman" panose="02020603050405020304" pitchFamily="18" charset="0"/>
                <a:ea typeface="华文楷体" panose="02010600040101010101" pitchFamily="2" charset="-122"/>
                <a:cs typeface="Times New Roman" panose="02020603050405020304" pitchFamily="18" charset="0"/>
              </a:rPr>
              <a:t>organizational </a:t>
            </a:r>
            <a:r>
              <a:rPr lang="en-US" altLang="zh-CN" sz="2400" dirty="0">
                <a:solidFill>
                  <a:srgbClr val="FF0000"/>
                </a:solidFill>
                <a:latin typeface="Times New Roman" panose="02020603050405020304" pitchFamily="18" charset="0"/>
                <a:ea typeface="华文楷体" panose="02010600040101010101" pitchFamily="2" charset="-122"/>
                <a:cs typeface="Times New Roman" panose="02020603050405020304" pitchFamily="18" charset="0"/>
              </a:rPr>
              <a:t>diseconomies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associated with size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and complexity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may increase the relative costs of small business (relationship) lending as size and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com-</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plexity</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increase.</a:t>
            </a:r>
          </a:p>
          <a:p>
            <a:pPr>
              <a:lnSpc>
                <a:spcPct val="130000"/>
              </a:lnSpc>
            </a:pP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Small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business lending per dollar of assets actually increased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after mergers and </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acquisi-tions</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between small banking companies. We find no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significant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change following mergers or acquisitions between medium-sized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and large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banking companies.</a:t>
            </a:r>
            <a:endParaRPr lang="zh-CN" altLang="en-US" sz="2400"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90588935"/>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060848"/>
            <a:ext cx="12195175" cy="280831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1" name="组合 90"/>
          <p:cNvGrpSpPr/>
          <p:nvPr/>
        </p:nvGrpSpPr>
        <p:grpSpPr>
          <a:xfrm>
            <a:off x="4081363" y="2833765"/>
            <a:ext cx="1140677" cy="1140677"/>
            <a:chOff x="304800" y="673100"/>
            <a:chExt cx="4000500" cy="4000500"/>
          </a:xfrm>
          <a:effectLst>
            <a:outerShdw blurRad="444500" dist="127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5" name="椭圆 9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smtClean="0">
                  <a:solidFill>
                    <a:schemeClr val="tx1"/>
                  </a:solidFill>
                  <a:latin typeface="黑体" panose="02010609060101010101" pitchFamily="49" charset="-122"/>
                  <a:ea typeface="黑体" panose="02010609060101010101" pitchFamily="49" charset="-122"/>
                </a:rPr>
                <a:t>2</a:t>
              </a:r>
              <a:endParaRPr lang="zh-CN" altLang="en-US" sz="4000" dirty="0">
                <a:solidFill>
                  <a:schemeClr val="tx1"/>
                </a:solidFill>
                <a:latin typeface="黑体" panose="02010609060101010101" pitchFamily="49" charset="-122"/>
                <a:ea typeface="黑体" panose="02010609060101010101" pitchFamily="49" charset="-122"/>
              </a:endParaRPr>
            </a:p>
          </p:txBody>
        </p:sp>
      </p:grpSp>
      <p:grpSp>
        <p:nvGrpSpPr>
          <p:cNvPr id="96" name="组合 95"/>
          <p:cNvGrpSpPr/>
          <p:nvPr/>
        </p:nvGrpSpPr>
        <p:grpSpPr>
          <a:xfrm>
            <a:off x="4904155" y="2869253"/>
            <a:ext cx="288032" cy="288032"/>
            <a:chOff x="304800" y="673100"/>
            <a:chExt cx="4000500" cy="4000500"/>
          </a:xfrm>
          <a:effectLst>
            <a:outerShdw blurRad="444500" dist="254000" dir="8100000" algn="tr" rotWithShape="0">
              <a:prstClr val="black">
                <a:alpha val="50000"/>
              </a:prstClr>
            </a:outerShdw>
          </a:effectLst>
        </p:grpSpPr>
        <p:sp>
          <p:nvSpPr>
            <p:cNvPr id="97" name="同心圆 9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8" name="椭圆 9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9" name="组合 98"/>
          <p:cNvGrpSpPr/>
          <p:nvPr/>
        </p:nvGrpSpPr>
        <p:grpSpPr>
          <a:xfrm>
            <a:off x="3977487" y="3476112"/>
            <a:ext cx="212880" cy="212880"/>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1" name="椭圆 10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2" name="组合 101"/>
          <p:cNvGrpSpPr/>
          <p:nvPr/>
        </p:nvGrpSpPr>
        <p:grpSpPr>
          <a:xfrm>
            <a:off x="3868482" y="3332096"/>
            <a:ext cx="124487" cy="124487"/>
            <a:chOff x="304800" y="673100"/>
            <a:chExt cx="4000500" cy="4000500"/>
          </a:xfrm>
          <a:effectLst>
            <a:outerShdw blurRad="444500" dist="254000" dir="8100000" algn="tr" rotWithShape="0">
              <a:prstClr val="black">
                <a:alpha val="50000"/>
              </a:prstClr>
            </a:outerShdw>
          </a:effectLst>
        </p:grpSpPr>
        <p:sp>
          <p:nvSpPr>
            <p:cNvPr id="103" name="同心圆 10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4" name="椭圆 10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46" name="直接连接符 45"/>
          <p:cNvCxnSpPr/>
          <p:nvPr/>
        </p:nvCxnSpPr>
        <p:spPr>
          <a:xfrm>
            <a:off x="5665539" y="2492896"/>
            <a:ext cx="0" cy="1872208"/>
          </a:xfrm>
          <a:prstGeom prst="line">
            <a:avLst/>
          </a:prstGeom>
          <a:ln>
            <a:solidFill>
              <a:schemeClr val="bg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06" name="文本框 9"/>
          <p:cNvSpPr txBox="1"/>
          <p:nvPr/>
        </p:nvSpPr>
        <p:spPr>
          <a:xfrm>
            <a:off x="6016507" y="3061701"/>
            <a:ext cx="4329552" cy="684803"/>
          </a:xfrm>
          <a:prstGeom prst="rect">
            <a:avLst/>
          </a:prstGeom>
          <a:noFill/>
        </p:spPr>
        <p:txBody>
          <a:bodyPr wrap="square" lIns="68580" tIns="34290" rIns="68580" bIns="34290" rtlCol="0">
            <a:spAutoFit/>
          </a:bodyPr>
          <a:lstStyle/>
          <a:p>
            <a:pPr marL="0" lvl="1" algn="ctr"/>
            <a:r>
              <a:rPr lang="en-US" altLang="zh-CN"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Empirical </a:t>
            </a:r>
            <a:r>
              <a:rPr lang="en-US" altLang="zh-CN" sz="4000" dirty="0">
                <a:solidFill>
                  <a:schemeClr val="bg1"/>
                </a:solidFill>
                <a:latin typeface="Verdana" panose="020B0604030504040204" pitchFamily="34" charset="0"/>
                <a:ea typeface="Verdana" panose="020B0604030504040204" pitchFamily="34" charset="0"/>
                <a:cs typeface="Verdana" panose="020B0604030504040204" pitchFamily="34" charset="0"/>
              </a:rPr>
              <a:t>tests</a:t>
            </a:r>
            <a:endParaRPr lang="en-US" altLang="zh-CN" sz="40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37" name="TextBox 136"/>
          <p:cNvSpPr txBox="1"/>
          <p:nvPr/>
        </p:nvSpPr>
        <p:spPr>
          <a:xfrm>
            <a:off x="13514411" y="7029400"/>
            <a:ext cx="877163" cy="369332"/>
          </a:xfrm>
          <a:prstGeom prst="rect">
            <a:avLst/>
          </a:prstGeom>
          <a:noFill/>
        </p:spPr>
        <p:txBody>
          <a:bodyPr wrap="none" rtlCol="0">
            <a:spAutoFit/>
          </a:bodyPr>
          <a:lstStyle/>
          <a:p>
            <a:r>
              <a:rPr lang="zh-CN" altLang="en-US" dirty="0" smtClean="0"/>
              <a:t>延时符</a:t>
            </a:r>
            <a:endParaRPr lang="zh-CN" altLang="en-US" dirty="0"/>
          </a:p>
        </p:txBody>
      </p:sp>
    </p:spTree>
    <p:extLst>
      <p:ext uri="{BB962C8B-B14F-4D97-AF65-F5344CB8AC3E}">
        <p14:creationId xmlns:p14="http://schemas.microsoft.com/office/powerpoint/2010/main" val="3561579099"/>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500"/>
                                  </p:stCondLst>
                                  <p:childTnLst>
                                    <p:set>
                                      <p:cBhvr>
                                        <p:cTn id="6" dur="1" fill="hold">
                                          <p:stCondLst>
                                            <p:cond delay="0"/>
                                          </p:stCondLst>
                                        </p:cTn>
                                        <p:tgtEl>
                                          <p:spTgt spid="91"/>
                                        </p:tgtEl>
                                        <p:attrNameLst>
                                          <p:attrName>style.visibility</p:attrName>
                                        </p:attrNameLst>
                                      </p:cBhvr>
                                      <p:to>
                                        <p:strVal val="visible"/>
                                      </p:to>
                                    </p:set>
                                    <p:anim calcmode="lin" valueType="num">
                                      <p:cBhvr>
                                        <p:cTn id="7" dur="500" fill="hold"/>
                                        <p:tgtEl>
                                          <p:spTgt spid="91"/>
                                        </p:tgtEl>
                                        <p:attrNameLst>
                                          <p:attrName>ppt_w</p:attrName>
                                        </p:attrNameLst>
                                      </p:cBhvr>
                                      <p:tavLst>
                                        <p:tav tm="0">
                                          <p:val>
                                            <p:fltVal val="0"/>
                                          </p:val>
                                        </p:tav>
                                        <p:tav tm="100000">
                                          <p:val>
                                            <p:strVal val="#ppt_w"/>
                                          </p:val>
                                        </p:tav>
                                      </p:tavLst>
                                    </p:anim>
                                    <p:anim calcmode="lin" valueType="num">
                                      <p:cBhvr>
                                        <p:cTn id="8" dur="500" fill="hold"/>
                                        <p:tgtEl>
                                          <p:spTgt spid="91"/>
                                        </p:tgtEl>
                                        <p:attrNameLst>
                                          <p:attrName>ppt_h</p:attrName>
                                        </p:attrNameLst>
                                      </p:cBhvr>
                                      <p:tavLst>
                                        <p:tav tm="0">
                                          <p:val>
                                            <p:fltVal val="0"/>
                                          </p:val>
                                        </p:tav>
                                        <p:tav tm="100000">
                                          <p:val>
                                            <p:strVal val="#ppt_h"/>
                                          </p:val>
                                        </p:tav>
                                      </p:tavLst>
                                    </p:anim>
                                    <p:animEffect transition="in" filter="fade">
                                      <p:cBhvr>
                                        <p:cTn id="9" dur="500"/>
                                        <p:tgtEl>
                                          <p:spTgt spid="91"/>
                                        </p:tgtEl>
                                      </p:cBhvr>
                                    </p:animEffect>
                                  </p:childTnLst>
                                </p:cTn>
                              </p:par>
                              <p:par>
                                <p:cTn id="10" presetID="53" presetClass="entr" presetSubtype="16" fill="hold" nodeType="withEffect">
                                  <p:stCondLst>
                                    <p:cond delay="500"/>
                                  </p:stCondLst>
                                  <p:childTnLst>
                                    <p:set>
                                      <p:cBhvr>
                                        <p:cTn id="11" dur="1" fill="hold">
                                          <p:stCondLst>
                                            <p:cond delay="0"/>
                                          </p:stCondLst>
                                        </p:cTn>
                                        <p:tgtEl>
                                          <p:spTgt spid="96"/>
                                        </p:tgtEl>
                                        <p:attrNameLst>
                                          <p:attrName>style.visibility</p:attrName>
                                        </p:attrNameLst>
                                      </p:cBhvr>
                                      <p:to>
                                        <p:strVal val="visible"/>
                                      </p:to>
                                    </p:set>
                                    <p:anim calcmode="lin" valueType="num">
                                      <p:cBhvr>
                                        <p:cTn id="12" dur="500" fill="hold"/>
                                        <p:tgtEl>
                                          <p:spTgt spid="96"/>
                                        </p:tgtEl>
                                        <p:attrNameLst>
                                          <p:attrName>ppt_w</p:attrName>
                                        </p:attrNameLst>
                                      </p:cBhvr>
                                      <p:tavLst>
                                        <p:tav tm="0">
                                          <p:val>
                                            <p:fltVal val="0"/>
                                          </p:val>
                                        </p:tav>
                                        <p:tav tm="100000">
                                          <p:val>
                                            <p:strVal val="#ppt_w"/>
                                          </p:val>
                                        </p:tav>
                                      </p:tavLst>
                                    </p:anim>
                                    <p:anim calcmode="lin" valueType="num">
                                      <p:cBhvr>
                                        <p:cTn id="13" dur="500" fill="hold"/>
                                        <p:tgtEl>
                                          <p:spTgt spid="96"/>
                                        </p:tgtEl>
                                        <p:attrNameLst>
                                          <p:attrName>ppt_h</p:attrName>
                                        </p:attrNameLst>
                                      </p:cBhvr>
                                      <p:tavLst>
                                        <p:tav tm="0">
                                          <p:val>
                                            <p:fltVal val="0"/>
                                          </p:val>
                                        </p:tav>
                                        <p:tav tm="100000">
                                          <p:val>
                                            <p:strVal val="#ppt_h"/>
                                          </p:val>
                                        </p:tav>
                                      </p:tavLst>
                                    </p:anim>
                                    <p:animEffect transition="in" filter="fade">
                                      <p:cBhvr>
                                        <p:cTn id="14" dur="500"/>
                                        <p:tgtEl>
                                          <p:spTgt spid="96"/>
                                        </p:tgtEl>
                                      </p:cBhvr>
                                    </p:animEffect>
                                  </p:childTnLst>
                                </p:cTn>
                              </p:par>
                              <p:par>
                                <p:cTn id="15" presetID="53" presetClass="entr" presetSubtype="16" fill="hold" nodeType="withEffect">
                                  <p:stCondLst>
                                    <p:cond delay="500"/>
                                  </p:stCondLst>
                                  <p:childTnLst>
                                    <p:set>
                                      <p:cBhvr>
                                        <p:cTn id="16" dur="1" fill="hold">
                                          <p:stCondLst>
                                            <p:cond delay="0"/>
                                          </p:stCondLst>
                                        </p:cTn>
                                        <p:tgtEl>
                                          <p:spTgt spid="99"/>
                                        </p:tgtEl>
                                        <p:attrNameLst>
                                          <p:attrName>style.visibility</p:attrName>
                                        </p:attrNameLst>
                                      </p:cBhvr>
                                      <p:to>
                                        <p:strVal val="visible"/>
                                      </p:to>
                                    </p:set>
                                    <p:anim calcmode="lin" valueType="num">
                                      <p:cBhvr>
                                        <p:cTn id="17" dur="500" fill="hold"/>
                                        <p:tgtEl>
                                          <p:spTgt spid="99"/>
                                        </p:tgtEl>
                                        <p:attrNameLst>
                                          <p:attrName>ppt_w</p:attrName>
                                        </p:attrNameLst>
                                      </p:cBhvr>
                                      <p:tavLst>
                                        <p:tav tm="0">
                                          <p:val>
                                            <p:fltVal val="0"/>
                                          </p:val>
                                        </p:tav>
                                        <p:tav tm="100000">
                                          <p:val>
                                            <p:strVal val="#ppt_w"/>
                                          </p:val>
                                        </p:tav>
                                      </p:tavLst>
                                    </p:anim>
                                    <p:anim calcmode="lin" valueType="num">
                                      <p:cBhvr>
                                        <p:cTn id="18" dur="500" fill="hold"/>
                                        <p:tgtEl>
                                          <p:spTgt spid="99"/>
                                        </p:tgtEl>
                                        <p:attrNameLst>
                                          <p:attrName>ppt_h</p:attrName>
                                        </p:attrNameLst>
                                      </p:cBhvr>
                                      <p:tavLst>
                                        <p:tav tm="0">
                                          <p:val>
                                            <p:fltVal val="0"/>
                                          </p:val>
                                        </p:tav>
                                        <p:tav tm="100000">
                                          <p:val>
                                            <p:strVal val="#ppt_h"/>
                                          </p:val>
                                        </p:tav>
                                      </p:tavLst>
                                    </p:anim>
                                    <p:animEffect transition="in" filter="fade">
                                      <p:cBhvr>
                                        <p:cTn id="19" dur="500"/>
                                        <p:tgtEl>
                                          <p:spTgt spid="99"/>
                                        </p:tgtEl>
                                      </p:cBhvr>
                                    </p:animEffect>
                                  </p:childTnLst>
                                </p:cTn>
                              </p:par>
                              <p:par>
                                <p:cTn id="20" presetID="53" presetClass="entr" presetSubtype="16" fill="hold" nodeType="withEffect">
                                  <p:stCondLst>
                                    <p:cond delay="500"/>
                                  </p:stCondLst>
                                  <p:childTnLst>
                                    <p:set>
                                      <p:cBhvr>
                                        <p:cTn id="21" dur="1" fill="hold">
                                          <p:stCondLst>
                                            <p:cond delay="0"/>
                                          </p:stCondLst>
                                        </p:cTn>
                                        <p:tgtEl>
                                          <p:spTgt spid="102"/>
                                        </p:tgtEl>
                                        <p:attrNameLst>
                                          <p:attrName>style.visibility</p:attrName>
                                        </p:attrNameLst>
                                      </p:cBhvr>
                                      <p:to>
                                        <p:strVal val="visible"/>
                                      </p:to>
                                    </p:set>
                                    <p:anim calcmode="lin" valueType="num">
                                      <p:cBhvr>
                                        <p:cTn id="22" dur="500" fill="hold"/>
                                        <p:tgtEl>
                                          <p:spTgt spid="102"/>
                                        </p:tgtEl>
                                        <p:attrNameLst>
                                          <p:attrName>ppt_w</p:attrName>
                                        </p:attrNameLst>
                                      </p:cBhvr>
                                      <p:tavLst>
                                        <p:tav tm="0">
                                          <p:val>
                                            <p:fltVal val="0"/>
                                          </p:val>
                                        </p:tav>
                                        <p:tav tm="100000">
                                          <p:val>
                                            <p:strVal val="#ppt_w"/>
                                          </p:val>
                                        </p:tav>
                                      </p:tavLst>
                                    </p:anim>
                                    <p:anim calcmode="lin" valueType="num">
                                      <p:cBhvr>
                                        <p:cTn id="23" dur="500" fill="hold"/>
                                        <p:tgtEl>
                                          <p:spTgt spid="102"/>
                                        </p:tgtEl>
                                        <p:attrNameLst>
                                          <p:attrName>ppt_h</p:attrName>
                                        </p:attrNameLst>
                                      </p:cBhvr>
                                      <p:tavLst>
                                        <p:tav tm="0">
                                          <p:val>
                                            <p:fltVal val="0"/>
                                          </p:val>
                                        </p:tav>
                                        <p:tav tm="100000">
                                          <p:val>
                                            <p:strVal val="#ppt_h"/>
                                          </p:val>
                                        </p:tav>
                                      </p:tavLst>
                                    </p:anim>
                                    <p:animEffect transition="in" filter="fade">
                                      <p:cBhvr>
                                        <p:cTn id="24" dur="500"/>
                                        <p:tgtEl>
                                          <p:spTgt spid="102"/>
                                        </p:tgtEl>
                                      </p:cBhvr>
                                    </p:animEffect>
                                  </p:childTnLst>
                                </p:cTn>
                              </p:par>
                            </p:childTnLst>
                          </p:cTn>
                        </p:par>
                        <p:par>
                          <p:cTn id="25" fill="hold">
                            <p:stCondLst>
                              <p:cond delay="1000"/>
                            </p:stCondLst>
                            <p:childTnLst>
                              <p:par>
                                <p:cTn id="26" presetID="22" presetClass="entr" presetSubtype="1" fill="hold" nodeType="after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wipe(up)">
                                      <p:cBhvr>
                                        <p:cTn id="28" dur="500"/>
                                        <p:tgtEl>
                                          <p:spTgt spid="46"/>
                                        </p:tgtEl>
                                      </p:cBhvr>
                                    </p:animEffect>
                                  </p:childTnLst>
                                </p:cTn>
                              </p:par>
                            </p:childTnLst>
                          </p:cTn>
                        </p:par>
                        <p:par>
                          <p:cTn id="29" fill="hold">
                            <p:stCondLst>
                              <p:cond delay="1500"/>
                            </p:stCondLst>
                            <p:childTnLst>
                              <p:par>
                                <p:cTn id="30" presetID="42" presetClass="entr" presetSubtype="0" fill="hold" grpId="0" nodeType="afterEffect">
                                  <p:stCondLst>
                                    <p:cond delay="0"/>
                                  </p:stCondLst>
                                  <p:childTnLst>
                                    <p:set>
                                      <p:cBhvr>
                                        <p:cTn id="31" dur="1" fill="hold">
                                          <p:stCondLst>
                                            <p:cond delay="0"/>
                                          </p:stCondLst>
                                        </p:cTn>
                                        <p:tgtEl>
                                          <p:spTgt spid="106"/>
                                        </p:tgtEl>
                                        <p:attrNameLst>
                                          <p:attrName>style.visibility</p:attrName>
                                        </p:attrNameLst>
                                      </p:cBhvr>
                                      <p:to>
                                        <p:strVal val="visible"/>
                                      </p:to>
                                    </p:set>
                                    <p:animEffect transition="in" filter="fade">
                                      <p:cBhvr>
                                        <p:cTn id="32" dur="1000"/>
                                        <p:tgtEl>
                                          <p:spTgt spid="106"/>
                                        </p:tgtEl>
                                      </p:cBhvr>
                                    </p:animEffect>
                                    <p:anim calcmode="lin" valueType="num">
                                      <p:cBhvr>
                                        <p:cTn id="33" dur="1000" fill="hold"/>
                                        <p:tgtEl>
                                          <p:spTgt spid="106"/>
                                        </p:tgtEl>
                                        <p:attrNameLst>
                                          <p:attrName>ppt_x</p:attrName>
                                        </p:attrNameLst>
                                      </p:cBhvr>
                                      <p:tavLst>
                                        <p:tav tm="0">
                                          <p:val>
                                            <p:strVal val="#ppt_x"/>
                                          </p:val>
                                        </p:tav>
                                        <p:tav tm="100000">
                                          <p:val>
                                            <p:strVal val="#ppt_x"/>
                                          </p:val>
                                        </p:tav>
                                      </p:tavLst>
                                    </p:anim>
                                    <p:anim calcmode="lin" valueType="num">
                                      <p:cBhvr>
                                        <p:cTn id="34" dur="1000" fill="hold"/>
                                        <p:tgtEl>
                                          <p:spTgt spid="106"/>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10" presetClass="entr" presetSubtype="0" fill="hold" grpId="0" nodeType="afterEffect">
                                  <p:stCondLst>
                                    <p:cond delay="0"/>
                                  </p:stCondLst>
                                  <p:childTnLst>
                                    <p:set>
                                      <p:cBhvr>
                                        <p:cTn id="37" dur="1" fill="hold">
                                          <p:stCondLst>
                                            <p:cond delay="0"/>
                                          </p:stCondLst>
                                        </p:cTn>
                                        <p:tgtEl>
                                          <p:spTgt spid="137"/>
                                        </p:tgtEl>
                                        <p:attrNameLst>
                                          <p:attrName>style.visibility</p:attrName>
                                        </p:attrNameLst>
                                      </p:cBhvr>
                                      <p:to>
                                        <p:strVal val="visible"/>
                                      </p:to>
                                    </p:set>
                                    <p:animEffect transition="in" filter="fade">
                                      <p:cBhvr>
                                        <p:cTn id="38" dur="125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P spid="1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10062" y="428087"/>
            <a:ext cx="11260133" cy="400110"/>
            <a:chOff x="310062" y="428087"/>
            <a:chExt cx="11260133" cy="400110"/>
          </a:xfrm>
        </p:grpSpPr>
        <p:grpSp>
          <p:nvGrpSpPr>
            <p:cNvPr id="14" name="组合 13"/>
            <p:cNvGrpSpPr/>
            <p:nvPr/>
          </p:nvGrpSpPr>
          <p:grpSpPr>
            <a:xfrm>
              <a:off x="310062" y="428087"/>
              <a:ext cx="2259131" cy="400110"/>
              <a:chOff x="8641357" y="2145520"/>
              <a:chExt cx="2259653" cy="400202"/>
            </a:xfrm>
          </p:grpSpPr>
          <p:sp>
            <p:nvSpPr>
              <p:cNvPr id="17"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18" name="TextBox 54"/>
              <p:cNvSpPr txBox="1"/>
              <p:nvPr/>
            </p:nvSpPr>
            <p:spPr>
              <a:xfrm>
                <a:off x="8759844" y="2145520"/>
                <a:ext cx="2141166" cy="400202"/>
              </a:xfrm>
              <a:prstGeom prst="rect">
                <a:avLst/>
              </a:prstGeom>
              <a:noFill/>
            </p:spPr>
            <p:txBody>
              <a:bodyPr wrap="square" rtlCol="0">
                <a:spAutoFit/>
              </a:bodyPr>
              <a:lstStyle/>
              <a:p>
                <a:r>
                  <a:rPr lang="en-US" altLang="zh-CN" sz="2000" dirty="0" smtClean="0">
                    <a:latin typeface="Verdana" panose="020B0604030504040204" pitchFamily="34" charset="0"/>
                    <a:ea typeface="Verdana" panose="020B0604030504040204" pitchFamily="34" charset="0"/>
                    <a:cs typeface="Verdana" panose="020B0604030504040204" pitchFamily="34" charset="0"/>
                  </a:rPr>
                  <a:t>Empirical </a:t>
                </a:r>
                <a:r>
                  <a:rPr lang="en-US" altLang="zh-CN" sz="2000" dirty="0">
                    <a:latin typeface="Verdana" panose="020B0604030504040204" pitchFamily="34" charset="0"/>
                    <a:ea typeface="Verdana" panose="020B0604030504040204" pitchFamily="34" charset="0"/>
                    <a:cs typeface="Verdana" panose="020B0604030504040204" pitchFamily="34" charset="0"/>
                  </a:rPr>
                  <a:t>tests</a:t>
                </a:r>
                <a:endParaRPr lang="zh-CN" altLang="zh-CN" sz="2000" dirty="0">
                  <a:latin typeface="Verdana" panose="020B0604030504040204" pitchFamily="34" charset="0"/>
                  <a:ea typeface="Gulim" panose="020B0600000101010101" pitchFamily="34" charset="-127"/>
                  <a:cs typeface="Verdana" panose="020B0604030504040204" pitchFamily="34" charset="0"/>
                </a:endParaRPr>
              </a:p>
            </p:txBody>
          </p:sp>
        </p:grpSp>
        <p:cxnSp>
          <p:nvCxnSpPr>
            <p:cNvPr id="15" name="直接连接符 14"/>
            <p:cNvCxnSpPr/>
            <p:nvPr/>
          </p:nvCxnSpPr>
          <p:spPr>
            <a:xfrm>
              <a:off x="2425179" y="745484"/>
              <a:ext cx="9145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矩形 18"/>
          <p:cNvSpPr/>
          <p:nvPr/>
        </p:nvSpPr>
        <p:spPr>
          <a:xfrm>
            <a:off x="453022" y="1484784"/>
            <a:ext cx="11305256" cy="2973122"/>
          </a:xfrm>
          <a:prstGeom prst="rect">
            <a:avLst/>
          </a:prstGeom>
        </p:spPr>
        <p:txBody>
          <a:bodyPr wrap="square">
            <a:spAutoFit/>
          </a:bodyPr>
          <a:lstStyle/>
          <a:p>
            <a:pPr>
              <a:lnSpc>
                <a:spcPct val="130000"/>
              </a:lnSpc>
            </a:pP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Data sources: </a:t>
            </a:r>
          </a:p>
          <a:p>
            <a:pPr>
              <a:lnSpc>
                <a:spcPct val="130000"/>
              </a:lnSpc>
            </a:pP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In June 1993, the federal banking agencies began collecting data on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small bank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loans to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businesses which appears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annually in the June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Report of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Condition and Income (the Call Report) filed by all commercial banks</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p>
          <a:p>
            <a:pPr>
              <a:lnSpc>
                <a:spcPct val="130000"/>
              </a:lnSpc>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W</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e refer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to all commercial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and industrial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(C&amp;I) loans with original amounts under $1 million as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small business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loans’’.</a:t>
            </a:r>
            <a:endParaRPr lang="zh-CN" altLang="en-US" sz="2400"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1979609669"/>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10062" y="428087"/>
            <a:ext cx="11260133" cy="400110"/>
            <a:chOff x="310062" y="428087"/>
            <a:chExt cx="11260133" cy="400110"/>
          </a:xfrm>
        </p:grpSpPr>
        <p:grpSp>
          <p:nvGrpSpPr>
            <p:cNvPr id="14" name="组合 13"/>
            <p:cNvGrpSpPr/>
            <p:nvPr/>
          </p:nvGrpSpPr>
          <p:grpSpPr>
            <a:xfrm>
              <a:off x="310062" y="428087"/>
              <a:ext cx="2259131" cy="400110"/>
              <a:chOff x="8641357" y="2145520"/>
              <a:chExt cx="2259653" cy="400202"/>
            </a:xfrm>
          </p:grpSpPr>
          <p:sp>
            <p:nvSpPr>
              <p:cNvPr id="17"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18" name="TextBox 54"/>
              <p:cNvSpPr txBox="1"/>
              <p:nvPr/>
            </p:nvSpPr>
            <p:spPr>
              <a:xfrm>
                <a:off x="8759844" y="2145520"/>
                <a:ext cx="2141166" cy="400202"/>
              </a:xfrm>
              <a:prstGeom prst="rect">
                <a:avLst/>
              </a:prstGeom>
              <a:noFill/>
            </p:spPr>
            <p:txBody>
              <a:bodyPr wrap="square" rtlCol="0">
                <a:spAutoFit/>
              </a:bodyPr>
              <a:lstStyle/>
              <a:p>
                <a:r>
                  <a:rPr lang="en-US" altLang="zh-CN" sz="2000" dirty="0" smtClean="0">
                    <a:latin typeface="Verdana" panose="020B0604030504040204" pitchFamily="34" charset="0"/>
                    <a:ea typeface="Verdana" panose="020B0604030504040204" pitchFamily="34" charset="0"/>
                    <a:cs typeface="Verdana" panose="020B0604030504040204" pitchFamily="34" charset="0"/>
                  </a:rPr>
                  <a:t>Empirical </a:t>
                </a:r>
                <a:r>
                  <a:rPr lang="en-US" altLang="zh-CN" sz="2000" dirty="0">
                    <a:latin typeface="Verdana" panose="020B0604030504040204" pitchFamily="34" charset="0"/>
                    <a:ea typeface="Verdana" panose="020B0604030504040204" pitchFamily="34" charset="0"/>
                    <a:cs typeface="Verdana" panose="020B0604030504040204" pitchFamily="34" charset="0"/>
                  </a:rPr>
                  <a:t>tests</a:t>
                </a:r>
                <a:endParaRPr lang="zh-CN" altLang="zh-CN" sz="2000" dirty="0">
                  <a:latin typeface="Verdana" panose="020B0604030504040204" pitchFamily="34" charset="0"/>
                  <a:ea typeface="Gulim" panose="020B0600000101010101" pitchFamily="34" charset="-127"/>
                  <a:cs typeface="Verdana" panose="020B0604030504040204" pitchFamily="34" charset="0"/>
                </a:endParaRPr>
              </a:p>
            </p:txBody>
          </p:sp>
        </p:grpSp>
        <p:cxnSp>
          <p:nvCxnSpPr>
            <p:cNvPr id="15" name="直接连接符 14"/>
            <p:cNvCxnSpPr/>
            <p:nvPr/>
          </p:nvCxnSpPr>
          <p:spPr>
            <a:xfrm>
              <a:off x="2425179" y="745484"/>
              <a:ext cx="9145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矩形 18"/>
          <p:cNvSpPr/>
          <p:nvPr/>
        </p:nvSpPr>
        <p:spPr>
          <a:xfrm>
            <a:off x="398574" y="828197"/>
            <a:ext cx="4636453" cy="572464"/>
          </a:xfrm>
          <a:prstGeom prst="rect">
            <a:avLst/>
          </a:prstGeom>
        </p:spPr>
        <p:txBody>
          <a:bodyPr wrap="square">
            <a:spAutoFit/>
          </a:bodyPr>
          <a:lstStyle/>
          <a:p>
            <a:pPr>
              <a:lnSpc>
                <a:spcPct val="130000"/>
              </a:lnSpc>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Cross-sectional lending patterns: </a:t>
            </a:r>
            <a:endPar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endParaRPr>
          </a:p>
        </p:txBody>
      </p:sp>
      <p:pic>
        <p:nvPicPr>
          <p:cNvPr id="1026" name="Picture 2" descr="C:\Users\Administrator\Desktop\Table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7027" y="1400660"/>
            <a:ext cx="9950486" cy="5403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694418"/>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10062" y="428087"/>
            <a:ext cx="11260133" cy="400110"/>
            <a:chOff x="310062" y="428087"/>
            <a:chExt cx="11260133" cy="400110"/>
          </a:xfrm>
        </p:grpSpPr>
        <p:grpSp>
          <p:nvGrpSpPr>
            <p:cNvPr id="14" name="组合 13"/>
            <p:cNvGrpSpPr/>
            <p:nvPr/>
          </p:nvGrpSpPr>
          <p:grpSpPr>
            <a:xfrm>
              <a:off x="310062" y="428087"/>
              <a:ext cx="2259131" cy="400110"/>
              <a:chOff x="8641357" y="2145520"/>
              <a:chExt cx="2259653" cy="400202"/>
            </a:xfrm>
          </p:grpSpPr>
          <p:sp>
            <p:nvSpPr>
              <p:cNvPr id="17"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18" name="TextBox 54"/>
              <p:cNvSpPr txBox="1"/>
              <p:nvPr/>
            </p:nvSpPr>
            <p:spPr>
              <a:xfrm>
                <a:off x="8759844" y="2145520"/>
                <a:ext cx="2141166" cy="400202"/>
              </a:xfrm>
              <a:prstGeom prst="rect">
                <a:avLst/>
              </a:prstGeom>
              <a:noFill/>
            </p:spPr>
            <p:txBody>
              <a:bodyPr wrap="square" rtlCol="0">
                <a:spAutoFit/>
              </a:bodyPr>
              <a:lstStyle/>
              <a:p>
                <a:r>
                  <a:rPr lang="en-US" altLang="zh-CN" sz="2000" dirty="0" smtClean="0">
                    <a:latin typeface="Verdana" panose="020B0604030504040204" pitchFamily="34" charset="0"/>
                    <a:ea typeface="Verdana" panose="020B0604030504040204" pitchFamily="34" charset="0"/>
                    <a:cs typeface="Verdana" panose="020B0604030504040204" pitchFamily="34" charset="0"/>
                  </a:rPr>
                  <a:t>Empirical </a:t>
                </a:r>
                <a:r>
                  <a:rPr lang="en-US" altLang="zh-CN" sz="2000" dirty="0">
                    <a:latin typeface="Verdana" panose="020B0604030504040204" pitchFamily="34" charset="0"/>
                    <a:ea typeface="Verdana" panose="020B0604030504040204" pitchFamily="34" charset="0"/>
                    <a:cs typeface="Verdana" panose="020B0604030504040204" pitchFamily="34" charset="0"/>
                  </a:rPr>
                  <a:t>tests</a:t>
                </a:r>
                <a:endParaRPr lang="zh-CN" altLang="zh-CN" sz="2000" dirty="0">
                  <a:latin typeface="Verdana" panose="020B0604030504040204" pitchFamily="34" charset="0"/>
                  <a:ea typeface="Gulim" panose="020B0600000101010101" pitchFamily="34" charset="-127"/>
                  <a:cs typeface="Verdana" panose="020B0604030504040204" pitchFamily="34" charset="0"/>
                </a:endParaRPr>
              </a:p>
            </p:txBody>
          </p:sp>
        </p:grpSp>
        <p:cxnSp>
          <p:nvCxnSpPr>
            <p:cNvPr id="15" name="直接连接符 14"/>
            <p:cNvCxnSpPr/>
            <p:nvPr/>
          </p:nvCxnSpPr>
          <p:spPr>
            <a:xfrm>
              <a:off x="2425179" y="745484"/>
              <a:ext cx="9145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矩形 18"/>
          <p:cNvSpPr/>
          <p:nvPr/>
        </p:nvSpPr>
        <p:spPr>
          <a:xfrm>
            <a:off x="428522" y="1988840"/>
            <a:ext cx="11315637" cy="2012859"/>
          </a:xfrm>
          <a:prstGeom prst="rect">
            <a:avLst/>
          </a:prstGeom>
        </p:spPr>
        <p:txBody>
          <a:bodyPr wrap="square">
            <a:spAutoFit/>
          </a:bodyPr>
          <a:lstStyle/>
          <a:p>
            <a:pPr>
              <a:lnSpc>
                <a:spcPct val="130000"/>
              </a:lnSpc>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Size, complexity and small business lending: </a:t>
            </a:r>
          </a:p>
          <a:p>
            <a:pPr>
              <a:lnSpc>
                <a:spcPct val="130000"/>
              </a:lnSpc>
            </a:pP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Our results are more consistent with the idea that diversification enhances bank lending, both small and large, as size increases rather than the idea that organizational diseconomies reduce small business lending with increases in size. </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609041085"/>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4217</TotalTime>
  <Words>923</Words>
  <Application>Microsoft Office PowerPoint</Application>
  <PresentationFormat>自定义</PresentationFormat>
  <Paragraphs>80</Paragraphs>
  <Slides>19</Slides>
  <Notes>19</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http://www.deepbbs.org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蓝色城市</dc:title>
  <dc:creator>第一PPT模板网：www.1ppt.com</dc:creator>
  <cp:keywords>第一PPT模板网：www.1ppt.com</cp:keywords>
  <cp:lastModifiedBy>USER-</cp:lastModifiedBy>
  <cp:revision>340</cp:revision>
  <dcterms:created xsi:type="dcterms:W3CDTF">2015-12-17T02:26:35Z</dcterms:created>
  <dcterms:modified xsi:type="dcterms:W3CDTF">2018-10-31T21:19:09Z</dcterms:modified>
</cp:coreProperties>
</file>