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7" r:id="rId2"/>
    <p:sldId id="258" r:id="rId3"/>
    <p:sldId id="312" r:id="rId4"/>
    <p:sldId id="373" r:id="rId5"/>
    <p:sldId id="374" r:id="rId6"/>
    <p:sldId id="348" r:id="rId7"/>
    <p:sldId id="375" r:id="rId8"/>
    <p:sldId id="376" r:id="rId9"/>
    <p:sldId id="336" r:id="rId10"/>
    <p:sldId id="377" r:id="rId11"/>
    <p:sldId id="378" r:id="rId12"/>
    <p:sldId id="388" r:id="rId13"/>
    <p:sldId id="379" r:id="rId14"/>
    <p:sldId id="385" r:id="rId15"/>
    <p:sldId id="380" r:id="rId16"/>
    <p:sldId id="383" r:id="rId17"/>
    <p:sldId id="384" r:id="rId18"/>
    <p:sldId id="381" r:id="rId19"/>
    <p:sldId id="382" r:id="rId20"/>
    <p:sldId id="386" r:id="rId21"/>
    <p:sldId id="387" r:id="rId22"/>
    <p:sldId id="294" r:id="rId23"/>
  </p:sldIdLst>
  <p:sldSz cx="12195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40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2" autoAdjust="0"/>
    <p:restoredTop sz="94660"/>
  </p:normalViewPr>
  <p:slideViewPr>
    <p:cSldViewPr showGuides="1">
      <p:cViewPr>
        <p:scale>
          <a:sx n="70" d="100"/>
          <a:sy n="70" d="100"/>
        </p:scale>
        <p:origin x="-726" y="-120"/>
      </p:cViewPr>
      <p:guideLst>
        <p:guide orient="horz" pos="2160"/>
        <p:guide pos="40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EA07B-178E-49B0-B5B8-2D6DCD7897A9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E4A5E-21BE-4E0F-A2B0-206772D9FF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668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4A5E-21BE-4E0F-A2B0-206772D9FFF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843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4A5E-21BE-4E0F-A2B0-206772D9FFF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589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4A5E-21BE-4E0F-A2B0-206772D9FFF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5890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4A5E-21BE-4E0F-A2B0-206772D9FFF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5890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4A5E-21BE-4E0F-A2B0-206772D9FFF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4A5E-21BE-4E0F-A2B0-206772D9FFF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589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E4A5E-21BE-4E0F-A2B0-206772D9FFF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589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826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638" y="2130426"/>
            <a:ext cx="10365899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276" y="3886200"/>
            <a:ext cx="853662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58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99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92903" y="274639"/>
            <a:ext cx="365855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3012" y="274639"/>
            <a:ext cx="10776639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94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93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335" y="4406901"/>
            <a:ext cx="103658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335" y="2906713"/>
            <a:ext cx="103658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95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3012" y="1600201"/>
            <a:ext cx="7217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33862" y="1600201"/>
            <a:ext cx="721759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48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8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83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4980" y="1535113"/>
            <a:ext cx="53904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4980" y="2174875"/>
            <a:ext cx="53904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12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91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59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3050"/>
            <a:ext cx="40121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974" y="273051"/>
            <a:ext cx="68174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759" y="1435101"/>
            <a:ext cx="40121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2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340" y="4800600"/>
            <a:ext cx="73171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340" y="612775"/>
            <a:ext cx="73171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340" y="5367338"/>
            <a:ext cx="73171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FA1-DF0D-4607-B177-150963F30736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88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DBDE"/>
            </a:gs>
            <a:gs pos="100000">
              <a:srgbClr val="F9F9F9"/>
            </a:gs>
          </a:gsLst>
          <a:lin ang="16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600201"/>
            <a:ext cx="109756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CFA1-DF0D-4607-B177-150963F30736}" type="datetimeFigureOut">
              <a:rPr lang="zh-CN" altLang="en-US" smtClean="0"/>
              <a:t>2018/10/18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9F40B-0F99-4AAF-BE7E-D43B3312A3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59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166157" y="1006113"/>
            <a:ext cx="98353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constraints in </a:t>
            </a:r>
            <a:r>
              <a:rPr lang="en-US" altLang="zh-CN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China: </a:t>
            </a:r>
            <a:r>
              <a:rPr lang="en-US" altLang="zh-CN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Firm-level evidence</a:t>
            </a:r>
            <a:endParaRPr lang="zh-CN" altLang="en-US" sz="4400" b="1" dirty="0">
              <a:latin typeface="Verdana" panose="020B0604030504040204" pitchFamily="34" charset="0"/>
              <a:ea typeface="黑体" panose="02010609060101010101" pitchFamily="49" charset="-122"/>
              <a:cs typeface="Verdana" panose="020B0604030504040204" pitchFamily="34" charset="0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076774" y="3545925"/>
            <a:ext cx="216025" cy="21602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4" name="同心圆 5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56" name="标题 4"/>
          <p:cNvSpPr txBox="1">
            <a:spLocks/>
          </p:cNvSpPr>
          <p:nvPr/>
        </p:nvSpPr>
        <p:spPr>
          <a:xfrm>
            <a:off x="2137147" y="2636911"/>
            <a:ext cx="8064896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400" b="1" dirty="0">
                <a:latin typeface="+mn-lt"/>
                <a:ea typeface="楷体" panose="02010609060101010101" pitchFamily="49" charset="-122"/>
              </a:rPr>
              <a:t>Sandra 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PONCET, </a:t>
            </a:r>
            <a:r>
              <a:rPr lang="en-US" altLang="zh-CN" sz="2400" b="1" dirty="0">
                <a:latin typeface="+mn-lt"/>
                <a:ea typeface="楷体" panose="02010609060101010101" pitchFamily="49" charset="-122"/>
              </a:rPr>
              <a:t>Walter </a:t>
            </a:r>
            <a:r>
              <a:rPr lang="en-US" altLang="zh-CN" sz="2400" b="1" dirty="0" smtClean="0">
                <a:latin typeface="+mn-lt"/>
                <a:ea typeface="楷体" panose="02010609060101010101" pitchFamily="49" charset="-122"/>
              </a:rPr>
              <a:t>STEINGRESS, </a:t>
            </a:r>
            <a:r>
              <a:rPr lang="en-US" altLang="zh-CN" sz="2400" b="1" dirty="0" err="1">
                <a:latin typeface="+mn-lt"/>
                <a:ea typeface="楷体" panose="02010609060101010101" pitchFamily="49" charset="-122"/>
              </a:rPr>
              <a:t>Hylke</a:t>
            </a:r>
            <a:r>
              <a:rPr lang="en-US" altLang="zh-CN" sz="2400" b="1" dirty="0">
                <a:latin typeface="+mn-lt"/>
                <a:ea typeface="楷体" panose="02010609060101010101" pitchFamily="49" charset="-122"/>
              </a:rPr>
              <a:t> VANDENBUSSCHE</a:t>
            </a:r>
            <a:endParaRPr lang="zh-CN" altLang="en-US" sz="2400" b="1" dirty="0" smtClean="0">
              <a:latin typeface="+mn-lt"/>
              <a:ea typeface="楷体" panose="02010609060101010101" pitchFamily="49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752" y="3356991"/>
            <a:ext cx="12195175" cy="350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8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6" grpId="0"/>
      <p:bldP spid="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Data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1201043" y="745482"/>
              <a:ext cx="10369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131" y="828197"/>
            <a:ext cx="8136904" cy="584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86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060848"/>
            <a:ext cx="12195175" cy="280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1" name="组合 90"/>
          <p:cNvGrpSpPr/>
          <p:nvPr/>
        </p:nvGrpSpPr>
        <p:grpSpPr>
          <a:xfrm>
            <a:off x="4081363" y="2833765"/>
            <a:ext cx="1140677" cy="1140677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4" name="同心圆 9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dirty="0" smtClean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endPara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4904155" y="2869253"/>
            <a:ext cx="288032" cy="28803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977487" y="3476112"/>
            <a:ext cx="212880" cy="21288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3868482" y="3332096"/>
            <a:ext cx="124487" cy="1244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6" name="直接连接符 45"/>
          <p:cNvCxnSpPr/>
          <p:nvPr/>
        </p:nvCxnSpPr>
        <p:spPr>
          <a:xfrm>
            <a:off x="5665539" y="2492896"/>
            <a:ext cx="0" cy="1872208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9"/>
          <p:cNvSpPr txBox="1"/>
          <p:nvPr/>
        </p:nvSpPr>
        <p:spPr>
          <a:xfrm>
            <a:off x="6016507" y="3061701"/>
            <a:ext cx="3105416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en-US" altLang="zh-CN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Estimates</a:t>
            </a:r>
            <a:endParaRPr lang="en-US" altLang="zh-CN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921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矩形 12"/>
          <p:cNvSpPr/>
          <p:nvPr/>
        </p:nvSpPr>
        <p:spPr>
          <a:xfrm>
            <a:off x="552971" y="1484784"/>
            <a:ext cx="11305256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In Table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we find that private firms in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China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significantly rely on their cash flow to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finance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their investments, which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evidence of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credit constraints, while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SOEs and foreign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firms do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not. </a:t>
            </a: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In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columns 4 to 6 we apply an IV technique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where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we use the cash flow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over assets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 periods t−2 and t−3 as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instruments.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In columns 7 to 9, we include firm fixed effects to control for all unobserved time-invariant variables. we also include a squared cash flow term to allow for non-</a:t>
            </a:r>
            <a:r>
              <a:rPr lang="en-US" altLang="zh-CN" sz="2400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linearities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in credit constraints. The negative and significant sign on the squared term suggests that a higher cash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flow moderates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extent of the credit constraint for private Chinese firms.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79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115" y="828197"/>
            <a:ext cx="8496943" cy="5697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76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矩形 12"/>
          <p:cNvSpPr/>
          <p:nvPr/>
        </p:nvSpPr>
        <p:spPr>
          <a:xfrm>
            <a:off x="552971" y="1484784"/>
            <a:ext cx="11305256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In Table 3, we turn to alternative measures of internal finance as an additional robustness check. 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We </a:t>
            </a:r>
            <a:r>
              <a:rPr lang="en-US" altLang="zh-CN" sz="2400" u="sng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use the ratio of “total liabilities over total assets” as a firm-level measure of financial distress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 </a:t>
            </a:r>
            <a:endParaRPr lang="en-US" altLang="zh-CN" sz="2400" dirty="0" smtClean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We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find the coefficient on “total liabilities to assets” to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be negative (and highly significant) only for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private companies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meaning that high existing liabilities in terms of total assets indeed reduce the firm's capacity to invest.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Our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proxy for financial distress, does not affect the public companies' and foreign companies' investment. 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5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099" y="828198"/>
            <a:ext cx="8784976" cy="555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67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矩形 12"/>
          <p:cNvSpPr/>
          <p:nvPr/>
        </p:nvSpPr>
        <p:spPr>
          <a:xfrm>
            <a:off x="552971" y="1484784"/>
            <a:ext cx="11305256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At the beginning of the 1980s, the Chinese government decided to gradually liberalize its regime for inward FDI by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creating several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special economic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zones” (SEZ) to attract foreign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investment.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To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see whether the presence of FDI alleviates financial constraints for private Chinese firms in the same province, we use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basic model and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include </a:t>
            </a:r>
            <a:r>
              <a:rPr lang="en-US" altLang="zh-CN" sz="2400" u="sng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ratio of “trade credit over total assets”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and variables measuring the importance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of foreign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investment, both as a main effect and interacted with our proxy for credit constraints.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56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矩形 12"/>
          <p:cNvSpPr/>
          <p:nvPr/>
        </p:nvSpPr>
        <p:spPr>
          <a:xfrm>
            <a:off x="449088" y="1052736"/>
            <a:ext cx="113052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To evaluate whether foreign investment in China and state presence affect the magnitude of credit constraints, we use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three types of measurements.</a:t>
            </a:r>
          </a:p>
          <a:p>
            <a:pPr marL="457200" indent="-457200">
              <a:lnSpc>
                <a:spcPct val="130000"/>
              </a:lnSpc>
              <a:buAutoNum type="arabicPeriod"/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Traditional province-level indicators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:  the ratio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of FDI over GDP and 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ratio of employment in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state-owned firms over total employment.</a:t>
            </a:r>
          </a:p>
          <a:p>
            <a:pPr marL="457200" indent="-457200">
              <a:lnSpc>
                <a:spcPct val="130000"/>
              </a:lnSpc>
              <a:buAutoNum type="arabicPeriod"/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Rely on information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of the fixed asset investment by source of financing: share of fixed assets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investment financed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by foreign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sources and share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of fixed assets investment financed by the state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budget.</a:t>
            </a:r>
          </a:p>
          <a:p>
            <a:pPr marL="457200" indent="-457200">
              <a:lnSpc>
                <a:spcPct val="130000"/>
              </a:lnSpc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use four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alternative size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measures by looking at tangible assets, total assets, turnover and sales carried out by foreign firms versus state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firms respectively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at the province p and sector (2-digit) </a:t>
            </a:r>
            <a:r>
              <a:rPr lang="en-US" altLang="zh-CN" sz="24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k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level as follows: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171" y="5946382"/>
            <a:ext cx="3096344" cy="722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619" y="5946382"/>
            <a:ext cx="3096344" cy="722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278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203" y="777881"/>
            <a:ext cx="7056784" cy="580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15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Estimates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849115" y="745482"/>
              <a:ext cx="972108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87" y="745484"/>
            <a:ext cx="7344815" cy="599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42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060848"/>
            <a:ext cx="12195175" cy="280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1" name="组合 90"/>
          <p:cNvGrpSpPr/>
          <p:nvPr/>
        </p:nvGrpSpPr>
        <p:grpSpPr>
          <a:xfrm>
            <a:off x="4081363" y="2833765"/>
            <a:ext cx="1140677" cy="1140677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4" name="同心圆 9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dirty="0" smtClean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endPara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4904155" y="2869253"/>
            <a:ext cx="288032" cy="28803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977487" y="3476112"/>
            <a:ext cx="212880" cy="21288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3868482" y="3332096"/>
            <a:ext cx="124487" cy="1244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6" name="直接连接符 45"/>
          <p:cNvCxnSpPr/>
          <p:nvPr/>
        </p:nvCxnSpPr>
        <p:spPr>
          <a:xfrm>
            <a:off x="5665539" y="2492896"/>
            <a:ext cx="0" cy="1872208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9"/>
          <p:cNvSpPr txBox="1"/>
          <p:nvPr/>
        </p:nvSpPr>
        <p:spPr>
          <a:xfrm>
            <a:off x="6016507" y="3061701"/>
            <a:ext cx="3537464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</a:t>
            </a:r>
            <a:endParaRPr lang="en-US" altLang="zh-CN" sz="4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737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060848"/>
            <a:ext cx="12195175" cy="280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1" name="组合 90"/>
          <p:cNvGrpSpPr/>
          <p:nvPr/>
        </p:nvGrpSpPr>
        <p:grpSpPr>
          <a:xfrm>
            <a:off x="4081363" y="2833765"/>
            <a:ext cx="1140677" cy="1140677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4" name="同心圆 9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dirty="0" smtClean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</a:t>
              </a:r>
              <a:endPara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4904155" y="2869253"/>
            <a:ext cx="288032" cy="28803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977487" y="3476112"/>
            <a:ext cx="212880" cy="21288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3868482" y="3332096"/>
            <a:ext cx="124487" cy="1244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6" name="直接连接符 45"/>
          <p:cNvCxnSpPr/>
          <p:nvPr/>
        </p:nvCxnSpPr>
        <p:spPr>
          <a:xfrm>
            <a:off x="5665539" y="2492896"/>
            <a:ext cx="0" cy="1872208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9"/>
          <p:cNvSpPr txBox="1"/>
          <p:nvPr/>
        </p:nvSpPr>
        <p:spPr>
          <a:xfrm>
            <a:off x="6016507" y="3061701"/>
            <a:ext cx="3321440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en-US" altLang="zh-CN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  <a:endParaRPr lang="en-US" altLang="zh-CN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261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Conclusion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 flipV="1">
              <a:off x="1993131" y="745482"/>
              <a:ext cx="9577064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矩形 12"/>
          <p:cNvSpPr/>
          <p:nvPr/>
        </p:nvSpPr>
        <p:spPr>
          <a:xfrm>
            <a:off x="936141" y="1772816"/>
            <a:ext cx="10610030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The results over the period 1998–2005 suggest that private Chinese firms face severe financial constraints while we find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no such constraints for state-owned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and foreign enterprises. We identify FDI as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 important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mechanism for private Chinese firms to overcome financial constraints. In contrast, the size of the state-owned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corporate sector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negatively affects the extent to which private Chinese firms' investment depends on internal finance.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28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11390844" y="2017440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www.1ppt.com/jiaoan/ 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www.1ppt.cn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23092" y="1916003"/>
            <a:ext cx="12218267" cy="3168352"/>
          </a:xfrm>
          <a:prstGeom prst="rect">
            <a:avLst/>
          </a:prstGeom>
          <a:solidFill>
            <a:schemeClr val="tx1">
              <a:lumMod val="95000"/>
              <a:lumOff val="5000"/>
              <a:alpha val="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4282894" y="2636912"/>
            <a:ext cx="3471745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4489666" y="2789312"/>
            <a:ext cx="3471745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4361011" y="3104964"/>
            <a:ext cx="3096344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4577035" y="3284984"/>
            <a:ext cx="3096344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4561674" y="3429000"/>
            <a:ext cx="3471745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4417658" y="3581400"/>
            <a:ext cx="3471745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4570058" y="3825044"/>
            <a:ext cx="3471745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>
            <a:off x="4433019" y="4041068"/>
            <a:ext cx="3096344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>
            <a:off x="4585419" y="4193468"/>
            <a:ext cx="3096344" cy="108012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6425199" y="3989594"/>
            <a:ext cx="1104164" cy="1104164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933775" y="1868018"/>
            <a:ext cx="864097" cy="864097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543343" y="2189503"/>
            <a:ext cx="831214" cy="83121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305499" y="4416178"/>
            <a:ext cx="432049" cy="432049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1" name="同心圆 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801443" y="2132856"/>
            <a:ext cx="2595431" cy="2595431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9" name="同心圆 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TextBox 7"/>
          <p:cNvSpPr>
            <a:spLocks noChangeArrowheads="1"/>
          </p:cNvSpPr>
          <p:nvPr/>
        </p:nvSpPr>
        <p:spPr bwMode="auto">
          <a:xfrm>
            <a:off x="4973781" y="3204519"/>
            <a:ext cx="22507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谢谢指导</a:t>
            </a:r>
            <a:endParaRPr lang="zh-CN" altLang="en-US" sz="28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636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34" name="组合 33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38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introduction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37" name="直接连接符 36"/>
            <p:cNvCxnSpPr/>
            <p:nvPr/>
          </p:nvCxnSpPr>
          <p:spPr>
            <a:xfrm>
              <a:off x="2082506" y="745482"/>
              <a:ext cx="948768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矩形 2"/>
          <p:cNvSpPr/>
          <p:nvPr/>
        </p:nvSpPr>
        <p:spPr>
          <a:xfrm>
            <a:off x="552971" y="1556792"/>
            <a:ext cx="11017224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zh-CN" altLang="en-US" sz="20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Capital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market imperfections are believed to be very present in China.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“political pecking order” in the allocation of credit where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private Chinese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firms were disadvantaged should in principle have been alleviated since 1998. But casual evidence suggests that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credit constraints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for private firms are still present which may impede the growth of the Chinese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economy.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In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this paper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400" u="sng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we analyze whether different types of firm ownership face a different degree 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of </a:t>
            </a:r>
            <a:r>
              <a:rPr lang="en-US" altLang="zh-CN" sz="2400" u="sng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financial 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constraints and investigate </a:t>
            </a:r>
            <a:r>
              <a:rPr lang="en-US" altLang="zh-CN" sz="2400" u="sng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how Foreign Direct Investment (FDI) and the presence of state firms interact 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with the </a:t>
            </a:r>
            <a:r>
              <a:rPr lang="en-US" altLang="zh-CN" sz="2400" u="sng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credit constraints that appear to exist for Chinese private firms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32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34" name="组合 33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38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introduction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37" name="直接连接符 36"/>
            <p:cNvCxnSpPr/>
            <p:nvPr/>
          </p:nvCxnSpPr>
          <p:spPr>
            <a:xfrm>
              <a:off x="2082506" y="745482"/>
              <a:ext cx="948768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矩形 2"/>
          <p:cNvSpPr/>
          <p:nvPr/>
        </p:nvSpPr>
        <p:spPr>
          <a:xfrm>
            <a:off x="552971" y="1556792"/>
            <a:ext cx="11017224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Some limitations: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1. The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regressor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cash flow is an endogenous variable. Using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lagged values of the endogenous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variable as IV. However, lagged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values are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theoretical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instruments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but</a:t>
            </a:r>
            <a:endParaRPr lang="en-US" altLang="zh-CN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not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ideal.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2.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panel dimension of data is relatively short. This limits the number of lags we can use as instruments in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IV identification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strategy.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32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060848"/>
            <a:ext cx="12195175" cy="280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1" name="组合 90"/>
          <p:cNvGrpSpPr/>
          <p:nvPr/>
        </p:nvGrpSpPr>
        <p:grpSpPr>
          <a:xfrm>
            <a:off x="4081363" y="2833765"/>
            <a:ext cx="1140677" cy="1140677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4" name="同心圆 9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dirty="0" smtClean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endPara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4904155" y="2869253"/>
            <a:ext cx="288032" cy="28803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977487" y="3476112"/>
            <a:ext cx="212880" cy="21288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3868482" y="3332096"/>
            <a:ext cx="124487" cy="1244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6" name="直接连接符 45"/>
          <p:cNvCxnSpPr/>
          <p:nvPr/>
        </p:nvCxnSpPr>
        <p:spPr>
          <a:xfrm>
            <a:off x="5665539" y="2492896"/>
            <a:ext cx="0" cy="1872208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9"/>
          <p:cNvSpPr txBox="1"/>
          <p:nvPr/>
        </p:nvSpPr>
        <p:spPr>
          <a:xfrm>
            <a:off x="6016507" y="3061701"/>
            <a:ext cx="5265656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en-US" altLang="zh-CN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Theoretical background</a:t>
            </a:r>
            <a:endParaRPr lang="en-US" altLang="zh-CN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157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3" y="428087"/>
            <a:ext cx="11260132" cy="400110"/>
            <a:chOff x="310063" y="428087"/>
            <a:chExt cx="11260132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3" y="428087"/>
              <a:ext cx="3555274" cy="400110"/>
              <a:chOff x="8641357" y="2145520"/>
              <a:chExt cx="3556095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3437608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Theoretical background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3548418" y="736979"/>
              <a:ext cx="8021777" cy="85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矩形 15"/>
          <p:cNvSpPr/>
          <p:nvPr/>
        </p:nvSpPr>
        <p:spPr>
          <a:xfrm>
            <a:off x="552971" y="1556792"/>
            <a:ext cx="11017224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In 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presence of capital market imperfections, financing constraints will be reflected in firms' investment decisions. 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Financial </a:t>
            </a:r>
            <a:r>
              <a:rPr lang="en-US" altLang="zh-CN" sz="2400" u="sng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constraints are measured by the sensitivity of investment with respect to internally generated </a:t>
            </a:r>
            <a:r>
              <a:rPr lang="en-US" altLang="zh-CN" sz="2400" u="sng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funds i.e. cash flow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In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this paper we focus on institutional imperfections in Chinese credit markets and the hypothesis that access to credit is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based on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ownership i.e. the political pecking order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that leads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to a gap between the costs of internal versus external financing. To test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different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ownership effects, we split our sample between private, state-owned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and foreign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companies.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7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3" y="428087"/>
            <a:ext cx="11260132" cy="400110"/>
            <a:chOff x="310063" y="428087"/>
            <a:chExt cx="11260132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3" y="428087"/>
              <a:ext cx="3555274" cy="400110"/>
              <a:chOff x="8641357" y="2145520"/>
              <a:chExt cx="3556095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3437608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Theoretical background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3548418" y="736979"/>
              <a:ext cx="8021777" cy="85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矩形 15"/>
          <p:cNvSpPr/>
          <p:nvPr/>
        </p:nvSpPr>
        <p:spPr>
          <a:xfrm>
            <a:off x="552971" y="1268760"/>
            <a:ext cx="11017224" cy="10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Assume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constant returns to scale production function with quadratic adjustment costs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of investment.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251" y="1985427"/>
            <a:ext cx="597666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/>
          <p:nvPr/>
        </p:nvSpPr>
        <p:spPr>
          <a:xfrm>
            <a:off x="577180" y="2708920"/>
            <a:ext cx="11161240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                          I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: gross investment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fixed assets</a:t>
            </a:r>
          </a:p>
          <a:p>
            <a:pPr>
              <a:lnSpc>
                <a:spcPct val="130000"/>
              </a:lnSpc>
            </a:pPr>
            <a:r>
              <a:rPr lang="en-US" altLang="zh-CN" sz="24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                         L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: the number of employees</a:t>
            </a:r>
          </a:p>
          <a:p>
            <a:pPr>
              <a:lnSpc>
                <a:spcPct val="130000"/>
              </a:lnSpc>
            </a:pPr>
            <a:r>
              <a:rPr lang="en-US" altLang="zh-CN" sz="24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                         K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: the level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of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real capital stock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400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proxied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by total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assets)</a:t>
            </a:r>
          </a:p>
          <a:p>
            <a:pPr>
              <a:lnSpc>
                <a:spcPct val="130000"/>
              </a:lnSpc>
            </a:pPr>
            <a:r>
              <a:rPr lang="en-US" altLang="zh-CN" sz="24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                         ΔTU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: 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change in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turnover</a:t>
            </a:r>
          </a:p>
          <a:p>
            <a:pPr>
              <a:lnSpc>
                <a:spcPct val="130000"/>
              </a:lnSpc>
            </a:pPr>
            <a:r>
              <a:rPr lang="en-US" altLang="zh-CN" sz="24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                          CF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: cash flow</a:t>
            </a:r>
          </a:p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subscripts</a:t>
            </a:r>
            <a:r>
              <a:rPr lang="en-US" altLang="zh-CN" sz="24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i="1" dirty="0" err="1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400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k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sz="24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denote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firm, industry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and time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period, </a:t>
            </a:r>
            <a:r>
              <a:rPr lang="en-US" altLang="zh-CN" sz="2400" i="1" dirty="0" err="1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μ</a:t>
            </a:r>
            <a:r>
              <a:rPr lang="en-US" altLang="zh-CN" sz="2400" i="1" baseline="-25000" dirty="0" err="1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k,t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captures the sector-time specific effects, </a:t>
            </a:r>
            <a:r>
              <a:rPr lang="en-US" altLang="zh-CN" sz="2400" i="1" dirty="0" err="1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ε</a:t>
            </a:r>
            <a:r>
              <a:rPr lang="en-US" altLang="zh-CN" sz="2400" i="1" baseline="-25000" dirty="0" err="1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i,t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is the error term. 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33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060848"/>
            <a:ext cx="12195175" cy="280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1" name="组合 90"/>
          <p:cNvGrpSpPr/>
          <p:nvPr/>
        </p:nvGrpSpPr>
        <p:grpSpPr>
          <a:xfrm>
            <a:off x="4081363" y="2833765"/>
            <a:ext cx="1140677" cy="1140677"/>
            <a:chOff x="304800" y="673100"/>
            <a:chExt cx="4000500" cy="4000500"/>
          </a:xfrm>
          <a:effectLst>
            <a:outerShdw blurRad="444500" dist="127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4" name="同心圆 9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0" dirty="0" smtClean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endParaRPr lang="zh-CN" altLang="en-US" sz="4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4904155" y="2869253"/>
            <a:ext cx="288032" cy="28803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同心圆 9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977487" y="3476112"/>
            <a:ext cx="212880" cy="21288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0" name="同心圆 9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3868482" y="3332096"/>
            <a:ext cx="124487" cy="1244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3" name="同心圆 10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6" name="直接连接符 45"/>
          <p:cNvCxnSpPr/>
          <p:nvPr/>
        </p:nvCxnSpPr>
        <p:spPr>
          <a:xfrm>
            <a:off x="5665539" y="2492896"/>
            <a:ext cx="0" cy="1872208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本框 9"/>
          <p:cNvSpPr txBox="1"/>
          <p:nvPr/>
        </p:nvSpPr>
        <p:spPr>
          <a:xfrm>
            <a:off x="6016507" y="3061701"/>
            <a:ext cx="2889392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 algn="ctr"/>
            <a:r>
              <a:rPr lang="en-US" altLang="zh-CN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</a:t>
            </a:r>
            <a:endParaRPr lang="en-US" altLang="zh-CN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3514411" y="70294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延时符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688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10064" y="428087"/>
            <a:ext cx="11260131" cy="400110"/>
            <a:chOff x="310064" y="428087"/>
            <a:chExt cx="11260131" cy="400110"/>
          </a:xfrm>
        </p:grpSpPr>
        <p:grpSp>
          <p:nvGrpSpPr>
            <p:cNvPr id="9" name="组合 8"/>
            <p:cNvGrpSpPr/>
            <p:nvPr/>
          </p:nvGrpSpPr>
          <p:grpSpPr>
            <a:xfrm>
              <a:off x="310064" y="428087"/>
              <a:ext cx="1841285" cy="400110"/>
              <a:chOff x="8641357" y="2145520"/>
              <a:chExt cx="1841710" cy="400202"/>
            </a:xfrm>
          </p:grpSpPr>
          <p:sp>
            <p:nvSpPr>
              <p:cNvPr id="11" name="Freeform 512"/>
              <p:cNvSpPr>
                <a:spLocks/>
              </p:cNvSpPr>
              <p:nvPr/>
            </p:nvSpPr>
            <p:spPr bwMode="auto">
              <a:xfrm>
                <a:off x="8641357" y="2228252"/>
                <a:ext cx="118487" cy="234738"/>
              </a:xfrm>
              <a:custGeom>
                <a:avLst/>
                <a:gdLst>
                  <a:gd name="T0" fmla="*/ 54 w 106"/>
                  <a:gd name="T1" fmla="*/ 105 h 210"/>
                  <a:gd name="T2" fmla="*/ 0 w 106"/>
                  <a:gd name="T3" fmla="*/ 159 h 210"/>
                  <a:gd name="T4" fmla="*/ 0 w 106"/>
                  <a:gd name="T5" fmla="*/ 210 h 210"/>
                  <a:gd name="T6" fmla="*/ 0 w 106"/>
                  <a:gd name="T7" fmla="*/ 210 h 210"/>
                  <a:gd name="T8" fmla="*/ 106 w 106"/>
                  <a:gd name="T9" fmla="*/ 105 h 210"/>
                  <a:gd name="T10" fmla="*/ 0 w 106"/>
                  <a:gd name="T11" fmla="*/ 0 h 210"/>
                  <a:gd name="T12" fmla="*/ 0 w 106"/>
                  <a:gd name="T13" fmla="*/ 0 h 210"/>
                  <a:gd name="T14" fmla="*/ 0 w 106"/>
                  <a:gd name="T15" fmla="*/ 51 h 210"/>
                  <a:gd name="T16" fmla="*/ 54 w 106"/>
                  <a:gd name="T17" fmla="*/ 10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6" h="210">
                    <a:moveTo>
                      <a:pt x="54" y="105"/>
                    </a:moveTo>
                    <a:lnTo>
                      <a:pt x="0" y="159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106" y="10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54" y="10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/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TextBox 54"/>
              <p:cNvSpPr txBox="1"/>
              <p:nvPr/>
            </p:nvSpPr>
            <p:spPr>
              <a:xfrm>
                <a:off x="8759844" y="2145520"/>
                <a:ext cx="1723223" cy="4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Data</a:t>
                </a:r>
                <a:endParaRPr lang="zh-CN" altLang="zh-CN" sz="2000" dirty="0">
                  <a:latin typeface="Verdana" panose="020B0604030504040204" pitchFamily="34" charset="0"/>
                  <a:ea typeface="Gulim" panose="020B0600000101010101" pitchFamily="34" charset="-127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>
            <a:xfrm>
              <a:off x="1201043" y="745482"/>
              <a:ext cx="10369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矩形 15"/>
          <p:cNvSpPr/>
          <p:nvPr/>
        </p:nvSpPr>
        <p:spPr>
          <a:xfrm>
            <a:off x="450393" y="1484784"/>
            <a:ext cx="11305256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We use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 unique micro-level data set over the period 1998–2005 on Chinese firms originating from the </a:t>
            </a:r>
            <a:r>
              <a:rPr lang="en-US" altLang="zh-CN" sz="2400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Oriana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data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set.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Afte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reliminating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the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observations that were based on irregular reports or unreasonable data values in the levels of variables, we have a total of 22,311 observations from 14,967 firms.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We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delete the upper and the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lower one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percentile of the distribution of the dependent variable to get rid of outliers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Table 1 reports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summary statistics of the firms used in our empirical work according to their ownership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structure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which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shows that private Chinese firms are smaller than SOEs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generate more internal </a:t>
            </a:r>
            <a:r>
              <a:rPr lang="en-US" altLang="zh-CN" sz="24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funds and are typically more efficient in investing their capital.</a:t>
            </a:r>
            <a:endParaRPr lang="zh-CN" altLang="en-US" sz="24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28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3874</TotalTime>
  <Words>1177</Words>
  <Application>Microsoft Office PowerPoint</Application>
  <PresentationFormat>自定义</PresentationFormat>
  <Paragraphs>95</Paragraphs>
  <Slides>22</Slides>
  <Notes>22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http://www.deepbbs.org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蓝色城市</dc:title>
  <dc:creator>第一PPT模板网：www.1ppt.com</dc:creator>
  <cp:keywords>第一PPT模板网：www.1ppt.com</cp:keywords>
  <cp:lastModifiedBy>USER-</cp:lastModifiedBy>
  <cp:revision>307</cp:revision>
  <dcterms:created xsi:type="dcterms:W3CDTF">2015-12-17T02:26:35Z</dcterms:created>
  <dcterms:modified xsi:type="dcterms:W3CDTF">2018-10-18T02:29:22Z</dcterms:modified>
</cp:coreProperties>
</file>